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87" r:id="rId3"/>
    <p:sldId id="288" r:id="rId4"/>
    <p:sldId id="258" r:id="rId5"/>
    <p:sldId id="259" r:id="rId6"/>
    <p:sldId id="260" r:id="rId7"/>
    <p:sldId id="261" r:id="rId8"/>
    <p:sldId id="262" r:id="rId9"/>
    <p:sldId id="263" r:id="rId10"/>
    <p:sldId id="264" r:id="rId11"/>
    <p:sldId id="265" r:id="rId12"/>
    <p:sldId id="280" r:id="rId13"/>
    <p:sldId id="285" r:id="rId14"/>
    <p:sldId id="28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2" r:id="rId30"/>
    <p:sldId id="284"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9448" autoAdjust="0"/>
  </p:normalViewPr>
  <p:slideViewPr>
    <p:cSldViewPr snapToGrid="0">
      <p:cViewPr>
        <p:scale>
          <a:sx n="80" d="100"/>
          <a:sy n="80" d="100"/>
        </p:scale>
        <p:origin x="1484" y="3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0BAD20D-5F19-4A9F-867E-7D9194C0BCA3}"/>
    <pc:docChg chg="modSld">
      <pc:chgData name="" userId="" providerId="" clId="Web-{70BAD20D-5F19-4A9F-867E-7D9194C0BCA3}" dt="2019-07-11T15:33:05.969" v="3" actId="1076"/>
      <pc:docMkLst>
        <pc:docMk/>
      </pc:docMkLst>
      <pc:sldChg chg="addSp modSp">
        <pc:chgData name="" userId="" providerId="" clId="Web-{70BAD20D-5F19-4A9F-867E-7D9194C0BCA3}" dt="2019-07-11T15:33:05.969" v="3" actId="1076"/>
        <pc:sldMkLst>
          <pc:docMk/>
          <pc:sldMk cId="3410494424" sldId="286"/>
        </pc:sldMkLst>
        <pc:picChg chg="add mod">
          <ac:chgData name="" userId="" providerId="" clId="Web-{70BAD20D-5F19-4A9F-867E-7D9194C0BCA3}" dt="2019-07-11T15:33:05.969" v="3" actId="1076"/>
          <ac:picMkLst>
            <pc:docMk/>
            <pc:sldMk cId="3410494424" sldId="286"/>
            <ac:picMk id="3" creationId="{BADC7C5C-5AE7-4CAE-AD0B-BFFA87F0F3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7D916-8630-4C6D-BFB6-C1E86431BD78}" type="datetimeFigureOut">
              <a:rPr lang="en-US"/>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A8B61-9227-4156-ABE5-04BA4FD040C9}" type="slidenum">
              <a:rPr lang="en-US"/>
              <a:t>‹#›</a:t>
            </a:fld>
            <a:endParaRPr lang="en-US"/>
          </a:p>
        </p:txBody>
      </p:sp>
    </p:spTree>
    <p:extLst>
      <p:ext uri="{BB962C8B-B14F-4D97-AF65-F5344CB8AC3E}">
        <p14:creationId xmlns:p14="http://schemas.microsoft.com/office/powerpoint/2010/main" val="70525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Welcome</a:t>
            </a:r>
          </a:p>
          <a:p>
            <a:r>
              <a:rPr lang="en-US">
                <a:cs typeface="Calibri"/>
              </a:rPr>
              <a:t>Introduction</a:t>
            </a:r>
          </a:p>
          <a:p>
            <a:endParaRPr lang="en-US">
              <a:cs typeface="Calibri"/>
            </a:endParaRPr>
          </a:p>
          <a:p>
            <a:r>
              <a:rPr lang="en-US">
                <a:cs typeface="Calibri"/>
              </a:rPr>
              <a:t>Image: </a:t>
            </a:r>
            <a:r>
              <a:rPr lang="en-US"/>
              <a:t>https://elem.hcdsb.org/stjohnpaulii/wp-content/uploads/sites/20/2018/01/Vaccine-pic.jpg</a:t>
            </a:r>
          </a:p>
        </p:txBody>
      </p:sp>
      <p:sp>
        <p:nvSpPr>
          <p:cNvPr id="4" name="Slide Number Placeholder 3"/>
          <p:cNvSpPr>
            <a:spLocks noGrp="1"/>
          </p:cNvSpPr>
          <p:nvPr>
            <p:ph type="sldNum" sz="quarter" idx="10"/>
          </p:nvPr>
        </p:nvSpPr>
        <p:spPr/>
        <p:txBody>
          <a:bodyPr/>
          <a:lstStyle/>
          <a:p>
            <a:fld id="{FFCC126F-25DC-429E-B2B0-470B98FF040C}" type="slidenum">
              <a:rPr lang="en-US"/>
              <a:t>1</a:t>
            </a:fld>
            <a:endParaRPr lang="en-US"/>
          </a:p>
        </p:txBody>
      </p:sp>
    </p:spTree>
    <p:extLst>
      <p:ext uri="{BB962C8B-B14F-4D97-AF65-F5344CB8AC3E}">
        <p14:creationId xmlns:p14="http://schemas.microsoft.com/office/powerpoint/2010/main" val="342261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Image: http://www.southbahamasconference.org/rw_common/plugins/stacks/armadillo/media/immmm.JPG</a:t>
            </a:r>
          </a:p>
        </p:txBody>
      </p:sp>
      <p:sp>
        <p:nvSpPr>
          <p:cNvPr id="4" name="Slide Number Placeholder 3"/>
          <p:cNvSpPr>
            <a:spLocks noGrp="1"/>
          </p:cNvSpPr>
          <p:nvPr>
            <p:ph type="sldNum" sz="quarter" idx="10"/>
          </p:nvPr>
        </p:nvSpPr>
        <p:spPr/>
        <p:txBody>
          <a:bodyPr/>
          <a:lstStyle/>
          <a:p>
            <a:fld id="{FFCC126F-25DC-429E-B2B0-470B98FF040C}" type="slidenum">
              <a:rPr lang="en-US"/>
              <a:t>15</a:t>
            </a:fld>
            <a:endParaRPr lang="en-US"/>
          </a:p>
        </p:txBody>
      </p:sp>
    </p:spTree>
    <p:extLst>
      <p:ext uri="{BB962C8B-B14F-4D97-AF65-F5344CB8AC3E}">
        <p14:creationId xmlns:p14="http://schemas.microsoft.com/office/powerpoint/2010/main" val="21244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This is a fairly basic case to reinforce a very important point about Anaphylaxis.</a:t>
            </a:r>
          </a:p>
        </p:txBody>
      </p:sp>
      <p:sp>
        <p:nvSpPr>
          <p:cNvPr id="4" name="Slide Number Placeholder 3"/>
          <p:cNvSpPr>
            <a:spLocks noGrp="1"/>
          </p:cNvSpPr>
          <p:nvPr>
            <p:ph type="sldNum" sz="quarter" idx="10"/>
          </p:nvPr>
        </p:nvSpPr>
        <p:spPr/>
        <p:txBody>
          <a:bodyPr/>
          <a:lstStyle/>
          <a:p>
            <a:fld id="{FFCC126F-25DC-429E-B2B0-470B98FF040C}" type="slidenum">
              <a:rPr lang="en-US"/>
              <a:t>16</a:t>
            </a:fld>
            <a:endParaRPr lang="en-US"/>
          </a:p>
        </p:txBody>
      </p:sp>
    </p:spTree>
    <p:extLst>
      <p:ext uri="{BB962C8B-B14F-4D97-AF65-F5344CB8AC3E}">
        <p14:creationId xmlns:p14="http://schemas.microsoft.com/office/powerpoint/2010/main" val="352812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These are most likely ISRRs. The symptoms are common to both Anaphylaxis and ISRRs, and no time frame is given to help differentiate them. However, Anaphylaxis is so rare, that the odds of having four patients experience it at the same place on the same day is very unlikely.</a:t>
            </a:r>
            <a:endParaRPr lang="en-US"/>
          </a:p>
          <a:p>
            <a:endParaRPr lang="en-US" b="1"/>
          </a:p>
          <a:p>
            <a:r>
              <a:rPr lang="en-US" b="1"/>
              <a:t>2.) These patients should be kept separate from each other and from the other people waiting for their vaccines. They should be allowed to sit or lie down in a comfortable and well-lit area. Observation for 15-30min should allow the symptoms to resolve spontaneously.</a:t>
            </a:r>
            <a:endParaRPr lang="en-US"/>
          </a:p>
          <a:p>
            <a:endParaRPr lang="en-US" b="1"/>
          </a:p>
          <a:p>
            <a:r>
              <a:rPr lang="en-US" b="1"/>
              <a:t>3.) For those still to receive the vaccine, they should be screened for increased risk of ISRRs (if the campaign is not already doing that). All persons receiving the vaccine should be observed for 15-30min after immunization.</a:t>
            </a:r>
            <a:endParaRPr lang="en-US"/>
          </a:p>
          <a:p>
            <a:endParaRPr lang="en-US" b="1"/>
          </a:p>
          <a:p>
            <a:r>
              <a:rPr lang="en-US" b="1"/>
              <a:t>4.) Medications and Hospitalization should be avoided with ISRRs, since they can make things worse. If their symptoms do not spontaneously resolve, further medical care may be advisable.</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17</a:t>
            </a:fld>
            <a:endParaRPr lang="en-US"/>
          </a:p>
        </p:txBody>
      </p:sp>
    </p:spTree>
    <p:extLst>
      <p:ext uri="{BB962C8B-B14F-4D97-AF65-F5344CB8AC3E}">
        <p14:creationId xmlns:p14="http://schemas.microsoft.com/office/powerpoint/2010/main" val="4205696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This is a possibly complex case based on one way the Biopsychosocial framework can be helpful in dealing with ISRRs.</a:t>
            </a:r>
          </a:p>
        </p:txBody>
      </p:sp>
      <p:sp>
        <p:nvSpPr>
          <p:cNvPr id="4" name="Slide Number Placeholder 3"/>
          <p:cNvSpPr>
            <a:spLocks noGrp="1"/>
          </p:cNvSpPr>
          <p:nvPr>
            <p:ph type="sldNum" sz="quarter" idx="10"/>
          </p:nvPr>
        </p:nvSpPr>
        <p:spPr/>
        <p:txBody>
          <a:bodyPr/>
          <a:lstStyle/>
          <a:p>
            <a:fld id="{FFCC126F-25DC-429E-B2B0-470B98FF040C}" type="slidenum">
              <a:rPr lang="en-US"/>
              <a:t>18</a:t>
            </a:fld>
            <a:endParaRPr lang="en-US"/>
          </a:p>
        </p:txBody>
      </p:sp>
    </p:spTree>
    <p:extLst>
      <p:ext uri="{BB962C8B-B14F-4D97-AF65-F5344CB8AC3E}">
        <p14:creationId xmlns:p14="http://schemas.microsoft.com/office/powerpoint/2010/main" val="156734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Biologically, there could be several factors (blood pressure, vasovagal response, fainting response, pain response etc.) Psychologically, they could be experiencing fear, or it could have to do with their focus of attention. They could also be bringing several factors in with them such as their age, sex, weight, underlying illness, temperament, cognitive development etc. HOWEVER, the biggest factor is probably social. Either consciously or subconsciously, these students have realized that if they experience ISRR symptoms, they could also get out of school early and get a treat from the school administrators.</a:t>
            </a:r>
            <a:endParaRPr lang="en-US"/>
          </a:p>
          <a:p>
            <a:endParaRPr lang="en-US" b="1"/>
          </a:p>
          <a:p>
            <a:r>
              <a:rPr lang="en-US" b="1"/>
              <a:t>2.) We do not know for certain that the students are "faking" symptoms, so they should be treated normally for an ISRR. Keeping them in school and avoiding handing out treats may be beneficial to minimizing future ISRR symptoms in the school.</a:t>
            </a:r>
            <a:endParaRPr lang="en-US"/>
          </a:p>
          <a:p>
            <a:endParaRPr lang="en-US" b="1"/>
          </a:p>
          <a:p>
            <a:r>
              <a:rPr lang="en-US" b="1"/>
              <a:t>3.) XH could have been kept in school for the day, especially since their symptoms resolved. The school administration could have not given them a treat, or it could have been done discreetly so other students and classmates were unaware of it.</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19</a:t>
            </a:fld>
            <a:endParaRPr lang="en-US"/>
          </a:p>
        </p:txBody>
      </p:sp>
    </p:spTree>
    <p:extLst>
      <p:ext uri="{BB962C8B-B14F-4D97-AF65-F5344CB8AC3E}">
        <p14:creationId xmlns:p14="http://schemas.microsoft.com/office/powerpoint/2010/main" val="1815013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This case is all about communication and prevention.</a:t>
            </a:r>
          </a:p>
        </p:txBody>
      </p:sp>
      <p:sp>
        <p:nvSpPr>
          <p:cNvPr id="4" name="Slide Number Placeholder 3"/>
          <p:cNvSpPr>
            <a:spLocks noGrp="1"/>
          </p:cNvSpPr>
          <p:nvPr>
            <p:ph type="sldNum" sz="quarter" idx="10"/>
          </p:nvPr>
        </p:nvSpPr>
        <p:spPr/>
        <p:txBody>
          <a:bodyPr/>
          <a:lstStyle/>
          <a:p>
            <a:fld id="{FFCC126F-25DC-429E-B2B0-470B98FF040C}" type="slidenum">
              <a:rPr lang="en-US"/>
              <a:t>20</a:t>
            </a:fld>
            <a:endParaRPr lang="en-US"/>
          </a:p>
        </p:txBody>
      </p:sp>
    </p:spTree>
    <p:extLst>
      <p:ext uri="{BB962C8B-B14F-4D97-AF65-F5344CB8AC3E}">
        <p14:creationId xmlns:p14="http://schemas.microsoft.com/office/powerpoint/2010/main" val="278985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Having AS sit on her mother’s lap, injecting the vaccine in the deltoid, and distracting AS with talking about her </a:t>
            </a:r>
            <a:r>
              <a:rPr lang="en-US" b="1" err="1"/>
              <a:t>favourite</a:t>
            </a:r>
            <a:r>
              <a:rPr lang="en-US" b="1"/>
              <a:t> songs to sing were appropriate steps in this scenario. It is also important to make there is no needle aspiration, that you give the most painful vaccine last, provide a topical anesthetic, and use a external vibrating device with cold. Saying things like "The needle won't hurt", "Don't worry", and "Its going to be ok" are not recommended. Instead, use neutral language. The child and parent's fear of needles should be screened for prior to the vaccination being administered.</a:t>
            </a:r>
            <a:endParaRPr lang="en-US"/>
          </a:p>
          <a:p>
            <a:endParaRPr lang="en-US" b="1"/>
          </a:p>
          <a:p>
            <a:r>
              <a:rPr lang="en-US" b="1"/>
              <a:t>2.) Immediate steps that should be taken include: Co</a:t>
            </a:r>
            <a:r>
              <a:rPr lang="en-US" b="1" baseline="0"/>
              <a:t>mforting </a:t>
            </a:r>
            <a:r>
              <a:rPr lang="en-US" b="1"/>
              <a:t>AS and her mother and normalizing the experience, segregating AS and her mother from others coming to get vaccinated to create a better environment for both AS and her mother and others waiting for vaccination, remain calm and confident, encourage return to normal activity, avoid contact and communication between AS and her mother and those waiting for vaccination, monitor AS and her mother to see if any follow-up is needed, avoid unnecessary hospitalization and medications.</a:t>
            </a:r>
            <a:endParaRPr lang="en-US"/>
          </a:p>
          <a:p>
            <a:endParaRPr lang="en-US" b="1"/>
          </a:p>
          <a:p>
            <a:r>
              <a:rPr lang="en-US" b="1"/>
              <a:t>3.) In this situation, the communications team should be activated. Provide ongoing information to stakeholders including the media, and monitor the response and activities of media and stakeholders. Counteract any rumors that arise, and if necessary, implement the crisis communication plan. You should also share briefings with other health care providers to help with this particular situation, and to draw on past lessons from ISRRs.</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21</a:t>
            </a:fld>
            <a:endParaRPr lang="en-US"/>
          </a:p>
        </p:txBody>
      </p:sp>
    </p:spTree>
    <p:extLst>
      <p:ext uri="{BB962C8B-B14F-4D97-AF65-F5344CB8AC3E}">
        <p14:creationId xmlns:p14="http://schemas.microsoft.com/office/powerpoint/2010/main" val="353024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This case is very detail oriented. Focusing primarily on the differentiation between an epileptic and non-epileptic seizure.</a:t>
            </a:r>
          </a:p>
        </p:txBody>
      </p:sp>
      <p:sp>
        <p:nvSpPr>
          <p:cNvPr id="4" name="Slide Number Placeholder 3"/>
          <p:cNvSpPr>
            <a:spLocks noGrp="1"/>
          </p:cNvSpPr>
          <p:nvPr>
            <p:ph type="sldNum" sz="quarter" idx="10"/>
          </p:nvPr>
        </p:nvSpPr>
        <p:spPr/>
        <p:txBody>
          <a:bodyPr/>
          <a:lstStyle/>
          <a:p>
            <a:fld id="{FFCC126F-25DC-429E-B2B0-470B98FF040C}" type="slidenum">
              <a:rPr lang="en-US"/>
              <a:t>22</a:t>
            </a:fld>
            <a:endParaRPr lang="en-US"/>
          </a:p>
        </p:txBody>
      </p:sp>
    </p:spTree>
    <p:extLst>
      <p:ext uri="{BB962C8B-B14F-4D97-AF65-F5344CB8AC3E}">
        <p14:creationId xmlns:p14="http://schemas.microsoft.com/office/powerpoint/2010/main" val="30824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Based on the scenario, this would be a non-epileptic seizure.</a:t>
            </a:r>
            <a:endParaRPr lang="en-US">
              <a:cs typeface="Calibri"/>
            </a:endParaRPr>
          </a:p>
          <a:p>
            <a:endParaRPr lang="en-US" b="1"/>
          </a:p>
          <a:p>
            <a:r>
              <a:rPr lang="en-US" b="1"/>
              <a:t>2.) Non-epileptic seizures associated with post-immunization can be indicative of a conversion reaction.</a:t>
            </a:r>
            <a:endParaRPr lang="en-US"/>
          </a:p>
          <a:p>
            <a:endParaRPr lang="en-US" b="1"/>
          </a:p>
          <a:p>
            <a:r>
              <a:rPr lang="en-US" b="1"/>
              <a:t>3.) Given the change in the nature of the seizures, these would probably be epileptic seizures. [</a:t>
            </a:r>
            <a:r>
              <a:rPr lang="en-US" b="0"/>
              <a:t>NOT FOLLOWING THIS]</a:t>
            </a:r>
            <a:endParaRPr lang="en-US"/>
          </a:p>
          <a:p>
            <a:endParaRPr lang="en-US" b="1"/>
          </a:p>
          <a:p>
            <a:r>
              <a:rPr lang="en-US" b="1"/>
              <a:t>4.) Her anxiety and fear of needles would be a psychological factor. Her family and friend's perception of vaccinations would be a social factor. Her stress from school would also be a psychological factor. The nature of how biological factors such as sex, age and weight factor in are not necessarily clear in this situation.</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23</a:t>
            </a:fld>
            <a:endParaRPr lang="en-US"/>
          </a:p>
        </p:txBody>
      </p:sp>
    </p:spTree>
    <p:extLst>
      <p:ext uri="{BB962C8B-B14F-4D97-AF65-F5344CB8AC3E}">
        <p14:creationId xmlns:p14="http://schemas.microsoft.com/office/powerpoint/2010/main" val="1249188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24</a:t>
            </a:fld>
            <a:endParaRPr lang="en-US"/>
          </a:p>
        </p:txBody>
      </p:sp>
    </p:spTree>
    <p:extLst>
      <p:ext uri="{BB962C8B-B14F-4D97-AF65-F5344CB8AC3E}">
        <p14:creationId xmlns:p14="http://schemas.microsoft.com/office/powerpoint/2010/main" val="30824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F3526A-B77C-4E9A-B1F2-750C23AA8778}" type="slidenum">
              <a:rPr lang="en-US" smtClean="0"/>
              <a:pPr/>
              <a:t>2</a:t>
            </a:fld>
            <a:endParaRPr lang="en-US"/>
          </a:p>
        </p:txBody>
      </p:sp>
    </p:spTree>
    <p:extLst>
      <p:ext uri="{BB962C8B-B14F-4D97-AF65-F5344CB8AC3E}">
        <p14:creationId xmlns:p14="http://schemas.microsoft.com/office/powerpoint/2010/main" val="64023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There</a:t>
            </a:r>
            <a:r>
              <a:rPr lang="en-US" b="1" baseline="0"/>
              <a:t> are significant “red flags” in this case. Seek a private space/space away from the others to speak with GM and his mom. </a:t>
            </a:r>
          </a:p>
          <a:p>
            <a:endParaRPr lang="en-US" b="1" baseline="0"/>
          </a:p>
          <a:p>
            <a:r>
              <a:rPr lang="en-US" b="1" baseline="0">
                <a:cs typeface="Calibri"/>
              </a:rPr>
              <a:t>2) Try to find out briefly what’s going on. Frame in terms of making things more comfortable for GM. Screen for needle fear. Screen for a history of vasovagal reactions. </a:t>
            </a:r>
            <a:endParaRPr lang="en-US">
              <a:cs typeface="Calibri"/>
            </a:endParaRPr>
          </a:p>
          <a:p>
            <a:endParaRPr lang="en-US" b="1"/>
          </a:p>
        </p:txBody>
      </p:sp>
      <p:sp>
        <p:nvSpPr>
          <p:cNvPr id="4" name="Slide Number Placeholder 3"/>
          <p:cNvSpPr>
            <a:spLocks noGrp="1"/>
          </p:cNvSpPr>
          <p:nvPr>
            <p:ph type="sldNum" sz="quarter" idx="10"/>
          </p:nvPr>
        </p:nvSpPr>
        <p:spPr/>
        <p:txBody>
          <a:bodyPr/>
          <a:lstStyle/>
          <a:p>
            <a:fld id="{FFCC126F-25DC-429E-B2B0-470B98FF040C}" type="slidenum">
              <a:rPr lang="en-US"/>
              <a:t>25</a:t>
            </a:fld>
            <a:endParaRPr lang="en-US"/>
          </a:p>
        </p:txBody>
      </p:sp>
    </p:spTree>
    <p:extLst>
      <p:ext uri="{BB962C8B-B14F-4D97-AF65-F5344CB8AC3E}">
        <p14:creationId xmlns:p14="http://schemas.microsoft.com/office/powerpoint/2010/main" val="124918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26</a:t>
            </a:fld>
            <a:endParaRPr lang="en-US"/>
          </a:p>
        </p:txBody>
      </p:sp>
    </p:spTree>
    <p:extLst>
      <p:ext uri="{BB962C8B-B14F-4D97-AF65-F5344CB8AC3E}">
        <p14:creationId xmlns:p14="http://schemas.microsoft.com/office/powerpoint/2010/main" val="308240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Whether</a:t>
            </a:r>
            <a:r>
              <a:rPr lang="en-US" b="1" baseline="0"/>
              <a:t> or not a referral to a specialist who can address the needle fear is feasible. Options: referral or proceed with the needle. </a:t>
            </a:r>
          </a:p>
          <a:p>
            <a:endParaRPr lang="en-US" b="1" baseline="0"/>
          </a:p>
          <a:p>
            <a:r>
              <a:rPr lang="en-US" b="1" baseline="0">
                <a:cs typeface="Calibri"/>
              </a:rPr>
              <a:t>2) It is preferable to refer to a specialist as any procedure that is attempted or completed if the fear isn’t addressed can be problematic and GM won’t benefit from the pain management strategies the same way someone with low or no fear would. </a:t>
            </a:r>
          </a:p>
          <a:p>
            <a:endParaRPr lang="en-US" b="1"/>
          </a:p>
          <a:p>
            <a:r>
              <a:rPr lang="en-US" b="1"/>
              <a:t>The</a:t>
            </a:r>
            <a:r>
              <a:rPr lang="en-US" b="1" baseline="0"/>
              <a:t> next few slides will walk us through what can be tried. </a:t>
            </a:r>
            <a:endParaRPr lang="en-US" b="1"/>
          </a:p>
        </p:txBody>
      </p:sp>
      <p:sp>
        <p:nvSpPr>
          <p:cNvPr id="4" name="Slide Number Placeholder 3"/>
          <p:cNvSpPr>
            <a:spLocks noGrp="1"/>
          </p:cNvSpPr>
          <p:nvPr>
            <p:ph type="sldNum" sz="quarter" idx="10"/>
          </p:nvPr>
        </p:nvSpPr>
        <p:spPr/>
        <p:txBody>
          <a:bodyPr/>
          <a:lstStyle/>
          <a:p>
            <a:fld id="{FFCC126F-25DC-429E-B2B0-470B98FF040C}" type="slidenum">
              <a:rPr lang="en-US"/>
              <a:t>27</a:t>
            </a:fld>
            <a:endParaRPr lang="en-US"/>
          </a:p>
        </p:txBody>
      </p:sp>
    </p:spTree>
    <p:extLst>
      <p:ext uri="{BB962C8B-B14F-4D97-AF65-F5344CB8AC3E}">
        <p14:creationId xmlns:p14="http://schemas.microsoft.com/office/powerpoint/2010/main" val="1249188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2A8B61-9227-4156-ABE5-04BA4FD040C9}" type="slidenum">
              <a:rPr lang="en-US"/>
              <a:t>29</a:t>
            </a:fld>
            <a:endParaRPr lang="en-US"/>
          </a:p>
        </p:txBody>
      </p:sp>
    </p:spTree>
    <p:extLst>
      <p:ext uri="{BB962C8B-B14F-4D97-AF65-F5344CB8AC3E}">
        <p14:creationId xmlns:p14="http://schemas.microsoft.com/office/powerpoint/2010/main" val="424213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Begin with a simple case. </a:t>
            </a:r>
            <a:endParaRPr lang="en-US"/>
          </a:p>
          <a:p>
            <a:r>
              <a:rPr lang="en-US">
                <a:cs typeface="Calibri"/>
              </a:rPr>
              <a:t>This scenario may be familiar to front-line immunization workers.</a:t>
            </a:r>
          </a:p>
          <a:p>
            <a:r>
              <a:rPr lang="en-US">
                <a:cs typeface="Calibri"/>
              </a:rPr>
              <a:t>Ask for initial impressions, thoughts, or comments.</a:t>
            </a:r>
          </a:p>
          <a:p>
            <a:endParaRPr lang="en-US">
              <a:cs typeface="Calibri"/>
            </a:endParaRPr>
          </a:p>
          <a:p>
            <a:r>
              <a:rPr lang="en-US">
                <a:cs typeface="Calibri"/>
              </a:rPr>
              <a:t>Image: http://pinkribbonredribbon.org/where-we-work/zambia/</a:t>
            </a:r>
          </a:p>
        </p:txBody>
      </p:sp>
      <p:sp>
        <p:nvSpPr>
          <p:cNvPr id="4" name="Slide Number Placeholder 3"/>
          <p:cNvSpPr>
            <a:spLocks noGrp="1"/>
          </p:cNvSpPr>
          <p:nvPr>
            <p:ph type="sldNum" sz="quarter" idx="10"/>
          </p:nvPr>
        </p:nvSpPr>
        <p:spPr/>
        <p:txBody>
          <a:bodyPr/>
          <a:lstStyle/>
          <a:p>
            <a:fld id="{FFCC126F-25DC-429E-B2B0-470B98FF040C}" type="slidenum">
              <a:rPr lang="en-US"/>
              <a:t>4</a:t>
            </a:fld>
            <a:endParaRPr lang="en-US"/>
          </a:p>
        </p:txBody>
      </p:sp>
    </p:spTree>
    <p:extLst>
      <p:ext uri="{BB962C8B-B14F-4D97-AF65-F5344CB8AC3E}">
        <p14:creationId xmlns:p14="http://schemas.microsoft.com/office/powerpoint/2010/main" val="276900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This is likely an ISRR. The anxiety prior to getting the vaccine, and the fainting (vasovagal syncope) happening so shortly after are all indicative of ISRR and help rule out a more serious cause like anaphylaxis.</a:t>
            </a:r>
            <a:endParaRPr lang="en-US"/>
          </a:p>
          <a:p>
            <a:endParaRPr lang="en-US" b="1"/>
          </a:p>
          <a:p>
            <a:r>
              <a:rPr lang="en-US" b="1"/>
              <a:t>2.) Remaining calm, reassuring the friends and informing them that this is perfectly normal in a confident manner are crucial. You should allow PT to lay down somewhere comfortable and well-lit, monitoring her until she comes to, and continuing to observe her for 15-30min. You should make sure that Pt and her friends do not encounter anyone else getting a vaccine. This can be accomplished by having a separate space away from the waiting area or vaccine administration site. A simple curtain can accomplish this if necessary.</a:t>
            </a:r>
            <a:endParaRPr lang="en-US"/>
          </a:p>
          <a:p>
            <a:endParaRPr lang="en-US" b="1"/>
          </a:p>
          <a:p>
            <a:r>
              <a:rPr lang="en-US" b="1"/>
              <a:t>3.) No medications or hospitalization is needed for an ISRR. In fact, they can often make things worse.</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5</a:t>
            </a:fld>
            <a:endParaRPr lang="en-US"/>
          </a:p>
        </p:txBody>
      </p:sp>
    </p:spTree>
    <p:extLst>
      <p:ext uri="{BB962C8B-B14F-4D97-AF65-F5344CB8AC3E}">
        <p14:creationId xmlns:p14="http://schemas.microsoft.com/office/powerpoint/2010/main" val="53011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There</a:t>
            </a:r>
            <a:r>
              <a:rPr lang="en-US" baseline="0">
                <a:cs typeface="Calibri"/>
              </a:rPr>
              <a:t> are a number of aspects about this case that raise the risk for ISRR: history of fainting, anxious last night and lack of sleep, fearful of fainting again </a:t>
            </a:r>
          </a:p>
          <a:p>
            <a:endParaRPr lang="en-US" baseline="0">
              <a:cs typeface="Calibri"/>
            </a:endParaRPr>
          </a:p>
          <a:p>
            <a:r>
              <a:rPr lang="en-US" baseline="0">
                <a:cs typeface="Calibri"/>
              </a:rPr>
              <a:t>1 AND 2) Tell CK that you will work together to make this a more comfortable experience for her. Thank her for letting you know about what happened last time. </a:t>
            </a:r>
          </a:p>
          <a:p>
            <a:pPr marL="171450" indent="-171450">
              <a:buFontTx/>
              <a:buChar char="-"/>
            </a:pPr>
            <a:r>
              <a:rPr lang="en-US" baseline="0">
                <a:cs typeface="Calibri"/>
              </a:rPr>
              <a:t>Move CK to a private space so that she is not in view of others </a:t>
            </a:r>
          </a:p>
          <a:p>
            <a:pPr marL="171450" indent="-171450">
              <a:buFontTx/>
              <a:buChar char="-"/>
            </a:pPr>
            <a:r>
              <a:rPr lang="en-US" baseline="0">
                <a:cs typeface="Calibri"/>
              </a:rPr>
              <a:t>Repeat that you will work together to make this better and this will happen in a few different ways. First ask whether she tried anything last time to help comfort her before, during or after the needle. Follow up/problem solve as needed. Then go into detail about a two pronged approach (below): fainting, pain. If topical anesthetic is available, apply while doing other tasks. </a:t>
            </a:r>
          </a:p>
          <a:p>
            <a:pPr marL="171450" indent="-171450">
              <a:buFontTx/>
              <a:buChar char="-"/>
            </a:pPr>
            <a:r>
              <a:rPr lang="en-US" baseline="0">
                <a:cs typeface="Calibri"/>
              </a:rPr>
              <a:t>Ask if she tried anything last time to stop the fainting. And did she notice any symptoms in her body before she fainted (e.g., dizziness, seeing spots, feeling clammy etc.) – if yes, explain what these symptoms were. </a:t>
            </a:r>
          </a:p>
          <a:p>
            <a:pPr marL="628650" lvl="1" indent="-171450">
              <a:buFontTx/>
              <a:buChar char="-"/>
            </a:pPr>
            <a:r>
              <a:rPr lang="en-US" baseline="0">
                <a:cs typeface="Calibri"/>
              </a:rPr>
              <a:t>If she did not try anything last time, introduce the muscle tension technique and begin practicing it with her (before prepping the needle); this should be continued before, during and after the needle (especially in response to prodromal signs such as dizziness, seeing spots, feeling clammy etc.) If she did try something last time, then figure out what it was and whether anything needed to be done differently if it was muscle tension. </a:t>
            </a:r>
          </a:p>
          <a:p>
            <a:pPr marL="171450" indent="-171450">
              <a:buFontTx/>
              <a:buChar char="-"/>
            </a:pPr>
            <a:r>
              <a:rPr lang="en-US" baseline="0">
                <a:cs typeface="Calibri"/>
              </a:rPr>
              <a:t>Ask if she tried anything last time about the pain. Work together to identify a distraction strategy she can use before, during, and after the needle. </a:t>
            </a:r>
          </a:p>
          <a:p>
            <a:pPr marL="171450" indent="-171450">
              <a:buFontTx/>
              <a:buChar char="-"/>
            </a:pPr>
            <a:r>
              <a:rPr lang="en-US" baseline="0">
                <a:cs typeface="Calibri"/>
              </a:rPr>
              <a:t>Ask if she has a preferred arm or would like to look/not look during and implement as possible. </a:t>
            </a:r>
          </a:p>
          <a:p>
            <a:pPr marL="171450" indent="-171450">
              <a:buFontTx/>
              <a:buChar char="-"/>
            </a:pPr>
            <a:r>
              <a:rPr lang="en-US" baseline="0">
                <a:cs typeface="Calibri"/>
              </a:rPr>
              <a:t>Inject vaccine</a:t>
            </a:r>
          </a:p>
          <a:p>
            <a:pPr marL="171450" indent="-171450">
              <a:buFontTx/>
              <a:buChar char="-"/>
            </a:pPr>
            <a:r>
              <a:rPr lang="en-US" baseline="0">
                <a:cs typeface="Calibri"/>
              </a:rPr>
              <a:t>Keep CK in private space for 20-30 minutes for observation of any vasovagal reaction. She can be practicing the muscle tension technique as needed. </a:t>
            </a:r>
          </a:p>
          <a:p>
            <a:pPr marL="171450" indent="-171450">
              <a:buFontTx/>
              <a:buChar char="-"/>
            </a:pPr>
            <a:r>
              <a:rPr lang="en-US" baseline="0">
                <a:cs typeface="Calibri"/>
              </a:rPr>
              <a:t>Check in about her experience with this needle. She could write down things she learned and what worked well so she can refer to it next time. If things went really well, get her to write down the positive experience in detail. If things didn’t go so well, try to identify one thing that went really well and get her to write that down along with suggestions for next time. </a:t>
            </a:r>
          </a:p>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7</a:t>
            </a:fld>
            <a:endParaRPr lang="en-US"/>
          </a:p>
        </p:txBody>
      </p:sp>
    </p:spTree>
    <p:extLst>
      <p:ext uri="{BB962C8B-B14F-4D97-AF65-F5344CB8AC3E}">
        <p14:creationId xmlns:p14="http://schemas.microsoft.com/office/powerpoint/2010/main" val="414488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CC126F-25DC-429E-B2B0-470B98FF040C}" type="slidenum">
              <a:rPr lang="en-US"/>
              <a:t>8</a:t>
            </a:fld>
            <a:endParaRPr lang="en-US"/>
          </a:p>
        </p:txBody>
      </p:sp>
    </p:spTree>
    <p:extLst>
      <p:ext uri="{BB962C8B-B14F-4D97-AF65-F5344CB8AC3E}">
        <p14:creationId xmlns:p14="http://schemas.microsoft.com/office/powerpoint/2010/main" val="421379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This does not appear to be an ISRR, rather it seems to be an anaphylactic reaction.</a:t>
            </a:r>
            <a:endParaRPr lang="en-US"/>
          </a:p>
          <a:p>
            <a:endParaRPr lang="en-US" b="1"/>
          </a:p>
          <a:p>
            <a:r>
              <a:rPr lang="en-US" b="1"/>
              <a:t>2.) Anaphylaxis is life-threatening, so determining that it is the cause quickly is crucial. Blood Pressure, peripheral circulation, stridor or wheeze in the lungs, and the presence of a rash on the skin should be assessed. If MJ has an Epi-pen, it should be used, otherwise some other form of epinephrine should be injected into MJ's thigh. Getting MJ to a hospital or tertiary care </a:t>
            </a:r>
            <a:r>
              <a:rPr lang="en-US" b="1" err="1"/>
              <a:t>centre</a:t>
            </a:r>
            <a:r>
              <a:rPr lang="en-US" b="1"/>
              <a:t> of some sort should be done as quickly as possible.</a:t>
            </a:r>
            <a:endParaRPr lang="en-US"/>
          </a:p>
          <a:p>
            <a:endParaRPr lang="en-US" b="1"/>
          </a:p>
          <a:p>
            <a:r>
              <a:rPr lang="en-US" b="1"/>
              <a:t>3.) Since an anaphylactic reaction can be caused by a product within the vaccine, an investigation into the cause and source of the antigen may be advised. Communicating the nature of the incident to management and the communications team.</a:t>
            </a:r>
            <a:endParaRPr lang="en-US"/>
          </a:p>
          <a:p>
            <a:endParaRPr lang="en-US" b="1"/>
          </a:p>
          <a:p>
            <a:r>
              <a:rPr lang="en-US" b="1"/>
              <a:t>4.) Given this different scenario, Vasovagal Syncope would be suspected. In this case MJ would remain in a supine position and practice muscle tension (e.g. squeeze a rubber ball with his hand). He should be monitored and calmed in a positive manner until the symptoms resolve. Medications and Hospitalization should be avoided. </a:t>
            </a:r>
            <a:r>
              <a:rPr lang="en-US" b="1">
                <a:cs typeface="Calibri"/>
              </a:rPr>
              <a:t>This is because it is probably Vasovagal Syncope.</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9</a:t>
            </a:fld>
            <a:endParaRPr lang="en-US"/>
          </a:p>
        </p:txBody>
      </p:sp>
    </p:spTree>
    <p:extLst>
      <p:ext uri="{BB962C8B-B14F-4D97-AF65-F5344CB8AC3E}">
        <p14:creationId xmlns:p14="http://schemas.microsoft.com/office/powerpoint/2010/main" val="113313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10</a:t>
            </a:fld>
            <a:endParaRPr lang="en-US"/>
          </a:p>
        </p:txBody>
      </p:sp>
    </p:spTree>
    <p:extLst>
      <p:ext uri="{BB962C8B-B14F-4D97-AF65-F5344CB8AC3E}">
        <p14:creationId xmlns:p14="http://schemas.microsoft.com/office/powerpoint/2010/main" val="193437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Comments:</a:t>
            </a:r>
            <a:endParaRPr lang="en-US"/>
          </a:p>
          <a:p>
            <a:r>
              <a:rPr lang="en-US" b="1"/>
              <a:t>1.) Given the scenario, there are a number of possibilities. It could be an Immunization error, a coincidental event, or even unknown. It is still possible that it is an ISRR though.</a:t>
            </a:r>
            <a:endParaRPr lang="en-US"/>
          </a:p>
          <a:p>
            <a:endParaRPr lang="en-US" b="1"/>
          </a:p>
          <a:p>
            <a:r>
              <a:rPr lang="en-US" b="1"/>
              <a:t>2.) In this scenario It would be an Immunization error or an ISRR.</a:t>
            </a:r>
            <a:endParaRPr lang="en-US"/>
          </a:p>
          <a:p>
            <a:endParaRPr lang="en-US" b="1"/>
          </a:p>
          <a:p>
            <a:r>
              <a:rPr lang="en-US" b="1"/>
              <a:t>3.) In this scenario you would conclude that it was a vaccine product related reaction.</a:t>
            </a:r>
            <a:endParaRPr lang="en-US"/>
          </a:p>
          <a:p>
            <a:endParaRPr lang="en-US" b="1"/>
          </a:p>
          <a:p>
            <a:r>
              <a:rPr lang="en-US" b="1"/>
              <a:t>4.) In this scenario you would conclude that it was a coincidental event.</a:t>
            </a:r>
            <a:endParaRPr lang="en-US" b="1">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11</a:t>
            </a:fld>
            <a:endParaRPr lang="en-US"/>
          </a:p>
        </p:txBody>
      </p:sp>
    </p:spTree>
    <p:extLst>
      <p:ext uri="{BB962C8B-B14F-4D97-AF65-F5344CB8AC3E}">
        <p14:creationId xmlns:p14="http://schemas.microsoft.com/office/powerpoint/2010/main" val="128811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EonxRK8E1p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9536" y="727755"/>
            <a:ext cx="7021286" cy="2707368"/>
          </a:xfrm>
        </p:spPr>
        <p:txBody>
          <a:bodyPr>
            <a:noAutofit/>
          </a:bodyPr>
          <a:lstStyle/>
          <a:p>
            <a:pPr algn="l"/>
            <a:r>
              <a:rPr lang="en-US" sz="6700" b="1">
                <a:solidFill>
                  <a:schemeClr val="bg1"/>
                </a:solidFill>
                <a:latin typeface="+mn-lt"/>
                <a:cs typeface="Calibri Light"/>
              </a:rPr>
              <a:t>Immunization Stress-Related Responses (ISRRs)</a:t>
            </a:r>
            <a:endParaRPr lang="en-US" sz="6700" b="1">
              <a:solidFill>
                <a:schemeClr val="bg1"/>
              </a:solidFill>
              <a:latin typeface="+mn-lt"/>
              <a:cs typeface="Calibri"/>
            </a:endParaRPr>
          </a:p>
        </p:txBody>
      </p:sp>
      <p:sp>
        <p:nvSpPr>
          <p:cNvPr id="3" name="Subtitle 2"/>
          <p:cNvSpPr>
            <a:spLocks noGrp="1"/>
          </p:cNvSpPr>
          <p:nvPr>
            <p:ph type="subTitle" idx="1"/>
          </p:nvPr>
        </p:nvSpPr>
        <p:spPr>
          <a:xfrm>
            <a:off x="4449535" y="3778929"/>
            <a:ext cx="6381751" cy="2045727"/>
          </a:xfrm>
        </p:spPr>
        <p:txBody>
          <a:bodyPr vert="horz" lIns="91440" tIns="45720" rIns="91440" bIns="45720" rtlCol="0" anchor="t">
            <a:normAutofit fontScale="85000" lnSpcReduction="20000"/>
          </a:bodyPr>
          <a:lstStyle/>
          <a:p>
            <a:pPr algn="l"/>
            <a:r>
              <a:rPr lang="en-US" sz="3200" dirty="0">
                <a:solidFill>
                  <a:srgbClr val="FFFFFF"/>
                </a:solidFill>
                <a:cs typeface="Calibri"/>
              </a:rPr>
              <a:t>Based on </a:t>
            </a:r>
            <a:r>
              <a:rPr lang="en-US" sz="3200" dirty="0" smtClean="0">
                <a:solidFill>
                  <a:srgbClr val="FFFFFF"/>
                </a:solidFill>
                <a:cs typeface="Calibri"/>
              </a:rPr>
              <a:t>“ISRR  </a:t>
            </a:r>
            <a:r>
              <a:rPr lang="en-US" sz="3200" dirty="0">
                <a:solidFill>
                  <a:srgbClr val="FFFFFF"/>
                </a:solidFill>
                <a:cs typeface="Calibri"/>
              </a:rPr>
              <a:t>Manual for Immunization Program Managers" </a:t>
            </a:r>
            <a:r>
              <a:rPr lang="en-US" sz="3200" dirty="0" smtClean="0">
                <a:solidFill>
                  <a:srgbClr val="FFFFFF"/>
                </a:solidFill>
                <a:cs typeface="Calibri"/>
              </a:rPr>
              <a:t>2019</a:t>
            </a:r>
            <a:endParaRPr lang="en-US" sz="3200" dirty="0"/>
          </a:p>
          <a:p>
            <a:pPr algn="l"/>
            <a:endParaRPr lang="en-US" sz="3200" dirty="0">
              <a:solidFill>
                <a:schemeClr val="bg1"/>
              </a:solidFill>
              <a:cs typeface="Calibri"/>
            </a:endParaRPr>
          </a:p>
          <a:p>
            <a:pPr algn="l"/>
            <a:r>
              <a:rPr lang="en-US" sz="2200" dirty="0">
                <a:solidFill>
                  <a:schemeClr val="bg1"/>
                </a:solidFill>
                <a:cs typeface="Calibri"/>
              </a:rPr>
              <a:t>Power point by Cameron Taylor</a:t>
            </a:r>
          </a:p>
          <a:p>
            <a:pPr algn="l"/>
            <a:r>
              <a:rPr lang="en-US" sz="2200" dirty="0">
                <a:solidFill>
                  <a:schemeClr val="bg1"/>
                </a:solidFill>
                <a:cs typeface="Calibri"/>
              </a:rPr>
              <a:t>With Noni MacDonald, Lisa </a:t>
            </a:r>
            <a:r>
              <a:rPr lang="en-US" sz="2200" dirty="0" err="1">
                <a:solidFill>
                  <a:schemeClr val="bg1"/>
                </a:solidFill>
                <a:cs typeface="Calibri"/>
              </a:rPr>
              <a:t>Menning</a:t>
            </a:r>
            <a:r>
              <a:rPr lang="en-US" sz="2200" dirty="0">
                <a:solidFill>
                  <a:schemeClr val="bg1"/>
                </a:solidFill>
                <a:cs typeface="Calibri"/>
              </a:rPr>
              <a:t>, C. Meghan </a:t>
            </a:r>
            <a:r>
              <a:rPr lang="en-US" sz="2200" dirty="0" err="1">
                <a:solidFill>
                  <a:schemeClr val="bg1"/>
                </a:solidFill>
                <a:cs typeface="Calibri"/>
              </a:rPr>
              <a:t>McMurtry</a:t>
            </a:r>
            <a:r>
              <a:rPr lang="en-US" sz="2200" dirty="0">
                <a:solidFill>
                  <a:schemeClr val="bg1"/>
                </a:solidFill>
                <a:cs typeface="Calibri"/>
              </a:rPr>
              <a:t>, Oleg Benes, </a:t>
            </a:r>
            <a:r>
              <a:rPr lang="en-US" sz="2200" dirty="0" err="1">
                <a:solidFill>
                  <a:schemeClr val="bg1"/>
                </a:solidFill>
                <a:cs typeface="Calibri"/>
              </a:rPr>
              <a:t>Madhava</a:t>
            </a:r>
            <a:r>
              <a:rPr lang="en-US" sz="2200" dirty="0">
                <a:solidFill>
                  <a:schemeClr val="bg1"/>
                </a:solidFill>
                <a:cs typeface="Calibri"/>
              </a:rPr>
              <a:t> </a:t>
            </a:r>
            <a:r>
              <a:rPr lang="en-US" sz="2200" dirty="0" err="1">
                <a:solidFill>
                  <a:schemeClr val="bg1"/>
                </a:solidFill>
                <a:cs typeface="Calibri"/>
              </a:rPr>
              <a:t>Balakrishnan</a:t>
            </a:r>
            <a:r>
              <a:rPr lang="en-US" sz="2200" dirty="0">
                <a:solidFill>
                  <a:schemeClr val="bg1"/>
                </a:solidFill>
                <a:cs typeface="Calibri"/>
              </a:rPr>
              <a:t>, and Michael Gold</a:t>
            </a:r>
          </a:p>
        </p:txBody>
      </p:sp>
      <p:sp>
        <p:nvSpPr>
          <p:cNvPr id="4" name="Slide Number Placeholder 3"/>
          <p:cNvSpPr>
            <a:spLocks noGrp="1"/>
          </p:cNvSpPr>
          <p:nvPr>
            <p:ph type="sldNum" sz="quarter" idx="12"/>
          </p:nvPr>
        </p:nvSpPr>
        <p:spPr>
          <a:xfrm>
            <a:off x="8610601" y="6356351"/>
            <a:ext cx="2743200" cy="365125"/>
          </a:xfrm>
        </p:spPr>
        <p:txBody>
          <a:bodyPr/>
          <a:lstStyle/>
          <a:p>
            <a:fld id="{330EA680-D336-4FF7-8B7A-9848BB0A1C32}" type="slidenum">
              <a:rPr lang="en-US" smtClean="0"/>
              <a:t>1</a:t>
            </a:fld>
            <a:endParaRPr lang="en-US"/>
          </a:p>
        </p:txBody>
      </p:sp>
      <p:pic>
        <p:nvPicPr>
          <p:cNvPr id="6" name="Picture 6" descr="A close up of a sign&#10;&#10;Description generated with very high confidence">
            <a:extLst>
              <a:ext uri="{FF2B5EF4-FFF2-40B4-BE49-F238E27FC236}">
                <a16:creationId xmlns:a16="http://schemas.microsoft.com/office/drawing/2014/main" id="{B0465DEB-450D-42BB-9DEB-FAFEC7A051D1}"/>
              </a:ext>
            </a:extLst>
          </p:cNvPr>
          <p:cNvPicPr>
            <a:picLocks noChangeAspect="1"/>
          </p:cNvPicPr>
          <p:nvPr/>
        </p:nvPicPr>
        <p:blipFill>
          <a:blip r:embed="rId3"/>
          <a:stretch>
            <a:fillRect/>
          </a:stretch>
        </p:blipFill>
        <p:spPr>
          <a:xfrm>
            <a:off x="771523" y="922098"/>
            <a:ext cx="3239861" cy="3571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D0B4FFD6-A8B1-4A5B-B259-F07F5546838E}"/>
              </a:ext>
            </a:extLst>
          </p:cNvPr>
          <p:cNvSpPr txBox="1"/>
          <p:nvPr/>
        </p:nvSpPr>
        <p:spPr>
          <a:xfrm>
            <a:off x="4449233" y="6248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rPr>
              <a:t>1</a:t>
            </a:r>
          </a:p>
        </p:txBody>
      </p:sp>
    </p:spTree>
    <p:extLst>
      <p:ext uri="{BB962C8B-B14F-4D97-AF65-F5344CB8AC3E}">
        <p14:creationId xmlns:p14="http://schemas.microsoft.com/office/powerpoint/2010/main" val="21111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AB50-7B57-4109-9061-FC43CB7F8660}"/>
              </a:ext>
            </a:extLst>
          </p:cNvPr>
          <p:cNvSpPr>
            <a:spLocks noGrp="1"/>
          </p:cNvSpPr>
          <p:nvPr>
            <p:ph type="title"/>
          </p:nvPr>
        </p:nvSpPr>
        <p:spPr>
          <a:xfrm>
            <a:off x="1055916" y="324304"/>
            <a:ext cx="10515600" cy="1325563"/>
          </a:xfrm>
        </p:spPr>
        <p:txBody>
          <a:bodyPr/>
          <a:lstStyle/>
          <a:p>
            <a:r>
              <a:rPr lang="en-US" b="1">
                <a:solidFill>
                  <a:schemeClr val="accent1">
                    <a:lumMod val="50000"/>
                  </a:schemeClr>
                </a:solidFill>
                <a:latin typeface="+mn-lt"/>
                <a:cs typeface="Calibri Light"/>
              </a:rPr>
              <a:t>Case #4</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019A1162-473D-4EF5-BF16-434D0665ED90}"/>
              </a:ext>
            </a:extLst>
          </p:cNvPr>
          <p:cNvSpPr>
            <a:spLocks noGrp="1"/>
          </p:cNvSpPr>
          <p:nvPr>
            <p:ph idx="1"/>
          </p:nvPr>
        </p:nvSpPr>
        <p:spPr>
          <a:xfrm>
            <a:off x="1055916" y="1757589"/>
            <a:ext cx="10515600" cy="4351338"/>
          </a:xfrm>
        </p:spPr>
        <p:txBody>
          <a:bodyPr vert="horz" lIns="91440" tIns="45720" rIns="91440" bIns="45720" rtlCol="0" anchor="t">
            <a:normAutofit/>
          </a:bodyPr>
          <a:lstStyle/>
          <a:p>
            <a:pPr indent="0">
              <a:buNone/>
            </a:pPr>
            <a:r>
              <a:rPr lang="en-US" dirty="0">
                <a:solidFill>
                  <a:srgbClr val="3A3838"/>
                </a:solidFill>
                <a:cs typeface="Calibri"/>
              </a:rPr>
              <a:t>You're working in your clinic during the flu season. Over past few days, there has been a rise in AEFIs vaccine both at your clinic and at other clinics in the area. You know that this vaccine lot has been distributed and used in different facilities across the province. The described AEFI is not a known reaction this particular vaccine. </a:t>
            </a:r>
            <a:endParaRPr lang="en-US" dirty="0"/>
          </a:p>
          <a:p>
            <a:pPr indent="0">
              <a:buNone/>
            </a:pPr>
            <a:endParaRPr lang="en-US">
              <a:solidFill>
                <a:srgbClr val="3A3838"/>
              </a:solidFill>
              <a:cs typeface="Calibri"/>
            </a:endParaRPr>
          </a:p>
          <a:p>
            <a:pPr indent="0">
              <a:buNone/>
            </a:pPr>
            <a:r>
              <a:rPr lang="en-US" dirty="0">
                <a:solidFill>
                  <a:srgbClr val="3A3838"/>
                </a:solidFill>
                <a:cs typeface="Calibri"/>
              </a:rPr>
              <a:t>Upon further investigation, you confirm that there have not been any similar illness noted in the community amongst those not getting the vaccine nor in communities outside of your area.</a:t>
            </a: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10</a:t>
            </a:fld>
            <a:endParaRPr lang="en-US"/>
          </a:p>
        </p:txBody>
      </p:sp>
      <p:sp>
        <p:nvSpPr>
          <p:cNvPr id="6" name="TextBox 5">
            <a:extLst>
              <a:ext uri="{FF2B5EF4-FFF2-40B4-BE49-F238E27FC236}">
                <a16:creationId xmlns:a16="http://schemas.microsoft.com/office/drawing/2014/main" id="{FB631DAD-5385-4007-911D-F7C21D681CD8}"/>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8</a:t>
            </a:r>
          </a:p>
        </p:txBody>
      </p:sp>
    </p:spTree>
    <p:extLst>
      <p:ext uri="{BB962C8B-B14F-4D97-AF65-F5344CB8AC3E}">
        <p14:creationId xmlns:p14="http://schemas.microsoft.com/office/powerpoint/2010/main" val="25355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1631-E08B-4E7A-A344-1DC28E62D8E1}"/>
              </a:ext>
            </a:extLst>
          </p:cNvPr>
          <p:cNvSpPr>
            <a:spLocks noGrp="1"/>
          </p:cNvSpPr>
          <p:nvPr>
            <p:ph type="title"/>
          </p:nvPr>
        </p:nvSpPr>
        <p:spPr/>
        <p:txBody>
          <a:bodyPr/>
          <a:lstStyle/>
          <a:p>
            <a:r>
              <a:rPr lang="en-US" b="1">
                <a:solidFill>
                  <a:schemeClr val="tx2">
                    <a:lumMod val="50000"/>
                  </a:schemeClr>
                </a:solidFill>
                <a:cs typeface="Calibri Light"/>
              </a:rPr>
              <a:t>Questions To Consider:</a:t>
            </a:r>
            <a:endParaRPr lang="en-US">
              <a:solidFill>
                <a:schemeClr val="tx2">
                  <a:lumMod val="50000"/>
                </a:schemeClr>
              </a:solidFill>
            </a:endParaRPr>
          </a:p>
        </p:txBody>
      </p:sp>
      <p:sp>
        <p:nvSpPr>
          <p:cNvPr id="3" name="Content Placeholder 2">
            <a:extLst>
              <a:ext uri="{FF2B5EF4-FFF2-40B4-BE49-F238E27FC236}">
                <a16:creationId xmlns:a16="http://schemas.microsoft.com/office/drawing/2014/main" id="{894B98F7-89BD-4929-9D6D-45AB45478ACB}"/>
              </a:ext>
            </a:extLst>
          </p:cNvPr>
          <p:cNvSpPr>
            <a:spLocks noGrp="1"/>
          </p:cNvSpPr>
          <p:nvPr>
            <p:ph idx="1"/>
          </p:nvPr>
        </p:nvSpPr>
        <p:spPr/>
        <p:txBody>
          <a:bodyPr vert="horz" lIns="91440" tIns="45720" rIns="91440" bIns="45720" rtlCol="0" anchor="t">
            <a:normAutofit fontScale="92500" lnSpcReduction="10000"/>
          </a:bodyPr>
          <a:lstStyle/>
          <a:p>
            <a:pPr marL="514350" indent="-514350">
              <a:buAutoNum type="arabicPeriod"/>
            </a:pPr>
            <a:r>
              <a:rPr lang="en-US" dirty="0">
                <a:solidFill>
                  <a:srgbClr val="3A3838"/>
                </a:solidFill>
                <a:cs typeface="Calibri"/>
              </a:rPr>
              <a:t>Is it possible that this could be a MISRR (Mass Immunization Stress Related Response)?</a:t>
            </a:r>
          </a:p>
          <a:p>
            <a:pPr marL="514350" indent="-514350">
              <a:buAutoNum type="arabicPeriod"/>
            </a:pPr>
            <a:endParaRPr lang="en-US" dirty="0">
              <a:solidFill>
                <a:srgbClr val="3A3838"/>
              </a:solidFill>
              <a:cs typeface="Calibri"/>
            </a:endParaRPr>
          </a:p>
          <a:p>
            <a:pPr marL="514350" indent="-514350">
              <a:buAutoNum type="arabicPeriod"/>
            </a:pPr>
            <a:r>
              <a:rPr lang="en-US" dirty="0">
                <a:solidFill>
                  <a:srgbClr val="3A3838"/>
                </a:solidFill>
                <a:cs typeface="Calibri"/>
              </a:rPr>
              <a:t>How would that conclusion change if only people at your clinic experienced adverse events?</a:t>
            </a:r>
          </a:p>
          <a:p>
            <a:pPr marL="514350" indent="-514350">
              <a:buAutoNum type="arabicPeriod"/>
            </a:pPr>
            <a:endParaRPr lang="en-US" dirty="0">
              <a:solidFill>
                <a:srgbClr val="3A3838"/>
              </a:solidFill>
              <a:cs typeface="Calibri"/>
            </a:endParaRPr>
          </a:p>
          <a:p>
            <a:pPr marL="514350" indent="-514350">
              <a:buAutoNum type="arabicPeriod"/>
            </a:pPr>
            <a:r>
              <a:rPr lang="en-US" dirty="0">
                <a:solidFill>
                  <a:srgbClr val="3A3838"/>
                </a:solidFill>
                <a:cs typeface="Calibri"/>
              </a:rPr>
              <a:t>What if there were known vaccine reactions, and the rate of reaction was within the expected rate?</a:t>
            </a:r>
          </a:p>
          <a:p>
            <a:pPr marL="514350" indent="-514350">
              <a:buAutoNum type="arabicPeriod"/>
            </a:pPr>
            <a:endParaRPr lang="en-US" dirty="0">
              <a:solidFill>
                <a:srgbClr val="3A3838"/>
              </a:solidFill>
              <a:cs typeface="Calibri"/>
            </a:endParaRPr>
          </a:p>
          <a:p>
            <a:pPr marL="514350" indent="-514350">
              <a:buAutoNum type="arabicPeriod"/>
            </a:pPr>
            <a:r>
              <a:rPr lang="en-US" dirty="0">
                <a:solidFill>
                  <a:srgbClr val="3A3838"/>
                </a:solidFill>
                <a:cs typeface="Calibri"/>
              </a:rPr>
              <a:t>What if there was similar illness in others who did not get the vaccine?</a:t>
            </a:r>
          </a:p>
        </p:txBody>
      </p:sp>
      <p:sp>
        <p:nvSpPr>
          <p:cNvPr id="4" name="Slide Number Placeholder 3"/>
          <p:cNvSpPr>
            <a:spLocks noGrp="1"/>
          </p:cNvSpPr>
          <p:nvPr>
            <p:ph type="sldNum" sz="quarter" idx="12"/>
          </p:nvPr>
        </p:nvSpPr>
        <p:spPr/>
        <p:txBody>
          <a:bodyPr/>
          <a:lstStyle/>
          <a:p>
            <a:fld id="{330EA680-D336-4FF7-8B7A-9848BB0A1C32}" type="slidenum">
              <a:rPr lang="en-US" smtClean="0"/>
              <a:t>11</a:t>
            </a:fld>
            <a:endParaRPr lang="en-US"/>
          </a:p>
        </p:txBody>
      </p:sp>
      <p:sp>
        <p:nvSpPr>
          <p:cNvPr id="6" name="TextBox 5">
            <a:extLst>
              <a:ext uri="{FF2B5EF4-FFF2-40B4-BE49-F238E27FC236}">
                <a16:creationId xmlns:a16="http://schemas.microsoft.com/office/drawing/2014/main" id="{B889C234-4215-4A61-931F-D883D79C9D1C}"/>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9</a:t>
            </a:r>
          </a:p>
        </p:txBody>
      </p:sp>
    </p:spTree>
    <p:extLst>
      <p:ext uri="{BB962C8B-B14F-4D97-AF65-F5344CB8AC3E}">
        <p14:creationId xmlns:p14="http://schemas.microsoft.com/office/powerpoint/2010/main" val="175419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A059-D0D2-448B-B59A-BD537EB2C659}"/>
              </a:ext>
            </a:extLst>
          </p:cNvPr>
          <p:cNvSpPr>
            <a:spLocks noGrp="1"/>
          </p:cNvSpPr>
          <p:nvPr>
            <p:ph type="title"/>
          </p:nvPr>
        </p:nvSpPr>
        <p:spPr/>
        <p:txBody>
          <a:bodyPr/>
          <a:lstStyle/>
          <a:p>
            <a:r>
              <a:rPr lang="en-US" b="1" dirty="0">
                <a:solidFill>
                  <a:schemeClr val="accent1">
                    <a:lumMod val="50000"/>
                  </a:schemeClr>
                </a:solidFill>
                <a:latin typeface="Calibri"/>
                <a:cs typeface="Calibri Light"/>
              </a:rPr>
              <a:t>Example of a MISRR</a:t>
            </a:r>
            <a:endParaRPr lang="en-US">
              <a:solidFill>
                <a:schemeClr val="accent1">
                  <a:lumMod val="50000"/>
                </a:schemeClr>
              </a:solidFill>
              <a:latin typeface="Calibri"/>
              <a:cs typeface="Calibri Light"/>
            </a:endParaRPr>
          </a:p>
        </p:txBody>
      </p:sp>
      <p:sp>
        <p:nvSpPr>
          <p:cNvPr id="3" name="Content Placeholder 2">
            <a:extLst>
              <a:ext uri="{FF2B5EF4-FFF2-40B4-BE49-F238E27FC236}">
                <a16:creationId xmlns:a16="http://schemas.microsoft.com/office/drawing/2014/main" id="{5C6AD22C-AFB9-4266-A808-1E09792A9148}"/>
              </a:ext>
            </a:extLst>
          </p:cNvPr>
          <p:cNvSpPr>
            <a:spLocks noGrp="1"/>
          </p:cNvSpPr>
          <p:nvPr>
            <p:ph idx="1"/>
          </p:nvPr>
        </p:nvSpPr>
        <p:spPr/>
        <p:txBody>
          <a:bodyPr vert="horz" lIns="91440" tIns="45720" rIns="91440" bIns="45720" rtlCol="0" anchor="t">
            <a:normAutofit/>
          </a:bodyPr>
          <a:lstStyle/>
          <a:p>
            <a:r>
              <a:rPr lang="en-US" dirty="0">
                <a:ea typeface="+mn-lt"/>
                <a:cs typeface="+mn-lt"/>
              </a:rPr>
              <a:t>Kazakhstan, 2015</a:t>
            </a:r>
          </a:p>
          <a:p>
            <a:pPr lvl="1"/>
            <a:r>
              <a:rPr lang="en-US" dirty="0">
                <a:ea typeface="+mn-lt"/>
                <a:cs typeface="+mn-lt"/>
              </a:rPr>
              <a:t>Measles Vaccine</a:t>
            </a:r>
          </a:p>
          <a:p>
            <a:pPr lvl="1"/>
            <a:r>
              <a:rPr lang="en-US">
                <a:ea typeface="+mn-lt"/>
                <a:cs typeface="+mn-lt"/>
              </a:rPr>
              <a:t>Pseudo-seizures</a:t>
            </a:r>
            <a:endParaRPr lang="en-US" dirty="0">
              <a:ea typeface="+mn-lt"/>
              <a:cs typeface="+mn-lt"/>
            </a:endParaRPr>
          </a:p>
          <a:p>
            <a:endParaRPr lang="en-US" dirty="0">
              <a:ea typeface="+mn-lt"/>
              <a:cs typeface="+mn-lt"/>
            </a:endParaRPr>
          </a:p>
          <a:p>
            <a:r>
              <a:rPr lang="en-US" dirty="0">
                <a:ea typeface="+mn-lt"/>
                <a:cs typeface="+mn-lt"/>
                <a:hlinkClick r:id="rId2"/>
              </a:rPr>
              <a:t>https://www.youtube.com/watch?v=EonxRK8E1pI</a:t>
            </a:r>
            <a:endParaRPr lang="en-US">
              <a:cs typeface="Calibri"/>
            </a:endParaRPr>
          </a:p>
        </p:txBody>
      </p:sp>
      <p:sp>
        <p:nvSpPr>
          <p:cNvPr id="5" name="TextBox 4">
            <a:extLst>
              <a:ext uri="{FF2B5EF4-FFF2-40B4-BE49-F238E27FC236}">
                <a16:creationId xmlns:a16="http://schemas.microsoft.com/office/drawing/2014/main" id="{45D6AE09-7B46-4EAC-9E1E-4D00DDD72DE6}"/>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10</a:t>
            </a:r>
          </a:p>
        </p:txBody>
      </p:sp>
    </p:spTree>
    <p:extLst>
      <p:ext uri="{BB962C8B-B14F-4D97-AF65-F5344CB8AC3E}">
        <p14:creationId xmlns:p14="http://schemas.microsoft.com/office/powerpoint/2010/main" val="302827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6A6B-75B1-4823-98E1-8966AABBF190}"/>
              </a:ext>
            </a:extLst>
          </p:cNvPr>
          <p:cNvSpPr>
            <a:spLocks noGrp="1"/>
          </p:cNvSpPr>
          <p:nvPr>
            <p:ph type="title"/>
          </p:nvPr>
        </p:nvSpPr>
        <p:spPr/>
        <p:txBody>
          <a:bodyPr/>
          <a:lstStyle/>
          <a:p>
            <a:r>
              <a:rPr lang="en-US" b="1" dirty="0">
                <a:solidFill>
                  <a:schemeClr val="accent1">
                    <a:lumMod val="50000"/>
                  </a:schemeClr>
                </a:solidFill>
                <a:latin typeface="Calibri"/>
                <a:cs typeface="Calibri"/>
              </a:rPr>
              <a:t>MISRR (continued)</a:t>
            </a:r>
            <a:endParaRPr lang="en-US" dirty="0"/>
          </a:p>
        </p:txBody>
      </p:sp>
      <p:sp>
        <p:nvSpPr>
          <p:cNvPr id="3" name="Content Placeholder 2">
            <a:extLst>
              <a:ext uri="{FF2B5EF4-FFF2-40B4-BE49-F238E27FC236}">
                <a16:creationId xmlns:a16="http://schemas.microsoft.com/office/drawing/2014/main" id="{AE571121-5C9F-4A61-A1D1-785777B15B19}"/>
              </a:ext>
            </a:extLst>
          </p:cNvPr>
          <p:cNvSpPr>
            <a:spLocks noGrp="1"/>
          </p:cNvSpPr>
          <p:nvPr>
            <p:ph idx="1"/>
          </p:nvPr>
        </p:nvSpPr>
        <p:spPr>
          <a:xfrm>
            <a:off x="838200" y="1825625"/>
            <a:ext cx="6044845" cy="4351338"/>
          </a:xfrm>
        </p:spPr>
        <p:txBody>
          <a:bodyPr vert="horz" lIns="91440" tIns="45720" rIns="91440" bIns="45720" rtlCol="0" anchor="t">
            <a:normAutofit fontScale="85000" lnSpcReduction="20000"/>
          </a:bodyPr>
          <a:lstStyle/>
          <a:p>
            <a:r>
              <a:rPr lang="en-US" dirty="0">
                <a:cs typeface="Calibri"/>
              </a:rPr>
              <a:t>Pakistan, 2019</a:t>
            </a:r>
          </a:p>
          <a:p>
            <a:pPr lvl="1"/>
            <a:r>
              <a:rPr lang="en-US" dirty="0">
                <a:cs typeface="Calibri"/>
              </a:rPr>
              <a:t>Polio Vaccine</a:t>
            </a:r>
          </a:p>
          <a:p>
            <a:pPr lvl="1"/>
            <a:r>
              <a:rPr lang="en-US" dirty="0">
                <a:cs typeface="Calibri"/>
              </a:rPr>
              <a:t>40,000 ER visits following vaccine</a:t>
            </a:r>
          </a:p>
          <a:p>
            <a:pPr lvl="1"/>
            <a:r>
              <a:rPr lang="en-US" dirty="0">
                <a:cs typeface="Calibri"/>
              </a:rPr>
              <a:t>Legacy of Taliban spread </a:t>
            </a:r>
            <a:r>
              <a:rPr lang="en-US" dirty="0" err="1">
                <a:cs typeface="Calibri"/>
              </a:rPr>
              <a:t>rumours</a:t>
            </a:r>
            <a:r>
              <a:rPr lang="en-US" dirty="0">
                <a:cs typeface="Calibri"/>
              </a:rPr>
              <a:t> of Vaccine purpose, and CIA attempt to use Immunization workers to find Osama bin Laden in 2011</a:t>
            </a:r>
          </a:p>
          <a:p>
            <a:pPr lvl="1"/>
            <a:endParaRPr lang="en-US" dirty="0">
              <a:cs typeface="Calibri"/>
            </a:endParaRPr>
          </a:p>
          <a:p>
            <a:r>
              <a:rPr lang="en-US" dirty="0">
                <a:cs typeface="Calibri"/>
              </a:rPr>
              <a:t>Denmark, 2013</a:t>
            </a:r>
          </a:p>
          <a:p>
            <a:pPr lvl="1"/>
            <a:r>
              <a:rPr lang="en-US" dirty="0">
                <a:cs typeface="Calibri"/>
              </a:rPr>
              <a:t>HPV vaccine</a:t>
            </a:r>
          </a:p>
          <a:p>
            <a:pPr marL="826770" lvl="2">
              <a:lnSpc>
                <a:spcPct val="100000"/>
              </a:lnSpc>
            </a:pPr>
            <a:r>
              <a:rPr lang="en-US" dirty="0">
                <a:cs typeface="Calibri"/>
              </a:rPr>
              <a:t>AEFI reporting following HPV vaccine.</a:t>
            </a:r>
            <a:endParaRPr lang="en-US" dirty="0">
              <a:ea typeface="+mn-lt"/>
              <a:cs typeface="+mn-lt"/>
            </a:endParaRPr>
          </a:p>
          <a:p>
            <a:pPr marL="826770" lvl="2">
              <a:lnSpc>
                <a:spcPct val="100000"/>
              </a:lnSpc>
            </a:pPr>
            <a:r>
              <a:rPr lang="en-US" dirty="0">
                <a:cs typeface="Calibri"/>
              </a:rPr>
              <a:t>Media reporting and public fears decreased trust in HPV program, lead to decreased uptake of vaccine (see next slide)</a:t>
            </a:r>
            <a:endParaRPr lang="en-US" dirty="0">
              <a:ea typeface="+mn-lt"/>
              <a:cs typeface="+mn-lt"/>
            </a:endParaRPr>
          </a:p>
          <a:p>
            <a:pPr marL="826770" lvl="2">
              <a:lnSpc>
                <a:spcPct val="100000"/>
              </a:lnSpc>
            </a:pPr>
            <a:r>
              <a:rPr lang="en-US" dirty="0">
                <a:cs typeface="Calibri"/>
              </a:rPr>
              <a:t>Immunization providers were unprepared to discuss the problem, and lost trust in the vaccine themselves.</a:t>
            </a:r>
            <a:endParaRPr lang="en-US" dirty="0">
              <a:ea typeface="+mn-lt"/>
              <a:cs typeface="+mn-lt"/>
            </a:endParaRPr>
          </a:p>
          <a:p>
            <a:pPr marL="457200" lvl="1" indent="0">
              <a:buNone/>
            </a:pPr>
            <a:endParaRPr lang="en-US" dirty="0">
              <a:cs typeface="Calibri"/>
            </a:endParaRPr>
          </a:p>
        </p:txBody>
      </p:sp>
      <p:pic>
        <p:nvPicPr>
          <p:cNvPr id="4" name="Picture 4" descr="A picture containing person, indoor, holding, young&#10;&#10;Description generated with high confidence">
            <a:extLst>
              <a:ext uri="{FF2B5EF4-FFF2-40B4-BE49-F238E27FC236}">
                <a16:creationId xmlns:a16="http://schemas.microsoft.com/office/drawing/2014/main" id="{019822F5-C5DB-4C00-B241-7E876F435CCE}"/>
              </a:ext>
            </a:extLst>
          </p:cNvPr>
          <p:cNvPicPr>
            <a:picLocks noChangeAspect="1"/>
          </p:cNvPicPr>
          <p:nvPr/>
        </p:nvPicPr>
        <p:blipFill>
          <a:blip r:embed="rId2"/>
          <a:stretch>
            <a:fillRect/>
          </a:stretch>
        </p:blipFill>
        <p:spPr>
          <a:xfrm>
            <a:off x="7298149" y="1826394"/>
            <a:ext cx="4064710" cy="25231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30906F4-630F-435E-870C-1564B8A31414}"/>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11</a:t>
            </a:r>
          </a:p>
        </p:txBody>
      </p:sp>
    </p:spTree>
    <p:extLst>
      <p:ext uri="{BB962C8B-B14F-4D97-AF65-F5344CB8AC3E}">
        <p14:creationId xmlns:p14="http://schemas.microsoft.com/office/powerpoint/2010/main" val="39809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2B07-886A-4322-9444-BA328204F318}"/>
              </a:ext>
            </a:extLst>
          </p:cNvPr>
          <p:cNvSpPr>
            <a:spLocks noGrp="1"/>
          </p:cNvSpPr>
          <p:nvPr>
            <p:ph type="title"/>
          </p:nvPr>
        </p:nvSpPr>
        <p:spPr>
          <a:xfrm>
            <a:off x="838201" y="354542"/>
            <a:ext cx="10510308" cy="1325563"/>
          </a:xfrm>
        </p:spPr>
        <p:txBody>
          <a:bodyPr>
            <a:normAutofit fontScale="90000"/>
          </a:bodyPr>
          <a:lstStyle/>
          <a:p>
            <a:r>
              <a:rPr lang="en-US" b="1" dirty="0">
                <a:solidFill>
                  <a:schemeClr val="accent1">
                    <a:lumMod val="50000"/>
                  </a:schemeClr>
                </a:solidFill>
                <a:latin typeface="Calibri"/>
                <a:cs typeface="Calibri"/>
              </a:rPr>
              <a:t>MISRR (continued)</a:t>
            </a:r>
            <a:br>
              <a:rPr lang="en-US" b="1" dirty="0">
                <a:solidFill>
                  <a:schemeClr val="accent1">
                    <a:lumMod val="50000"/>
                  </a:schemeClr>
                </a:solidFill>
                <a:latin typeface="Calibri"/>
                <a:cs typeface="Calibri"/>
              </a:rPr>
            </a:br>
            <a:r>
              <a:rPr lang="en-US" sz="3200" b="1" dirty="0">
                <a:solidFill>
                  <a:schemeClr val="accent1">
                    <a:lumMod val="50000"/>
                  </a:schemeClr>
                </a:solidFill>
                <a:latin typeface="Calibri"/>
                <a:cs typeface="Calibri"/>
              </a:rPr>
              <a:t>HPV vaccine coverage 1st dose by Birth Cohort in Nordic Countries</a:t>
            </a:r>
          </a:p>
        </p:txBody>
      </p:sp>
      <p:sp>
        <p:nvSpPr>
          <p:cNvPr id="5" name="TextBox 4">
            <a:extLst>
              <a:ext uri="{FF2B5EF4-FFF2-40B4-BE49-F238E27FC236}">
                <a16:creationId xmlns:a16="http://schemas.microsoft.com/office/drawing/2014/main" id="{16608B82-EA3F-4DEC-85A0-6F42FE2C6528}"/>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12</a:t>
            </a:r>
          </a:p>
        </p:txBody>
      </p:sp>
      <p:pic>
        <p:nvPicPr>
          <p:cNvPr id="6" name="Picture 6" descr="A close up of a map&#10;&#10;Description generated with high confidence">
            <a:extLst>
              <a:ext uri="{FF2B5EF4-FFF2-40B4-BE49-F238E27FC236}">
                <a16:creationId xmlns:a16="http://schemas.microsoft.com/office/drawing/2014/main" id="{7F2D14D6-C465-40C8-A4DF-D4A10AA4649C}"/>
              </a:ext>
            </a:extLst>
          </p:cNvPr>
          <p:cNvPicPr>
            <a:picLocks noChangeAspect="1"/>
          </p:cNvPicPr>
          <p:nvPr/>
        </p:nvPicPr>
        <p:blipFill>
          <a:blip r:embed="rId2"/>
          <a:stretch>
            <a:fillRect/>
          </a:stretch>
        </p:blipFill>
        <p:spPr>
          <a:xfrm>
            <a:off x="2099734" y="1646509"/>
            <a:ext cx="7516282" cy="3998896"/>
          </a:xfrm>
          <a:prstGeom prst="rect">
            <a:avLst/>
          </a:prstGeom>
        </p:spPr>
      </p:pic>
      <p:sp>
        <p:nvSpPr>
          <p:cNvPr id="10" name="Rectangle 9">
            <a:extLst>
              <a:ext uri="{FF2B5EF4-FFF2-40B4-BE49-F238E27FC236}">
                <a16:creationId xmlns:a16="http://schemas.microsoft.com/office/drawing/2014/main" id="{7C0CDFF8-BC06-4F39-8EAD-E150D0601D27}"/>
              </a:ext>
            </a:extLst>
          </p:cNvPr>
          <p:cNvSpPr/>
          <p:nvPr/>
        </p:nvSpPr>
        <p:spPr>
          <a:xfrm>
            <a:off x="5208869" y="5646513"/>
            <a:ext cx="1468446"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Birth Cohort</a:t>
            </a:r>
          </a:p>
        </p:txBody>
      </p:sp>
      <p:cxnSp>
        <p:nvCxnSpPr>
          <p:cNvPr id="11" name="Straight Connector 10">
            <a:extLst>
              <a:ext uri="{FF2B5EF4-FFF2-40B4-BE49-F238E27FC236}">
                <a16:creationId xmlns:a16="http://schemas.microsoft.com/office/drawing/2014/main" id="{B214561E-5E81-4336-B0BD-9A11BA1EB666}"/>
              </a:ext>
            </a:extLst>
          </p:cNvPr>
          <p:cNvCxnSpPr/>
          <p:nvPr/>
        </p:nvCxnSpPr>
        <p:spPr>
          <a:xfrm flipV="1">
            <a:off x="2855640" y="6173812"/>
            <a:ext cx="360040"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F3A7AEBE-E530-4B78-8C1C-2101DCCBB200}"/>
              </a:ext>
            </a:extLst>
          </p:cNvPr>
          <p:cNvSpPr/>
          <p:nvPr/>
        </p:nvSpPr>
        <p:spPr>
          <a:xfrm>
            <a:off x="3226263" y="6008629"/>
            <a:ext cx="1138578" cy="400110"/>
          </a:xfrm>
          <a:prstGeom prst="rect">
            <a:avLst/>
          </a:prstGeom>
        </p:spPr>
        <p:txBody>
          <a:bodyPr wrap="non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C00000"/>
                </a:solidFill>
              </a:rPr>
              <a:t>Denmark</a:t>
            </a:r>
          </a:p>
        </p:txBody>
      </p:sp>
      <p:cxnSp>
        <p:nvCxnSpPr>
          <p:cNvPr id="13" name="Straight Connector 12">
            <a:extLst>
              <a:ext uri="{FF2B5EF4-FFF2-40B4-BE49-F238E27FC236}">
                <a16:creationId xmlns:a16="http://schemas.microsoft.com/office/drawing/2014/main" id="{A3B2BF9F-4214-451F-9E93-1E0E03839241}"/>
              </a:ext>
            </a:extLst>
          </p:cNvPr>
          <p:cNvCxnSpPr/>
          <p:nvPr/>
        </p:nvCxnSpPr>
        <p:spPr>
          <a:xfrm flipV="1">
            <a:off x="4285217" y="6208778"/>
            <a:ext cx="360040" cy="14401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4683EDA-7BEA-495C-9B9C-04800EBC6A5C}"/>
              </a:ext>
            </a:extLst>
          </p:cNvPr>
          <p:cNvSpPr/>
          <p:nvPr/>
        </p:nvSpPr>
        <p:spPr>
          <a:xfrm>
            <a:off x="4655840" y="6050963"/>
            <a:ext cx="1010588"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Sweden</a:t>
            </a:r>
          </a:p>
        </p:txBody>
      </p:sp>
      <p:cxnSp>
        <p:nvCxnSpPr>
          <p:cNvPr id="15" name="Straight Connector 14">
            <a:extLst>
              <a:ext uri="{FF2B5EF4-FFF2-40B4-BE49-F238E27FC236}">
                <a16:creationId xmlns:a16="http://schemas.microsoft.com/office/drawing/2014/main" id="{15A784CC-04E1-419F-95F8-EC29BFE8829B}"/>
              </a:ext>
            </a:extLst>
          </p:cNvPr>
          <p:cNvCxnSpPr/>
          <p:nvPr/>
        </p:nvCxnSpPr>
        <p:spPr>
          <a:xfrm flipV="1">
            <a:off x="5674535" y="6208778"/>
            <a:ext cx="360040" cy="144016"/>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404ABE9E-8D7E-44B5-A61C-72E7FC01398B}"/>
              </a:ext>
            </a:extLst>
          </p:cNvPr>
          <p:cNvSpPr/>
          <p:nvPr/>
        </p:nvSpPr>
        <p:spPr>
          <a:xfrm>
            <a:off x="6096000" y="6080637"/>
            <a:ext cx="997188"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Norway</a:t>
            </a:r>
          </a:p>
        </p:txBody>
      </p:sp>
      <p:cxnSp>
        <p:nvCxnSpPr>
          <p:cNvPr id="17" name="Straight Connector 16">
            <a:extLst>
              <a:ext uri="{FF2B5EF4-FFF2-40B4-BE49-F238E27FC236}">
                <a16:creationId xmlns:a16="http://schemas.microsoft.com/office/drawing/2014/main" id="{EDC6FA9E-545F-4B61-91A8-68FF99382279}"/>
              </a:ext>
            </a:extLst>
          </p:cNvPr>
          <p:cNvCxnSpPr/>
          <p:nvPr/>
        </p:nvCxnSpPr>
        <p:spPr>
          <a:xfrm flipV="1">
            <a:off x="7014153" y="6235237"/>
            <a:ext cx="360040" cy="14401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BFD3258C-1571-443C-9BFB-E894797DCBAD}"/>
              </a:ext>
            </a:extLst>
          </p:cNvPr>
          <p:cNvSpPr/>
          <p:nvPr/>
        </p:nvSpPr>
        <p:spPr>
          <a:xfrm>
            <a:off x="7314845" y="6080637"/>
            <a:ext cx="947345"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Finland</a:t>
            </a:r>
          </a:p>
        </p:txBody>
      </p:sp>
      <p:cxnSp>
        <p:nvCxnSpPr>
          <p:cNvPr id="19" name="Straight Connector 18">
            <a:extLst>
              <a:ext uri="{FF2B5EF4-FFF2-40B4-BE49-F238E27FC236}">
                <a16:creationId xmlns:a16="http://schemas.microsoft.com/office/drawing/2014/main" id="{EC8DD007-0AE4-499B-8769-87C57CAAC309}"/>
              </a:ext>
            </a:extLst>
          </p:cNvPr>
          <p:cNvCxnSpPr/>
          <p:nvPr/>
        </p:nvCxnSpPr>
        <p:spPr>
          <a:xfrm flipV="1">
            <a:off x="8328248" y="6235237"/>
            <a:ext cx="360040" cy="14401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5717D2DC-4E25-4310-9C0C-63AF48DE49E3}"/>
              </a:ext>
            </a:extLst>
          </p:cNvPr>
          <p:cNvSpPr/>
          <p:nvPr/>
        </p:nvSpPr>
        <p:spPr>
          <a:xfrm>
            <a:off x="8698872" y="6107096"/>
            <a:ext cx="936575"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Iceland</a:t>
            </a:r>
          </a:p>
        </p:txBody>
      </p:sp>
      <p:pic>
        <p:nvPicPr>
          <p:cNvPr id="21" name="Picture 21" descr="A close up of a sign&#10;&#10;Description generated with high confidence">
            <a:extLst>
              <a:ext uri="{FF2B5EF4-FFF2-40B4-BE49-F238E27FC236}">
                <a16:creationId xmlns:a16="http://schemas.microsoft.com/office/drawing/2014/main" id="{18ED9C7B-1F0B-4FF6-AB2E-53C440B333B5}"/>
              </a:ext>
            </a:extLst>
          </p:cNvPr>
          <p:cNvPicPr>
            <a:picLocks noChangeAspect="1"/>
          </p:cNvPicPr>
          <p:nvPr/>
        </p:nvPicPr>
        <p:blipFill>
          <a:blip r:embed="rId3"/>
          <a:stretch>
            <a:fillRect/>
          </a:stretch>
        </p:blipFill>
        <p:spPr>
          <a:xfrm rot="-660000">
            <a:off x="516996" y="3638022"/>
            <a:ext cx="1781175" cy="2725208"/>
          </a:xfrm>
          <a:prstGeom prst="rect">
            <a:avLst/>
          </a:prstGeom>
        </p:spPr>
      </p:pic>
      <p:sp>
        <p:nvSpPr>
          <p:cNvPr id="23" name="TextBox 22">
            <a:extLst>
              <a:ext uri="{FF2B5EF4-FFF2-40B4-BE49-F238E27FC236}">
                <a16:creationId xmlns:a16="http://schemas.microsoft.com/office/drawing/2014/main" id="{007B5122-677D-4B2C-9560-AECFB2016FF4}"/>
              </a:ext>
            </a:extLst>
          </p:cNvPr>
          <p:cNvSpPr txBox="1"/>
          <p:nvPr/>
        </p:nvSpPr>
        <p:spPr>
          <a:xfrm rot="20940000">
            <a:off x="305859" y="1983317"/>
            <a:ext cx="187536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Anti-HPV-vaccine book that contributed to the decreased vaccine uptake</a:t>
            </a:r>
          </a:p>
        </p:txBody>
      </p:sp>
      <p:sp>
        <p:nvSpPr>
          <p:cNvPr id="25" name="Arrow: Down 24">
            <a:extLst>
              <a:ext uri="{FF2B5EF4-FFF2-40B4-BE49-F238E27FC236}">
                <a16:creationId xmlns:a16="http://schemas.microsoft.com/office/drawing/2014/main" id="{0B7C5AD3-A1E9-43A6-BBE0-87167BD09226}"/>
              </a:ext>
            </a:extLst>
          </p:cNvPr>
          <p:cNvSpPr/>
          <p:nvPr/>
        </p:nvSpPr>
        <p:spPr>
          <a:xfrm rot="20940000">
            <a:off x="1091183" y="3098546"/>
            <a:ext cx="486833" cy="5662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group of people posing for the camera&#10;&#10;Description generated with very high confidence">
            <a:extLst>
              <a:ext uri="{FF2B5EF4-FFF2-40B4-BE49-F238E27FC236}">
                <a16:creationId xmlns:a16="http://schemas.microsoft.com/office/drawing/2014/main" id="{BADC7C5C-5AE7-4CAE-AD0B-BFFA87F0F3DC}"/>
              </a:ext>
            </a:extLst>
          </p:cNvPr>
          <p:cNvPicPr>
            <a:picLocks noChangeAspect="1"/>
          </p:cNvPicPr>
          <p:nvPr/>
        </p:nvPicPr>
        <p:blipFill>
          <a:blip r:embed="rId4"/>
          <a:stretch>
            <a:fillRect/>
          </a:stretch>
        </p:blipFill>
        <p:spPr>
          <a:xfrm rot="1200000">
            <a:off x="9131147" y="4141497"/>
            <a:ext cx="2743200" cy="1567919"/>
          </a:xfrm>
          <a:prstGeom prst="rect">
            <a:avLst/>
          </a:prstGeom>
        </p:spPr>
      </p:pic>
    </p:spTree>
    <p:extLst>
      <p:ext uri="{BB962C8B-B14F-4D97-AF65-F5344CB8AC3E}">
        <p14:creationId xmlns:p14="http://schemas.microsoft.com/office/powerpoint/2010/main" val="341049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01A2-A020-4A69-A27B-92E15639EBC4}"/>
              </a:ext>
            </a:extLst>
          </p:cNvPr>
          <p:cNvSpPr>
            <a:spLocks noGrp="1"/>
          </p:cNvSpPr>
          <p:nvPr>
            <p:ph type="title"/>
          </p:nvPr>
        </p:nvSpPr>
        <p:spPr>
          <a:xfrm>
            <a:off x="1260023" y="2038804"/>
            <a:ext cx="10515600" cy="1325563"/>
          </a:xfrm>
        </p:spPr>
        <p:txBody>
          <a:bodyPr>
            <a:normAutofit/>
          </a:bodyPr>
          <a:lstStyle/>
          <a:p>
            <a:r>
              <a:rPr lang="en-US" sz="6000" b="1">
                <a:solidFill>
                  <a:schemeClr val="accent1">
                    <a:lumMod val="20000"/>
                    <a:lumOff val="80000"/>
                  </a:schemeClr>
                </a:solidFill>
                <a:cs typeface="Calibri Light"/>
              </a:rPr>
              <a:t>Further Cases</a:t>
            </a:r>
          </a:p>
        </p:txBody>
      </p:sp>
      <p:pic>
        <p:nvPicPr>
          <p:cNvPr id="4" name="Picture 4">
            <a:extLst>
              <a:ext uri="{FF2B5EF4-FFF2-40B4-BE49-F238E27FC236}">
                <a16:creationId xmlns:a16="http://schemas.microsoft.com/office/drawing/2014/main" id="{D9218D5D-00D0-4BC4-B919-7390D7DF7F0C}"/>
              </a:ext>
            </a:extLst>
          </p:cNvPr>
          <p:cNvPicPr>
            <a:picLocks noChangeAspect="1"/>
          </p:cNvPicPr>
          <p:nvPr/>
        </p:nvPicPr>
        <p:blipFill>
          <a:blip r:embed="rId3"/>
          <a:stretch>
            <a:fillRect/>
          </a:stretch>
        </p:blipFill>
        <p:spPr>
          <a:xfrm>
            <a:off x="7268936" y="1035777"/>
            <a:ext cx="3709307" cy="4078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p:cNvSpPr>
            <a:spLocks noGrp="1"/>
          </p:cNvSpPr>
          <p:nvPr>
            <p:ph type="sldNum" sz="quarter" idx="12"/>
          </p:nvPr>
        </p:nvSpPr>
        <p:spPr/>
        <p:txBody>
          <a:bodyPr/>
          <a:lstStyle/>
          <a:p>
            <a:fld id="{330EA680-D336-4FF7-8B7A-9848BB0A1C32}" type="slidenum">
              <a:rPr lang="en-US" smtClean="0"/>
              <a:t>15</a:t>
            </a:fld>
            <a:endParaRPr lang="en-US"/>
          </a:p>
        </p:txBody>
      </p:sp>
      <p:sp>
        <p:nvSpPr>
          <p:cNvPr id="6" name="TextBox 5">
            <a:extLst>
              <a:ext uri="{FF2B5EF4-FFF2-40B4-BE49-F238E27FC236}">
                <a16:creationId xmlns:a16="http://schemas.microsoft.com/office/drawing/2014/main" id="{C93CAEBE-41CD-41FB-8DF9-9C756B3CC005}"/>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cs typeface="Calibri"/>
              </a:rPr>
              <a:t>13</a:t>
            </a:r>
          </a:p>
        </p:txBody>
      </p:sp>
    </p:spTree>
    <p:extLst>
      <p:ext uri="{BB962C8B-B14F-4D97-AF65-F5344CB8AC3E}">
        <p14:creationId xmlns:p14="http://schemas.microsoft.com/office/powerpoint/2010/main" val="339815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DA9B-C004-431C-81CB-E1A30F8D8ED9}"/>
              </a:ext>
            </a:extLst>
          </p:cNvPr>
          <p:cNvSpPr>
            <a:spLocks noGrp="1"/>
          </p:cNvSpPr>
          <p:nvPr>
            <p:ph type="title"/>
          </p:nvPr>
        </p:nvSpPr>
        <p:spPr/>
        <p:txBody>
          <a:bodyPr/>
          <a:lstStyle/>
          <a:p>
            <a:r>
              <a:rPr lang="en-US" b="1">
                <a:solidFill>
                  <a:schemeClr val="accent1">
                    <a:lumMod val="50000"/>
                  </a:schemeClr>
                </a:solidFill>
                <a:latin typeface="+mn-lt"/>
                <a:cs typeface="Calibri Light"/>
              </a:rPr>
              <a:t>Case #5</a:t>
            </a:r>
            <a:endParaRPr lang="en-US">
              <a:solidFill>
                <a:schemeClr val="accent1">
                  <a:lumMod val="50000"/>
                </a:schemeClr>
              </a:solidFill>
              <a:latin typeface="+mn-lt"/>
              <a:cs typeface="Calibri"/>
            </a:endParaRPr>
          </a:p>
        </p:txBody>
      </p:sp>
      <p:sp>
        <p:nvSpPr>
          <p:cNvPr id="3" name="Content Placeholder 2">
            <a:extLst>
              <a:ext uri="{FF2B5EF4-FFF2-40B4-BE49-F238E27FC236}">
                <a16:creationId xmlns:a16="http://schemas.microsoft.com/office/drawing/2014/main" id="{AC04AAA2-8654-4D07-9BDE-CA346D2D4EBA}"/>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3A3838"/>
                </a:solidFill>
                <a:cs typeface="Calibri"/>
              </a:rPr>
              <a:t>You are providing immunizations in the community. On a particularly busy and hot day, a patient who has already received the vaccine comes up to you complaining of nausea and dizziness. On examination, the patient appears distressed and has an elevated heart rate. While you are examining this patient, three more people who have received the vaccine begin to complain of similar symptoms.</a:t>
            </a:r>
          </a:p>
        </p:txBody>
      </p:sp>
      <p:sp>
        <p:nvSpPr>
          <p:cNvPr id="4" name="Slide Number Placeholder 3"/>
          <p:cNvSpPr>
            <a:spLocks noGrp="1"/>
          </p:cNvSpPr>
          <p:nvPr>
            <p:ph type="sldNum" sz="quarter" idx="12"/>
          </p:nvPr>
        </p:nvSpPr>
        <p:spPr/>
        <p:txBody>
          <a:bodyPr/>
          <a:lstStyle/>
          <a:p>
            <a:fld id="{330EA680-D336-4FF7-8B7A-9848BB0A1C32}" type="slidenum">
              <a:rPr lang="en-US" smtClean="0"/>
              <a:t>16</a:t>
            </a:fld>
            <a:endParaRPr lang="en-US"/>
          </a:p>
        </p:txBody>
      </p:sp>
      <p:sp>
        <p:nvSpPr>
          <p:cNvPr id="6" name="TextBox 5">
            <a:extLst>
              <a:ext uri="{FF2B5EF4-FFF2-40B4-BE49-F238E27FC236}">
                <a16:creationId xmlns:a16="http://schemas.microsoft.com/office/drawing/2014/main" id="{13B3637B-7A5F-4AF0-9795-BB14E69E09DB}"/>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14</a:t>
            </a:r>
          </a:p>
        </p:txBody>
      </p:sp>
    </p:spTree>
    <p:extLst>
      <p:ext uri="{BB962C8B-B14F-4D97-AF65-F5344CB8AC3E}">
        <p14:creationId xmlns:p14="http://schemas.microsoft.com/office/powerpoint/2010/main" val="7265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BF39-89B9-49E6-ABF0-C360E55B5A13}"/>
              </a:ext>
            </a:extLst>
          </p:cNvPr>
          <p:cNvSpPr>
            <a:spLocks noGrp="1"/>
          </p:cNvSpPr>
          <p:nvPr>
            <p:ph type="title"/>
          </p:nvPr>
        </p:nvSpPr>
        <p:spPr/>
        <p:txBody>
          <a:bodyPr/>
          <a:lstStyle/>
          <a:p>
            <a:r>
              <a:rPr lang="en-US" b="1">
                <a:solidFill>
                  <a:schemeClr val="accent1">
                    <a:lumMod val="50000"/>
                  </a:schemeClr>
                </a:solidFill>
                <a:cs typeface="Calibri Light"/>
              </a:rPr>
              <a:t>Questions To Consider:</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993E815D-7F4C-42EC-8EC4-372CD3577A52}"/>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cs typeface="Calibri"/>
              </a:rPr>
              <a:t>Are these Anaphylaxis or ISRRs? What makes this more likely?</a:t>
            </a:r>
          </a:p>
          <a:p>
            <a:pPr marL="514350" indent="-514350">
              <a:buAutoNum type="arabicPeriod"/>
            </a:pPr>
            <a:endParaRPr lang="en-US" dirty="0">
              <a:cs typeface="Calibri"/>
            </a:endParaRPr>
          </a:p>
          <a:p>
            <a:pPr marL="514350" indent="-514350">
              <a:buAutoNum type="arabicPeriod"/>
            </a:pPr>
            <a:r>
              <a:rPr lang="en-US" dirty="0">
                <a:cs typeface="Calibri"/>
              </a:rPr>
              <a:t>What should be done in the short term for these patients?</a:t>
            </a:r>
          </a:p>
          <a:p>
            <a:pPr marL="514350" indent="-514350">
              <a:buAutoNum type="arabicPeriod"/>
            </a:pPr>
            <a:endParaRPr lang="en-US" dirty="0">
              <a:cs typeface="Calibri"/>
            </a:endParaRPr>
          </a:p>
          <a:p>
            <a:pPr marL="514350" indent="-514350">
              <a:buAutoNum type="arabicPeriod"/>
            </a:pPr>
            <a:r>
              <a:rPr lang="en-US" dirty="0">
                <a:cs typeface="Calibri"/>
              </a:rPr>
              <a:t>What should be done for everyone else who has not yet had the vaccine?</a:t>
            </a:r>
          </a:p>
          <a:p>
            <a:pPr marL="514350" indent="-514350">
              <a:buAutoNum type="arabicPeriod"/>
            </a:pPr>
            <a:endParaRPr lang="en-US" dirty="0">
              <a:cs typeface="Calibri"/>
            </a:endParaRPr>
          </a:p>
          <a:p>
            <a:pPr marL="514350" indent="-514350">
              <a:buAutoNum type="arabicPeriod"/>
            </a:pPr>
            <a:r>
              <a:rPr lang="en-US" dirty="0">
                <a:cs typeface="Calibri"/>
              </a:rPr>
              <a:t>Should any medications be administered in the long term? Should they be moved to a hospital in the long term?</a:t>
            </a:r>
          </a:p>
          <a:p>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17</a:t>
            </a:fld>
            <a:endParaRPr lang="en-US"/>
          </a:p>
        </p:txBody>
      </p:sp>
      <p:sp>
        <p:nvSpPr>
          <p:cNvPr id="6" name="TextBox 5">
            <a:extLst>
              <a:ext uri="{FF2B5EF4-FFF2-40B4-BE49-F238E27FC236}">
                <a16:creationId xmlns:a16="http://schemas.microsoft.com/office/drawing/2014/main" id="{4D242401-264F-48E6-9F37-43825ED67B11}"/>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15</a:t>
            </a:r>
          </a:p>
        </p:txBody>
      </p:sp>
    </p:spTree>
    <p:extLst>
      <p:ext uri="{BB962C8B-B14F-4D97-AF65-F5344CB8AC3E}">
        <p14:creationId xmlns:p14="http://schemas.microsoft.com/office/powerpoint/2010/main" val="389549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58C6-15B4-45EE-9CA3-CD8B601B1117}"/>
              </a:ext>
            </a:extLst>
          </p:cNvPr>
          <p:cNvSpPr>
            <a:spLocks noGrp="1"/>
          </p:cNvSpPr>
          <p:nvPr>
            <p:ph type="title"/>
          </p:nvPr>
        </p:nvSpPr>
        <p:spPr/>
        <p:txBody>
          <a:bodyPr/>
          <a:lstStyle/>
          <a:p>
            <a:r>
              <a:rPr lang="en-US" b="1">
                <a:solidFill>
                  <a:schemeClr val="accent1">
                    <a:lumMod val="50000"/>
                  </a:schemeClr>
                </a:solidFill>
                <a:latin typeface="+mn-lt"/>
                <a:cs typeface="Calibri Light"/>
              </a:rPr>
              <a:t>Case #6</a:t>
            </a:r>
            <a:endParaRPr lang="en-US">
              <a:solidFill>
                <a:schemeClr val="accent1">
                  <a:lumMod val="50000"/>
                </a:schemeClr>
              </a:solidFill>
              <a:latin typeface="+mn-lt"/>
              <a:cs typeface="Calibri"/>
            </a:endParaRPr>
          </a:p>
        </p:txBody>
      </p:sp>
      <p:sp>
        <p:nvSpPr>
          <p:cNvPr id="3" name="Content Placeholder 2">
            <a:extLst>
              <a:ext uri="{FF2B5EF4-FFF2-40B4-BE49-F238E27FC236}">
                <a16:creationId xmlns:a16="http://schemas.microsoft.com/office/drawing/2014/main" id="{17C0EFD8-0B32-43EA-ABEA-13D29CE2ADB1}"/>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dirty="0">
                <a:solidFill>
                  <a:srgbClr val="3A3838"/>
                </a:solidFill>
                <a:cs typeface="Calibri"/>
              </a:rPr>
              <a:t>You are working at a local school, giving the HPV vaccine. While working there, one twelve-year-old student, XH, begins to feel dizzy while getting their vaccine. Since your team has been trained in dealing with ISRRs, you know to move the student to a quiet place away from the rest of the students to help them recover. This was the first ISRR your team had to deal with at the school.</a:t>
            </a:r>
            <a:endParaRPr lang="en-US" dirty="0"/>
          </a:p>
          <a:p>
            <a:pPr marL="0" indent="0">
              <a:buNone/>
            </a:pPr>
            <a:endParaRPr lang="en-US">
              <a:solidFill>
                <a:srgbClr val="3A3838"/>
              </a:solidFill>
              <a:cs typeface="Calibri"/>
            </a:endParaRPr>
          </a:p>
          <a:p>
            <a:pPr marL="0" indent="0">
              <a:buNone/>
            </a:pPr>
            <a:r>
              <a:rPr lang="en-US" dirty="0">
                <a:solidFill>
                  <a:srgbClr val="3A3838"/>
                </a:solidFill>
                <a:cs typeface="Calibri"/>
              </a:rPr>
              <a:t>After experiencing some vasovagal dizziness, XH's symptoms resolve spontaneously with support and reassurance. You contact the administrators at the school, and they allow XH to go home early, and even give her a small treat (a juice box and cookie) and much attention for being such a good patient . </a:t>
            </a:r>
          </a:p>
          <a:p>
            <a:pPr marL="0" indent="0">
              <a:buNone/>
            </a:pPr>
            <a:endParaRPr lang="en-US">
              <a:solidFill>
                <a:srgbClr val="3A3838"/>
              </a:solidFill>
              <a:cs typeface="Calibri"/>
            </a:endParaRPr>
          </a:p>
          <a:p>
            <a:pPr marL="0" indent="0">
              <a:buNone/>
            </a:pPr>
            <a:r>
              <a:rPr lang="en-US" dirty="0">
                <a:solidFill>
                  <a:srgbClr val="3A3838"/>
                </a:solidFill>
                <a:cs typeface="Calibri"/>
              </a:rPr>
              <a:t>After XH leaves, you notice many more students and classmates of XH begin to have the same symptoms. Your team meets to discuss this.</a:t>
            </a:r>
          </a:p>
          <a:p>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18</a:t>
            </a:fld>
            <a:endParaRPr lang="en-US"/>
          </a:p>
        </p:txBody>
      </p:sp>
      <p:sp>
        <p:nvSpPr>
          <p:cNvPr id="6" name="TextBox 5">
            <a:extLst>
              <a:ext uri="{FF2B5EF4-FFF2-40B4-BE49-F238E27FC236}">
                <a16:creationId xmlns:a16="http://schemas.microsoft.com/office/drawing/2014/main" id="{157B3A7B-DAAB-4439-B153-817DC3834D68}"/>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16</a:t>
            </a:r>
          </a:p>
        </p:txBody>
      </p:sp>
    </p:spTree>
    <p:extLst>
      <p:ext uri="{BB962C8B-B14F-4D97-AF65-F5344CB8AC3E}">
        <p14:creationId xmlns:p14="http://schemas.microsoft.com/office/powerpoint/2010/main" val="229025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AC8F-0457-47BC-B094-2B3FBF32C44C}"/>
              </a:ext>
            </a:extLst>
          </p:cNvPr>
          <p:cNvSpPr>
            <a:spLocks noGrp="1"/>
          </p:cNvSpPr>
          <p:nvPr>
            <p:ph type="title"/>
          </p:nvPr>
        </p:nvSpPr>
        <p:spPr/>
        <p:txBody>
          <a:bodyPr/>
          <a:lstStyle/>
          <a:p>
            <a:r>
              <a:rPr lang="en-US" b="1">
                <a:solidFill>
                  <a:schemeClr val="accent1">
                    <a:lumMod val="50000"/>
                  </a:schemeClr>
                </a:solidFill>
                <a:cs typeface="Calibri Light"/>
              </a:rPr>
              <a:t>Questions To Consider:</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003EA4B0-726F-4148-BEC0-71C304ADC00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b="1">
                <a:solidFill>
                  <a:srgbClr val="3A3838"/>
                </a:solidFill>
                <a:cs typeface="Calibri"/>
              </a:rPr>
              <a:t>What biopsychosocial factors may have contributed to the increase in ISRR symptoms?</a:t>
            </a:r>
            <a:endParaRPr lang="en-US">
              <a:solidFill>
                <a:srgbClr val="3A3838"/>
              </a:solidFill>
              <a:cs typeface="Calibri"/>
            </a:endParaRP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How should you deal with these new students with symptoms?</a:t>
            </a:r>
            <a:endParaRPr lang="en-US">
              <a:solidFill>
                <a:srgbClr val="3A3838"/>
              </a:solidFill>
              <a:cs typeface="Calibri"/>
            </a:endParaRP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What could you have done anything differently with XH?</a:t>
            </a:r>
            <a:endParaRPr lang="en-US">
              <a:solidFill>
                <a:srgbClr val="3A3838"/>
              </a:solidFill>
              <a:cs typeface="Calibri"/>
            </a:endParaRPr>
          </a:p>
          <a:p>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19</a:t>
            </a:fld>
            <a:endParaRPr lang="en-US"/>
          </a:p>
        </p:txBody>
      </p:sp>
      <p:sp>
        <p:nvSpPr>
          <p:cNvPr id="6" name="TextBox 5">
            <a:extLst>
              <a:ext uri="{FF2B5EF4-FFF2-40B4-BE49-F238E27FC236}">
                <a16:creationId xmlns:a16="http://schemas.microsoft.com/office/drawing/2014/main" id="{991F6BA8-9D92-438A-8BA7-E3673FD62676}"/>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17</a:t>
            </a:r>
          </a:p>
        </p:txBody>
      </p:sp>
    </p:spTree>
    <p:extLst>
      <p:ext uri="{BB962C8B-B14F-4D97-AF65-F5344CB8AC3E}">
        <p14:creationId xmlns:p14="http://schemas.microsoft.com/office/powerpoint/2010/main" val="183316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8288"/>
            <a:ext cx="8229600" cy="843298"/>
          </a:xfrm>
        </p:spPr>
        <p:txBody>
          <a:bodyPr/>
          <a:lstStyle/>
          <a:p>
            <a:r>
              <a:rPr lang="en-US" b="1" dirty="0" smtClean="0">
                <a:solidFill>
                  <a:srgbClr val="0070C0"/>
                </a:solidFill>
                <a:latin typeface="+mn-lt"/>
              </a:rPr>
              <a:t>Conflicts of Interest </a:t>
            </a:r>
            <a:endParaRPr lang="en-US" b="1" dirty="0">
              <a:solidFill>
                <a:srgbClr val="0070C0"/>
              </a:solidFill>
              <a:latin typeface="+mn-lt"/>
            </a:endParaRPr>
          </a:p>
        </p:txBody>
      </p:sp>
      <p:sp>
        <p:nvSpPr>
          <p:cNvPr id="3" name="Content Placeholder 2"/>
          <p:cNvSpPr>
            <a:spLocks noGrp="1"/>
          </p:cNvSpPr>
          <p:nvPr>
            <p:ph idx="1"/>
          </p:nvPr>
        </p:nvSpPr>
        <p:spPr>
          <a:xfrm>
            <a:off x="457200" y="861586"/>
            <a:ext cx="11881104" cy="5812755"/>
          </a:xfrm>
        </p:spPr>
        <p:txBody>
          <a:bodyPr>
            <a:normAutofit/>
          </a:bodyPr>
          <a:lstStyle/>
          <a:p>
            <a:pPr marL="0" indent="0">
              <a:buNone/>
            </a:pPr>
            <a:r>
              <a:rPr lang="en-US" dirty="0" smtClean="0">
                <a:latin typeface="+mn-lt"/>
              </a:rPr>
              <a:t>No relationship with commercial interests </a:t>
            </a:r>
          </a:p>
          <a:p>
            <a:pPr marL="0" indent="0">
              <a:buNone/>
            </a:pPr>
            <a:endParaRPr lang="en-US" dirty="0" smtClean="0">
              <a:latin typeface="+mn-lt"/>
            </a:endParaRPr>
          </a:p>
          <a:p>
            <a:pPr marL="0" indent="0">
              <a:buNone/>
            </a:pPr>
            <a:r>
              <a:rPr lang="en-US" dirty="0"/>
              <a:t>P</a:t>
            </a:r>
            <a:r>
              <a:rPr lang="en-US" dirty="0" smtClean="0"/>
              <a:t>rofessor</a:t>
            </a:r>
            <a:r>
              <a:rPr lang="en-US" dirty="0"/>
              <a:t>, Dalhousie </a:t>
            </a:r>
            <a:r>
              <a:rPr lang="en-US" dirty="0" smtClean="0"/>
              <a:t>University &amp; IWK Health Centre, Halifax NS</a:t>
            </a:r>
          </a:p>
          <a:p>
            <a:pPr marL="0" indent="0">
              <a:buNone/>
            </a:pPr>
            <a:endParaRPr lang="en-US" dirty="0"/>
          </a:p>
          <a:p>
            <a:pPr>
              <a:buNone/>
            </a:pPr>
            <a:r>
              <a:rPr lang="en-US" dirty="0"/>
              <a:t>WHO : member of </a:t>
            </a:r>
            <a:r>
              <a:rPr lang="en-US" dirty="0" smtClean="0"/>
              <a:t>SAGE, chair Decade of Vaccines M&amp;E </a:t>
            </a:r>
            <a:r>
              <a:rPr lang="en-US" dirty="0" err="1" smtClean="0"/>
              <a:t>Cmt</a:t>
            </a:r>
            <a:endParaRPr lang="en-US" dirty="0" smtClean="0"/>
          </a:p>
          <a:p>
            <a:pPr>
              <a:buNone/>
            </a:pPr>
            <a:r>
              <a:rPr lang="en-US" dirty="0"/>
              <a:t> </a:t>
            </a:r>
            <a:r>
              <a:rPr lang="en-US" dirty="0" smtClean="0"/>
              <a:t>            Adviser to </a:t>
            </a:r>
            <a:r>
              <a:rPr lang="en-US" dirty="0"/>
              <a:t>WHO EURO, </a:t>
            </a:r>
            <a:r>
              <a:rPr lang="en-US" dirty="0" smtClean="0"/>
              <a:t>SEARO</a:t>
            </a:r>
            <a:endParaRPr lang="en-US" dirty="0"/>
          </a:p>
          <a:p>
            <a:pPr>
              <a:buNone/>
            </a:pPr>
            <a:endParaRPr lang="en-US" dirty="0"/>
          </a:p>
          <a:p>
            <a:pPr>
              <a:buNone/>
            </a:pPr>
            <a:r>
              <a:rPr lang="en-US" dirty="0"/>
              <a:t>C</a:t>
            </a:r>
            <a:r>
              <a:rPr lang="en-US" dirty="0" smtClean="0"/>
              <a:t>onsultant </a:t>
            </a:r>
            <a:r>
              <a:rPr lang="en-US" dirty="0"/>
              <a:t>CPS </a:t>
            </a:r>
            <a:r>
              <a:rPr lang="en-US" dirty="0" err="1"/>
              <a:t>Imm</a:t>
            </a:r>
            <a:r>
              <a:rPr lang="en-US" dirty="0"/>
              <a:t>/ID </a:t>
            </a:r>
            <a:r>
              <a:rPr lang="en-US" dirty="0" err="1"/>
              <a:t>cmt</a:t>
            </a:r>
            <a:r>
              <a:rPr lang="en-US" dirty="0"/>
              <a:t>;  CPHA </a:t>
            </a:r>
            <a:r>
              <a:rPr lang="en-US" dirty="0" err="1"/>
              <a:t>CANVax</a:t>
            </a:r>
            <a:r>
              <a:rPr lang="en-US" dirty="0"/>
              <a:t> </a:t>
            </a:r>
            <a:endParaRPr lang="en-US" dirty="0" smtClean="0"/>
          </a:p>
          <a:p>
            <a:pPr>
              <a:buNone/>
            </a:pPr>
            <a:endParaRPr lang="en-US" dirty="0"/>
          </a:p>
          <a:p>
            <a:pPr>
              <a:buNone/>
            </a:pPr>
            <a:r>
              <a:rPr lang="en-US" dirty="0" smtClean="0"/>
              <a:t>Grants </a:t>
            </a:r>
            <a:r>
              <a:rPr lang="en-US" dirty="0"/>
              <a:t>&amp; contracts: CIHR, CIRN, NSHRF, WHO, </a:t>
            </a:r>
            <a:r>
              <a:rPr lang="en-US" dirty="0" smtClean="0"/>
              <a:t>PHAC</a:t>
            </a:r>
            <a:endParaRPr lang="en-US" dirty="0"/>
          </a:p>
        </p:txBody>
      </p:sp>
      <p:sp>
        <p:nvSpPr>
          <p:cNvPr id="4" name="Slide Number Placeholder 3"/>
          <p:cNvSpPr>
            <a:spLocks noGrp="1"/>
          </p:cNvSpPr>
          <p:nvPr>
            <p:ph type="sldNum" sz="quarter" idx="12"/>
          </p:nvPr>
        </p:nvSpPr>
        <p:spPr/>
        <p:txBody>
          <a:bodyPr/>
          <a:lstStyle/>
          <a:p>
            <a:pPr>
              <a:defRPr/>
            </a:pPr>
            <a:fld id="{FC7E62FB-DB52-4F70-8442-B66095050789}" type="slidenum">
              <a:rPr lang="en-GB" smtClean="0">
                <a:solidFill>
                  <a:schemeClr val="bg1"/>
                </a:solidFill>
              </a:rPr>
              <a:pPr>
                <a:defRPr/>
              </a:pPr>
              <a:t>2</a:t>
            </a:fld>
            <a:endParaRPr lang="en-GB" dirty="0">
              <a:solidFill>
                <a:schemeClr val="bg1"/>
              </a:solidFill>
            </a:endParaRPr>
          </a:p>
        </p:txBody>
      </p:sp>
      <p:sp>
        <p:nvSpPr>
          <p:cNvPr id="5" name="Footer Placeholder 4"/>
          <p:cNvSpPr>
            <a:spLocks noGrp="1"/>
          </p:cNvSpPr>
          <p:nvPr>
            <p:ph type="ftr" sz="quarter" idx="11"/>
          </p:nvPr>
        </p:nvSpPr>
        <p:spPr/>
        <p:txBody>
          <a:bodyPr/>
          <a:lstStyle/>
          <a:p>
            <a:r>
              <a:rPr lang="en-CA" smtClean="0"/>
              <a:t>2019</a:t>
            </a:r>
            <a:endParaRPr lang="en-CA"/>
          </a:p>
        </p:txBody>
      </p:sp>
    </p:spTree>
    <p:extLst>
      <p:ext uri="{BB962C8B-B14F-4D97-AF65-F5344CB8AC3E}">
        <p14:creationId xmlns:p14="http://schemas.microsoft.com/office/powerpoint/2010/main" val="1538174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2F9A-47C5-4F2E-BAB7-B5666F83D333}"/>
              </a:ext>
            </a:extLst>
          </p:cNvPr>
          <p:cNvSpPr>
            <a:spLocks noGrp="1"/>
          </p:cNvSpPr>
          <p:nvPr>
            <p:ph type="title"/>
          </p:nvPr>
        </p:nvSpPr>
        <p:spPr/>
        <p:txBody>
          <a:bodyPr/>
          <a:lstStyle/>
          <a:p>
            <a:r>
              <a:rPr lang="en-US" b="1">
                <a:solidFill>
                  <a:schemeClr val="accent1">
                    <a:lumMod val="50000"/>
                  </a:schemeClr>
                </a:solidFill>
                <a:cs typeface="Calibri Light"/>
              </a:rPr>
              <a:t>Case #7</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C7B5BD2D-324F-4808-85E8-D290B03CB097}"/>
              </a:ext>
            </a:extLst>
          </p:cNvPr>
          <p:cNvSpPr>
            <a:spLocks noGrp="1"/>
          </p:cNvSpPr>
          <p:nvPr>
            <p:ph idx="1"/>
          </p:nvPr>
        </p:nvSpPr>
        <p:spPr/>
        <p:txBody>
          <a:bodyPr vert="horz" lIns="91440" tIns="45720" rIns="91440" bIns="45720" rtlCol="0" anchor="t">
            <a:normAutofit fontScale="77500" lnSpcReduction="20000"/>
          </a:bodyPr>
          <a:lstStyle/>
          <a:p>
            <a:pPr indent="0">
              <a:buNone/>
            </a:pPr>
            <a:r>
              <a:rPr lang="en-US" dirty="0">
                <a:solidFill>
                  <a:srgbClr val="3A3838"/>
                </a:solidFill>
                <a:cs typeface="Calibri"/>
              </a:rPr>
              <a:t>AS is a 5yo female getting a second dose of the measles vaccine as part of the routine schedule.  When she comes to your facility with her mother, you get her to sit upright on her mother’s lap while you give the vaccine IM in her deltoid. After telling AS and her mother that the vaccine won’t hurt, you count down from "3" and then begin asking AS about her </a:t>
            </a:r>
            <a:r>
              <a:rPr lang="en-US" dirty="0" err="1">
                <a:solidFill>
                  <a:srgbClr val="3A3838"/>
                </a:solidFill>
                <a:cs typeface="Calibri"/>
              </a:rPr>
              <a:t>favourite</a:t>
            </a:r>
            <a:r>
              <a:rPr lang="en-US" dirty="0">
                <a:solidFill>
                  <a:srgbClr val="3A3838"/>
                </a:solidFill>
                <a:cs typeface="Calibri"/>
              </a:rPr>
              <a:t> TV shows to watch as you inject the needle. You repeatedly inform AS and her mother not to worry and that it’s going to be ok. </a:t>
            </a:r>
            <a:endParaRPr lang="en-US" dirty="0"/>
          </a:p>
          <a:p>
            <a:pPr indent="0">
              <a:buNone/>
            </a:pPr>
            <a:endParaRPr lang="en-US">
              <a:solidFill>
                <a:srgbClr val="3A3838"/>
              </a:solidFill>
              <a:cs typeface="Calibri"/>
            </a:endParaRPr>
          </a:p>
          <a:p>
            <a:pPr indent="0">
              <a:buNone/>
            </a:pPr>
            <a:r>
              <a:rPr lang="en-US" dirty="0">
                <a:solidFill>
                  <a:srgbClr val="3A3838"/>
                </a:solidFill>
                <a:cs typeface="Calibri"/>
              </a:rPr>
              <a:t>Unfortunately AS becomes pale and sweaty, with skin cold to the touch while you are administering the vaccine. She begins to experience nausea and light-headedness. At this point you learn that AS is very scared of needles, as is her mother. Despite dealing with these symptoms with positive results, </a:t>
            </a:r>
            <a:r>
              <a:rPr lang="en-US" dirty="0" err="1">
                <a:solidFill>
                  <a:srgbClr val="3A3838"/>
                </a:solidFill>
                <a:cs typeface="Calibri"/>
              </a:rPr>
              <a:t>rumours</a:t>
            </a:r>
            <a:r>
              <a:rPr lang="en-US" dirty="0">
                <a:solidFill>
                  <a:srgbClr val="3A3838"/>
                </a:solidFill>
                <a:cs typeface="Calibri"/>
              </a:rPr>
              <a:t> about the measles vaccine begin to circulate amongst the community and local media picks up the story. </a:t>
            </a:r>
          </a:p>
          <a:p>
            <a:pPr indent="0">
              <a:buNone/>
            </a:pPr>
            <a:endParaRPr lang="en-US">
              <a:solidFill>
                <a:srgbClr val="3A3838"/>
              </a:solidFill>
              <a:cs typeface="Calibri"/>
            </a:endParaRPr>
          </a:p>
          <a:p>
            <a:pPr indent="0">
              <a:buNone/>
            </a:pPr>
            <a:r>
              <a:rPr lang="en-US" dirty="0">
                <a:solidFill>
                  <a:srgbClr val="3A3838"/>
                </a:solidFill>
                <a:cs typeface="Calibri"/>
              </a:rPr>
              <a:t>Your team meets to discuss this course of events.</a:t>
            </a: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20</a:t>
            </a:fld>
            <a:endParaRPr lang="en-US"/>
          </a:p>
        </p:txBody>
      </p:sp>
      <p:sp>
        <p:nvSpPr>
          <p:cNvPr id="6" name="TextBox 5">
            <a:extLst>
              <a:ext uri="{FF2B5EF4-FFF2-40B4-BE49-F238E27FC236}">
                <a16:creationId xmlns:a16="http://schemas.microsoft.com/office/drawing/2014/main" id="{91ADCD21-3F38-42D7-9250-B88E6C48E1B7}"/>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18</a:t>
            </a:r>
          </a:p>
        </p:txBody>
      </p:sp>
    </p:spTree>
    <p:extLst>
      <p:ext uri="{BB962C8B-B14F-4D97-AF65-F5344CB8AC3E}">
        <p14:creationId xmlns:p14="http://schemas.microsoft.com/office/powerpoint/2010/main" val="283828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046E-929C-490B-BCB4-DC1513E32048}"/>
              </a:ext>
            </a:extLst>
          </p:cNvPr>
          <p:cNvSpPr>
            <a:spLocks noGrp="1"/>
          </p:cNvSpPr>
          <p:nvPr>
            <p:ph type="title"/>
          </p:nvPr>
        </p:nvSpPr>
        <p:spPr/>
        <p:txBody>
          <a:bodyPr/>
          <a:lstStyle/>
          <a:p>
            <a:r>
              <a:rPr lang="en-US" b="1">
                <a:solidFill>
                  <a:schemeClr val="accent1">
                    <a:lumMod val="50000"/>
                  </a:schemeClr>
                </a:solidFill>
                <a:cs typeface="Calibri Light"/>
              </a:rPr>
              <a:t>Questions To Consider:</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CE79E647-6B01-4C27-A47C-4F8CB8F63A1A}"/>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solidFill>
                  <a:srgbClr val="3A3838"/>
                </a:solidFill>
                <a:cs typeface="Calibri"/>
              </a:rPr>
              <a:t>What went right in this scenario, and what could be improved upon?</a:t>
            </a:r>
          </a:p>
          <a:p>
            <a:pPr marL="514350" indent="-514350">
              <a:buAutoNum type="arabicPeriod"/>
            </a:pPr>
            <a:endParaRPr lang="en-US" dirty="0">
              <a:solidFill>
                <a:srgbClr val="3A3838"/>
              </a:solidFill>
              <a:cs typeface="Calibri"/>
            </a:endParaRPr>
          </a:p>
          <a:p>
            <a:pPr marL="514350" indent="-514350">
              <a:buAutoNum type="arabicPeriod"/>
            </a:pPr>
            <a:r>
              <a:rPr lang="en-US" dirty="0">
                <a:solidFill>
                  <a:srgbClr val="3A3838"/>
                </a:solidFill>
                <a:cs typeface="Calibri"/>
              </a:rPr>
              <a:t>What are the immediate steps that should be taken in such a scenario?</a:t>
            </a:r>
          </a:p>
          <a:p>
            <a:pPr marL="514350" indent="-514350">
              <a:buAutoNum type="arabicPeriod"/>
            </a:pPr>
            <a:endParaRPr lang="en-US" dirty="0">
              <a:solidFill>
                <a:srgbClr val="3A3838"/>
              </a:solidFill>
              <a:cs typeface="Calibri"/>
            </a:endParaRPr>
          </a:p>
          <a:p>
            <a:pPr marL="514350" indent="-514350">
              <a:buAutoNum type="arabicPeriod"/>
            </a:pPr>
            <a:r>
              <a:rPr lang="en-US" dirty="0">
                <a:solidFill>
                  <a:srgbClr val="3A3838"/>
                </a:solidFill>
                <a:cs typeface="Calibri"/>
              </a:rPr>
              <a:t>What steps should be taken to communicate a positive message about the measles vaccine in this instance?</a:t>
            </a:r>
          </a:p>
          <a:p>
            <a:endParaRPr lang="en-US">
              <a:cs typeface="Calibri"/>
            </a:endParaRP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21</a:t>
            </a:fld>
            <a:endParaRPr lang="en-US"/>
          </a:p>
        </p:txBody>
      </p:sp>
      <p:sp>
        <p:nvSpPr>
          <p:cNvPr id="6" name="TextBox 5">
            <a:extLst>
              <a:ext uri="{FF2B5EF4-FFF2-40B4-BE49-F238E27FC236}">
                <a16:creationId xmlns:a16="http://schemas.microsoft.com/office/drawing/2014/main" id="{5B611048-A5BB-4B0D-89D4-618334B882AC}"/>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19</a:t>
            </a:r>
          </a:p>
        </p:txBody>
      </p:sp>
    </p:spTree>
    <p:extLst>
      <p:ext uri="{BB962C8B-B14F-4D97-AF65-F5344CB8AC3E}">
        <p14:creationId xmlns:p14="http://schemas.microsoft.com/office/powerpoint/2010/main" val="16735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89AF-1BDA-4BCE-B5B5-04ADA714E307}"/>
              </a:ext>
            </a:extLst>
          </p:cNvPr>
          <p:cNvSpPr>
            <a:spLocks noGrp="1"/>
          </p:cNvSpPr>
          <p:nvPr>
            <p:ph type="title"/>
          </p:nvPr>
        </p:nvSpPr>
        <p:spPr/>
        <p:txBody>
          <a:bodyPr/>
          <a:lstStyle/>
          <a:p>
            <a:r>
              <a:rPr lang="en-US" b="1">
                <a:solidFill>
                  <a:schemeClr val="accent1">
                    <a:lumMod val="50000"/>
                  </a:schemeClr>
                </a:solidFill>
                <a:cs typeface="Calibri Light"/>
              </a:rPr>
              <a:t>Case #8</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DB9FFFD4-713A-4D4E-8296-3AF20EA3C2B1}"/>
              </a:ext>
            </a:extLst>
          </p:cNvPr>
          <p:cNvSpPr>
            <a:spLocks noGrp="1"/>
          </p:cNvSpPr>
          <p:nvPr>
            <p:ph idx="1"/>
          </p:nvPr>
        </p:nvSpPr>
        <p:spPr/>
        <p:txBody>
          <a:bodyPr vert="horz" lIns="91440" tIns="45720" rIns="91440" bIns="45720" rtlCol="0" anchor="t">
            <a:normAutofit lnSpcReduction="10000"/>
          </a:bodyPr>
          <a:lstStyle/>
          <a:p>
            <a:pPr indent="0">
              <a:buNone/>
            </a:pPr>
            <a:r>
              <a:rPr lang="en-US">
                <a:solidFill>
                  <a:srgbClr val="3A3838"/>
                </a:solidFill>
                <a:cs typeface="Calibri"/>
              </a:rPr>
              <a:t>BW is a 15yo female with asthma getting the influenza  vaccine. She expresses some anxiety about needles, stating several of her family and friends have gotten sick in the past from vaccines. Prior to the vaccine she mentions she has been experiencing some troubles in school which has caused her some stress. After some positive reassurance, the administration of the vaccine is unremarkable.</a:t>
            </a:r>
            <a:endParaRPr lang="en-US"/>
          </a:p>
          <a:p>
            <a:pPr indent="0">
              <a:buNone/>
            </a:pPr>
            <a:endParaRPr lang="en-US">
              <a:solidFill>
                <a:srgbClr val="3A3838"/>
              </a:solidFill>
              <a:cs typeface="Calibri"/>
            </a:endParaRPr>
          </a:p>
          <a:p>
            <a:pPr indent="0">
              <a:buNone/>
            </a:pPr>
            <a:r>
              <a:rPr lang="en-US">
                <a:solidFill>
                  <a:srgbClr val="3A3838"/>
                </a:solidFill>
                <a:cs typeface="Calibri"/>
              </a:rPr>
              <a:t>However, 4 days later BW comes back to the clinic complaining of seizures. According to what her family tells her, they usually last more than 2minutes, involve her having her eyes and mouth closed, rapid respiration, and thrashing movements. </a:t>
            </a: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22</a:t>
            </a:fld>
            <a:endParaRPr lang="en-US"/>
          </a:p>
        </p:txBody>
      </p:sp>
      <p:sp>
        <p:nvSpPr>
          <p:cNvPr id="6" name="TextBox 5">
            <a:extLst>
              <a:ext uri="{FF2B5EF4-FFF2-40B4-BE49-F238E27FC236}">
                <a16:creationId xmlns:a16="http://schemas.microsoft.com/office/drawing/2014/main" id="{D2AAF847-DBB8-4010-8F0F-52BADEC643D4}"/>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20</a:t>
            </a:r>
          </a:p>
        </p:txBody>
      </p:sp>
    </p:spTree>
    <p:extLst>
      <p:ext uri="{BB962C8B-B14F-4D97-AF65-F5344CB8AC3E}">
        <p14:creationId xmlns:p14="http://schemas.microsoft.com/office/powerpoint/2010/main" val="218294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28A0-EFB9-4364-9711-8F5B11A83137}"/>
              </a:ext>
            </a:extLst>
          </p:cNvPr>
          <p:cNvSpPr>
            <a:spLocks noGrp="1"/>
          </p:cNvSpPr>
          <p:nvPr>
            <p:ph type="title"/>
          </p:nvPr>
        </p:nvSpPr>
        <p:spPr/>
        <p:txBody>
          <a:bodyPr/>
          <a:lstStyle/>
          <a:p>
            <a:r>
              <a:rPr lang="en-US" b="1">
                <a:solidFill>
                  <a:schemeClr val="accent1">
                    <a:lumMod val="50000"/>
                  </a:schemeClr>
                </a:solidFill>
                <a:cs typeface="Calibri Light"/>
              </a:rPr>
              <a:t>Questions To Consider:</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B92954F1-5F66-479E-A27D-4986C17C7686}"/>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b="1">
                <a:solidFill>
                  <a:srgbClr val="3A3838"/>
                </a:solidFill>
                <a:cs typeface="Calibri"/>
              </a:rPr>
              <a:t>How should these seizures be classified?</a:t>
            </a:r>
            <a:endParaRPr lang="en-US">
              <a:solidFill>
                <a:srgbClr val="3A3838"/>
              </a:solidFill>
              <a:cs typeface="Calibri"/>
            </a:endParaRP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What condition are these seizures indicative of?</a:t>
            </a:r>
            <a:endParaRPr lang="en-US">
              <a:solidFill>
                <a:srgbClr val="3A3838"/>
              </a:solidFill>
              <a:cs typeface="Calibri"/>
            </a:endParaRP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How would the classification of these seizures change if they involved guttural sounds and snoring sounds once they begin regaining consciousness? </a:t>
            </a:r>
            <a:endParaRPr lang="en-US">
              <a:solidFill>
                <a:srgbClr val="3A3838"/>
              </a:solidFill>
              <a:cs typeface="Calibri"/>
            </a:endParaRP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In this scenario, what sorts of Biopsychosocial factors are present?</a:t>
            </a:r>
            <a:endParaRPr lang="en-US">
              <a:solidFill>
                <a:srgbClr val="3A3838"/>
              </a:solidFill>
              <a:cs typeface="Calibri"/>
            </a:endParaRPr>
          </a:p>
          <a:p>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23</a:t>
            </a:fld>
            <a:endParaRPr lang="en-US"/>
          </a:p>
        </p:txBody>
      </p:sp>
      <p:sp>
        <p:nvSpPr>
          <p:cNvPr id="6" name="TextBox 5">
            <a:extLst>
              <a:ext uri="{FF2B5EF4-FFF2-40B4-BE49-F238E27FC236}">
                <a16:creationId xmlns:a16="http://schemas.microsoft.com/office/drawing/2014/main" id="{4D329C8B-409A-4448-9888-2CD1CFA138F9}"/>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21</a:t>
            </a:r>
          </a:p>
        </p:txBody>
      </p:sp>
    </p:spTree>
    <p:extLst>
      <p:ext uri="{BB962C8B-B14F-4D97-AF65-F5344CB8AC3E}">
        <p14:creationId xmlns:p14="http://schemas.microsoft.com/office/powerpoint/2010/main" val="198798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89AF-1BDA-4BCE-B5B5-04ADA714E307}"/>
              </a:ext>
            </a:extLst>
          </p:cNvPr>
          <p:cNvSpPr>
            <a:spLocks noGrp="1"/>
          </p:cNvSpPr>
          <p:nvPr>
            <p:ph type="title"/>
          </p:nvPr>
        </p:nvSpPr>
        <p:spPr/>
        <p:txBody>
          <a:bodyPr/>
          <a:lstStyle/>
          <a:p>
            <a:r>
              <a:rPr lang="en-US" b="1">
                <a:solidFill>
                  <a:schemeClr val="accent1">
                    <a:lumMod val="50000"/>
                  </a:schemeClr>
                </a:solidFill>
                <a:cs typeface="Calibri Light"/>
              </a:rPr>
              <a:t>Case #9</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DB9FFFD4-713A-4D4E-8296-3AF20EA3C2B1}"/>
              </a:ext>
            </a:extLst>
          </p:cNvPr>
          <p:cNvSpPr>
            <a:spLocks noGrp="1"/>
          </p:cNvSpPr>
          <p:nvPr>
            <p:ph idx="1"/>
          </p:nvPr>
        </p:nvSpPr>
        <p:spPr/>
        <p:txBody>
          <a:bodyPr vert="horz" lIns="91440" tIns="45720" rIns="91440" bIns="45720" rtlCol="0" anchor="t">
            <a:normAutofit/>
          </a:bodyPr>
          <a:lstStyle/>
          <a:p>
            <a:pPr indent="0">
              <a:buNone/>
            </a:pPr>
            <a:r>
              <a:rPr lang="en-US" b="1" dirty="0">
                <a:solidFill>
                  <a:srgbClr val="3A3838"/>
                </a:solidFill>
                <a:cs typeface="Calibri"/>
              </a:rPr>
              <a:t>GM is a 10yo boy who comes in for his immunization with his mother. He is pale and won’t make eye contact. His mother is visibly upset and says “I had to drag him here after the last time.”</a:t>
            </a:r>
            <a:endParaRPr lang="en-US" b="1" dirty="0">
              <a:cs typeface="Calibri"/>
            </a:endParaRP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24</a:t>
            </a:fld>
            <a:endParaRPr lang="en-US"/>
          </a:p>
        </p:txBody>
      </p:sp>
      <p:sp>
        <p:nvSpPr>
          <p:cNvPr id="6" name="TextBox 5">
            <a:extLst>
              <a:ext uri="{FF2B5EF4-FFF2-40B4-BE49-F238E27FC236}">
                <a16:creationId xmlns:a16="http://schemas.microsoft.com/office/drawing/2014/main" id="{F2BEF077-F893-42F4-9885-80AA1A512B48}"/>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22</a:t>
            </a:r>
          </a:p>
        </p:txBody>
      </p:sp>
    </p:spTree>
    <p:extLst>
      <p:ext uri="{BB962C8B-B14F-4D97-AF65-F5344CB8AC3E}">
        <p14:creationId xmlns:p14="http://schemas.microsoft.com/office/powerpoint/2010/main" val="317928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28A0-EFB9-4364-9711-8F5B11A83137}"/>
              </a:ext>
            </a:extLst>
          </p:cNvPr>
          <p:cNvSpPr>
            <a:spLocks noGrp="1"/>
          </p:cNvSpPr>
          <p:nvPr>
            <p:ph type="title"/>
          </p:nvPr>
        </p:nvSpPr>
        <p:spPr/>
        <p:txBody>
          <a:bodyPr/>
          <a:lstStyle/>
          <a:p>
            <a:r>
              <a:rPr lang="en-US" b="1">
                <a:solidFill>
                  <a:schemeClr val="accent1">
                    <a:lumMod val="50000"/>
                  </a:schemeClr>
                </a:solidFill>
                <a:cs typeface="Calibri Light"/>
              </a:rPr>
              <a:t>Questions To Consider:</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B92954F1-5F66-479E-A27D-4986C17C7686}"/>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b="1">
                <a:solidFill>
                  <a:srgbClr val="3A3838"/>
                </a:solidFill>
                <a:cs typeface="Calibri"/>
              </a:rPr>
              <a:t>What should be your first step?</a:t>
            </a: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What should you screen for? </a:t>
            </a:r>
            <a:endParaRPr lang="en-US">
              <a:solidFill>
                <a:srgbClr val="3A3838"/>
              </a:solidFill>
              <a:cs typeface="Calibri"/>
            </a:endParaRPr>
          </a:p>
          <a:p>
            <a:pPr marL="514350" indent="-514350">
              <a:buAutoNum type="arabicPeriod"/>
            </a:pPr>
            <a:endParaRPr lang="en-US" b="1">
              <a:solidFill>
                <a:srgbClr val="3A3838"/>
              </a:solidFill>
              <a:cs typeface="Calibri"/>
            </a:endParaRPr>
          </a:p>
          <a:p>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25</a:t>
            </a:fld>
            <a:endParaRPr lang="en-US"/>
          </a:p>
        </p:txBody>
      </p:sp>
      <p:sp>
        <p:nvSpPr>
          <p:cNvPr id="6" name="TextBox 5">
            <a:extLst>
              <a:ext uri="{FF2B5EF4-FFF2-40B4-BE49-F238E27FC236}">
                <a16:creationId xmlns:a16="http://schemas.microsoft.com/office/drawing/2014/main" id="{32C4A3A4-B579-41F2-B343-BC80C8EF01FB}"/>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23</a:t>
            </a:r>
          </a:p>
        </p:txBody>
      </p:sp>
    </p:spTree>
    <p:extLst>
      <p:ext uri="{BB962C8B-B14F-4D97-AF65-F5344CB8AC3E}">
        <p14:creationId xmlns:p14="http://schemas.microsoft.com/office/powerpoint/2010/main" val="355029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89AF-1BDA-4BCE-B5B5-04ADA714E307}"/>
              </a:ext>
            </a:extLst>
          </p:cNvPr>
          <p:cNvSpPr>
            <a:spLocks noGrp="1"/>
          </p:cNvSpPr>
          <p:nvPr>
            <p:ph type="title"/>
          </p:nvPr>
        </p:nvSpPr>
        <p:spPr/>
        <p:txBody>
          <a:bodyPr/>
          <a:lstStyle/>
          <a:p>
            <a:r>
              <a:rPr lang="en-US" b="1">
                <a:solidFill>
                  <a:schemeClr val="accent1">
                    <a:lumMod val="50000"/>
                  </a:schemeClr>
                </a:solidFill>
                <a:cs typeface="Calibri Light"/>
              </a:rPr>
              <a:t>Case #9 (continued)</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DB9FFFD4-713A-4D4E-8296-3AF20EA3C2B1}"/>
              </a:ext>
            </a:extLst>
          </p:cNvPr>
          <p:cNvSpPr>
            <a:spLocks noGrp="1"/>
          </p:cNvSpPr>
          <p:nvPr>
            <p:ph idx="1"/>
          </p:nvPr>
        </p:nvSpPr>
        <p:spPr/>
        <p:txBody>
          <a:bodyPr vert="horz" lIns="91440" tIns="45720" rIns="91440" bIns="45720" rtlCol="0" anchor="t">
            <a:normAutofit/>
          </a:bodyPr>
          <a:lstStyle/>
          <a:p>
            <a:pPr indent="0">
              <a:buNone/>
            </a:pPr>
            <a:r>
              <a:rPr lang="en-US" sz="2400" dirty="0">
                <a:solidFill>
                  <a:srgbClr val="3A3838"/>
                </a:solidFill>
                <a:cs typeface="Calibri"/>
              </a:rPr>
              <a:t>GM is a 10 </a:t>
            </a:r>
            <a:r>
              <a:rPr lang="en-US" sz="2400" dirty="0" err="1">
                <a:solidFill>
                  <a:srgbClr val="3A3838"/>
                </a:solidFill>
                <a:cs typeface="Calibri"/>
              </a:rPr>
              <a:t>yo</a:t>
            </a:r>
            <a:r>
              <a:rPr lang="en-US" sz="2400" dirty="0">
                <a:solidFill>
                  <a:srgbClr val="3A3838"/>
                </a:solidFill>
                <a:cs typeface="Calibri"/>
              </a:rPr>
              <a:t> boy who comes in for his immunization with his mother. He is pale and won’t make eye contact. His mother is visibly upset and says “I had to drag him here after the last time.”</a:t>
            </a:r>
            <a:endParaRPr lang="en-US" sz="2400">
              <a:cs typeface="Calibri"/>
            </a:endParaRPr>
          </a:p>
          <a:p>
            <a:pPr indent="0">
              <a:buNone/>
            </a:pPr>
            <a:endParaRPr lang="en-US" sz="2400" dirty="0">
              <a:solidFill>
                <a:srgbClr val="3A3838"/>
              </a:solidFill>
              <a:cs typeface="Calibri"/>
            </a:endParaRPr>
          </a:p>
          <a:p>
            <a:pPr indent="0">
              <a:buNone/>
            </a:pPr>
            <a:r>
              <a:rPr lang="en-US" sz="2400" dirty="0">
                <a:solidFill>
                  <a:srgbClr val="3A3838"/>
                </a:solidFill>
                <a:cs typeface="Calibri"/>
              </a:rPr>
              <a:t>After seeking a private space, you screen for high needle fear. You find out that he had a very bad experience 2 years ago (including being held down to get the needle) and has refused to get needles since then. His mom is not afraid of needles herself but is worried about her son. Your screen for a history of vasovagal reactions in GM is negative. </a:t>
            </a: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26</a:t>
            </a:fld>
            <a:endParaRPr lang="en-US"/>
          </a:p>
        </p:txBody>
      </p:sp>
      <p:sp>
        <p:nvSpPr>
          <p:cNvPr id="6" name="TextBox 5">
            <a:extLst>
              <a:ext uri="{FF2B5EF4-FFF2-40B4-BE49-F238E27FC236}">
                <a16:creationId xmlns:a16="http://schemas.microsoft.com/office/drawing/2014/main" id="{95D3E942-1100-4825-83C4-BAD0958E3D9F}"/>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24</a:t>
            </a:r>
          </a:p>
        </p:txBody>
      </p:sp>
    </p:spTree>
    <p:extLst>
      <p:ext uri="{BB962C8B-B14F-4D97-AF65-F5344CB8AC3E}">
        <p14:creationId xmlns:p14="http://schemas.microsoft.com/office/powerpoint/2010/main" val="832327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28A0-EFB9-4364-9711-8F5B11A83137}"/>
              </a:ext>
            </a:extLst>
          </p:cNvPr>
          <p:cNvSpPr>
            <a:spLocks noGrp="1"/>
          </p:cNvSpPr>
          <p:nvPr>
            <p:ph type="title"/>
          </p:nvPr>
        </p:nvSpPr>
        <p:spPr/>
        <p:txBody>
          <a:bodyPr/>
          <a:lstStyle/>
          <a:p>
            <a:r>
              <a:rPr lang="en-US" b="1">
                <a:solidFill>
                  <a:schemeClr val="accent1">
                    <a:lumMod val="50000"/>
                  </a:schemeClr>
                </a:solidFill>
                <a:cs typeface="Calibri Light"/>
              </a:rPr>
              <a:t>Questions To Consider:</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B92954F1-5F66-479E-A27D-4986C17C7686}"/>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solidFill>
                  <a:srgbClr val="3A3838"/>
                </a:solidFill>
                <a:cs typeface="Calibri"/>
              </a:rPr>
              <a:t>What is your next decision to make?</a:t>
            </a:r>
          </a:p>
          <a:p>
            <a:pPr marL="514350" indent="-514350">
              <a:buAutoNum type="arabicPeriod"/>
            </a:pPr>
            <a:endParaRPr lang="en-US" dirty="0">
              <a:solidFill>
                <a:srgbClr val="3A3838"/>
              </a:solidFill>
              <a:cs typeface="Calibri"/>
            </a:endParaRPr>
          </a:p>
          <a:p>
            <a:pPr marL="514350" indent="-514350">
              <a:buAutoNum type="arabicPeriod"/>
            </a:pPr>
            <a:r>
              <a:rPr lang="en-US" dirty="0">
                <a:solidFill>
                  <a:srgbClr val="3A3838"/>
                </a:solidFill>
                <a:cs typeface="Calibri"/>
              </a:rPr>
              <a:t>  Assuming the wait time to see a specialist is unreasonably long, what can you do?</a:t>
            </a:r>
            <a:r>
              <a:rPr lang="en-US" b="1" dirty="0">
                <a:solidFill>
                  <a:srgbClr val="3A3838"/>
                </a:solidFill>
                <a:cs typeface="Calibri"/>
              </a:rPr>
              <a:t> </a:t>
            </a:r>
          </a:p>
          <a:p>
            <a:pPr marL="514350" indent="-514350">
              <a:buAutoNum type="arabicPeriod"/>
            </a:pPr>
            <a:endParaRPr lang="en-US" b="1">
              <a:solidFill>
                <a:srgbClr val="3A3838"/>
              </a:solidFill>
              <a:cs typeface="Calibri"/>
            </a:endParaRPr>
          </a:p>
          <a:p>
            <a:pPr marL="514350" indent="-514350">
              <a:buAutoNum type="arabicPeriod"/>
            </a:pPr>
            <a:endParaRPr lang="en-US" b="1">
              <a:solidFill>
                <a:srgbClr val="3A3838"/>
              </a:solidFill>
              <a:cs typeface="Calibri"/>
            </a:endParaRPr>
          </a:p>
          <a:p>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27</a:t>
            </a:fld>
            <a:endParaRPr lang="en-US"/>
          </a:p>
        </p:txBody>
      </p:sp>
      <p:sp>
        <p:nvSpPr>
          <p:cNvPr id="6" name="TextBox 5">
            <a:extLst>
              <a:ext uri="{FF2B5EF4-FFF2-40B4-BE49-F238E27FC236}">
                <a16:creationId xmlns:a16="http://schemas.microsoft.com/office/drawing/2014/main" id="{B2CA5731-19E9-4630-8D9E-6125DE6E8CA1}"/>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25</a:t>
            </a:r>
          </a:p>
        </p:txBody>
      </p:sp>
    </p:spTree>
    <p:extLst>
      <p:ext uri="{BB962C8B-B14F-4D97-AF65-F5344CB8AC3E}">
        <p14:creationId xmlns:p14="http://schemas.microsoft.com/office/powerpoint/2010/main" val="5794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C4FC-BB73-4DF6-9429-2B58C156E34F}"/>
              </a:ext>
            </a:extLst>
          </p:cNvPr>
          <p:cNvSpPr>
            <a:spLocks noGrp="1"/>
          </p:cNvSpPr>
          <p:nvPr>
            <p:ph type="title"/>
          </p:nvPr>
        </p:nvSpPr>
        <p:spPr/>
        <p:txBody>
          <a:bodyPr/>
          <a:lstStyle/>
          <a:p>
            <a:r>
              <a:rPr lang="en-US" b="1" dirty="0">
                <a:solidFill>
                  <a:schemeClr val="accent1">
                    <a:lumMod val="50000"/>
                  </a:schemeClr>
                </a:solidFill>
                <a:ea typeface="+mj-lt"/>
                <a:cs typeface="+mj-lt"/>
              </a:rPr>
              <a:t>Case #10</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43C26E2C-79E8-4E4A-AD02-11AC41347123}"/>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A Meningococcal B outbreak occurs at a local </a:t>
            </a:r>
            <a:r>
              <a:rPr lang="en-US" dirty="0" err="1">
                <a:cs typeface="Calibri" panose="020F0502020204030204"/>
              </a:rPr>
              <a:t>Juniour</a:t>
            </a:r>
            <a:r>
              <a:rPr lang="en-US" dirty="0">
                <a:cs typeface="Calibri" panose="020F0502020204030204"/>
              </a:rPr>
              <a:t> High School, with three students becoming ill. In response, Public Health sets up vaccine program in the School's gymnasium. All students, grade 7-9 are to be immunized, with speed being of the essence. </a:t>
            </a:r>
          </a:p>
          <a:p>
            <a:pPr marL="0" indent="0">
              <a:buNone/>
            </a:pPr>
            <a:endParaRPr lang="en-US" dirty="0">
              <a:cs typeface="Calibri" panose="020F0502020204030204"/>
            </a:endParaRPr>
          </a:p>
          <a:p>
            <a:pPr marL="0" indent="0">
              <a:buNone/>
            </a:pPr>
            <a:r>
              <a:rPr lang="en-US" dirty="0">
                <a:cs typeface="Calibri" panose="020F0502020204030204"/>
              </a:rPr>
              <a:t>After the first day of the program, there are reports of many students vomiting and having headaches. Parents and Teachers are concerned.</a:t>
            </a:r>
          </a:p>
        </p:txBody>
      </p:sp>
      <p:sp>
        <p:nvSpPr>
          <p:cNvPr id="5" name="TextBox 4">
            <a:extLst>
              <a:ext uri="{FF2B5EF4-FFF2-40B4-BE49-F238E27FC236}">
                <a16:creationId xmlns:a16="http://schemas.microsoft.com/office/drawing/2014/main" id="{FDD92AA9-6A86-4FE8-9C3C-A475A137500E}"/>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26</a:t>
            </a:r>
          </a:p>
        </p:txBody>
      </p:sp>
    </p:spTree>
    <p:extLst>
      <p:ext uri="{BB962C8B-B14F-4D97-AF65-F5344CB8AC3E}">
        <p14:creationId xmlns:p14="http://schemas.microsoft.com/office/powerpoint/2010/main" val="2018833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C4FC-BB73-4DF6-9429-2B58C156E34F}"/>
              </a:ext>
            </a:extLst>
          </p:cNvPr>
          <p:cNvSpPr>
            <a:spLocks noGrp="1"/>
          </p:cNvSpPr>
          <p:nvPr>
            <p:ph type="title"/>
          </p:nvPr>
        </p:nvSpPr>
        <p:spPr/>
        <p:txBody>
          <a:bodyPr/>
          <a:lstStyle/>
          <a:p>
            <a:r>
              <a:rPr lang="en-US" b="1" dirty="0">
                <a:solidFill>
                  <a:schemeClr val="accent1">
                    <a:lumMod val="50000"/>
                  </a:schemeClr>
                </a:solidFill>
                <a:ea typeface="+mj-lt"/>
                <a:cs typeface="+mj-lt"/>
              </a:rPr>
              <a:t>Questions To Consider:</a:t>
            </a:r>
            <a:endParaRPr lang="en-US" dirty="0"/>
          </a:p>
        </p:txBody>
      </p:sp>
      <p:sp>
        <p:nvSpPr>
          <p:cNvPr id="3" name="Content Placeholder 2">
            <a:extLst>
              <a:ext uri="{FF2B5EF4-FFF2-40B4-BE49-F238E27FC236}">
                <a16:creationId xmlns:a16="http://schemas.microsoft.com/office/drawing/2014/main" id="{43C26E2C-79E8-4E4A-AD02-11AC41347123}"/>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cs typeface="Calibri" panose="020F0502020204030204"/>
              </a:rPr>
              <a:t>What are some possible causes of these symptoms?</a:t>
            </a:r>
            <a:endParaRPr lang="en-US" dirty="0">
              <a:cs typeface="Calibri" panose="020F0502020204030204"/>
            </a:endParaRPr>
          </a:p>
          <a:p>
            <a:pPr marL="514350" indent="-514350">
              <a:buAutoNum type="arabicPeriod"/>
            </a:pPr>
            <a:endParaRPr lang="en-US" dirty="0">
              <a:cs typeface="Calibri" panose="020F0502020204030204"/>
            </a:endParaRPr>
          </a:p>
          <a:p>
            <a:pPr marL="514350" indent="-514350">
              <a:buAutoNum type="arabicPeriod"/>
            </a:pPr>
            <a:r>
              <a:rPr lang="en-US">
                <a:cs typeface="Calibri" panose="020F0502020204030204"/>
              </a:rPr>
              <a:t>How would you approach dealing with this scenario?</a:t>
            </a:r>
          </a:p>
          <a:p>
            <a:pPr marL="514350" indent="-514350">
              <a:buAutoNum type="arabicPeriod"/>
            </a:pPr>
            <a:endParaRPr lang="en-US" dirty="0">
              <a:cs typeface="Calibri" panose="020F0502020204030204"/>
            </a:endParaRPr>
          </a:p>
          <a:p>
            <a:pPr marL="514350" indent="-514350">
              <a:buAutoNum type="arabicPeriod"/>
            </a:pPr>
            <a:r>
              <a:rPr lang="en-US">
                <a:cs typeface="Calibri" panose="020F0502020204030204"/>
              </a:rPr>
              <a:t>How might you prevent/decrease the risk of this happening?</a:t>
            </a:r>
            <a:endParaRPr lang="en-US" dirty="0">
              <a:cs typeface="Calibri" panose="020F0502020204030204"/>
            </a:endParaRPr>
          </a:p>
        </p:txBody>
      </p:sp>
      <p:sp>
        <p:nvSpPr>
          <p:cNvPr id="5" name="TextBox 4">
            <a:extLst>
              <a:ext uri="{FF2B5EF4-FFF2-40B4-BE49-F238E27FC236}">
                <a16:creationId xmlns:a16="http://schemas.microsoft.com/office/drawing/2014/main" id="{60B46AE4-0D07-4E22-9706-C5A06621FB01}"/>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27</a:t>
            </a:r>
          </a:p>
        </p:txBody>
      </p:sp>
    </p:spTree>
    <p:extLst>
      <p:ext uri="{BB962C8B-B14F-4D97-AF65-F5344CB8AC3E}">
        <p14:creationId xmlns:p14="http://schemas.microsoft.com/office/powerpoint/2010/main" val="198852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mn-lt"/>
              </a:rPr>
              <a:t>Session Objectives</a:t>
            </a:r>
            <a:br>
              <a:rPr lang="en-US" b="1" dirty="0" smtClean="0">
                <a:solidFill>
                  <a:srgbClr val="0070C0"/>
                </a:solidFill>
                <a:latin typeface="+mn-lt"/>
              </a:rPr>
            </a:br>
            <a:endParaRPr lang="en-US" b="1" dirty="0">
              <a:solidFill>
                <a:srgbClr val="0070C0"/>
              </a:solidFill>
              <a:latin typeface="+mn-lt"/>
            </a:endParaRPr>
          </a:p>
        </p:txBody>
      </p:sp>
      <p:sp>
        <p:nvSpPr>
          <p:cNvPr id="3" name="Content Placeholder 2"/>
          <p:cNvSpPr>
            <a:spLocks noGrp="1"/>
          </p:cNvSpPr>
          <p:nvPr>
            <p:ph idx="1"/>
          </p:nvPr>
        </p:nvSpPr>
        <p:spPr>
          <a:xfrm>
            <a:off x="838200" y="1444624"/>
            <a:ext cx="10515600" cy="5078095"/>
          </a:xfrm>
        </p:spPr>
        <p:txBody>
          <a:bodyPr>
            <a:normAutofit/>
          </a:bodyPr>
          <a:lstStyle/>
          <a:p>
            <a:pPr marL="0" indent="0">
              <a:buNone/>
            </a:pPr>
            <a:r>
              <a:rPr lang="en-US" dirty="0" smtClean="0"/>
              <a:t>Following the session </a:t>
            </a:r>
            <a:r>
              <a:rPr lang="en-US" b="1" dirty="0">
                <a:solidFill>
                  <a:srgbClr val="0070C0"/>
                </a:solidFill>
              </a:rPr>
              <a:t>Participants will be able to </a:t>
            </a:r>
            <a:endParaRPr lang="en-US" b="1" dirty="0" smtClean="0">
              <a:solidFill>
                <a:srgbClr val="0070C0"/>
              </a:solidFill>
            </a:endParaRPr>
          </a:p>
          <a:p>
            <a:pPr marL="0" indent="0">
              <a:buNone/>
            </a:pPr>
            <a:endParaRPr lang="en-US" dirty="0" smtClean="0"/>
          </a:p>
          <a:p>
            <a:pPr marL="0" indent="0">
              <a:buNone/>
            </a:pPr>
            <a:r>
              <a:rPr lang="en-US" dirty="0" smtClean="0"/>
              <a:t>1.Identify key role health care providers play in vaccine acceptance decisions </a:t>
            </a:r>
          </a:p>
          <a:p>
            <a:pPr marL="0" indent="0">
              <a:buNone/>
            </a:pPr>
            <a:r>
              <a:rPr lang="en-US" dirty="0" smtClean="0"/>
              <a:t>2. Outline </a:t>
            </a:r>
            <a:r>
              <a:rPr lang="en-GB" dirty="0" smtClean="0"/>
              <a:t>key </a:t>
            </a:r>
            <a:r>
              <a:rPr lang="en-GB" dirty="0"/>
              <a:t>principles </a:t>
            </a:r>
            <a:r>
              <a:rPr lang="en-GB" dirty="0" smtClean="0"/>
              <a:t>in </a:t>
            </a:r>
            <a:r>
              <a:rPr lang="en-GB" dirty="0"/>
              <a:t>communicating with vaccine hesitant </a:t>
            </a:r>
            <a:r>
              <a:rPr lang="en-GB" dirty="0" smtClean="0"/>
              <a:t>individuals</a:t>
            </a:r>
          </a:p>
          <a:p>
            <a:pPr marL="0" indent="0">
              <a:buNone/>
            </a:pPr>
            <a:r>
              <a:rPr lang="en-GB" dirty="0" smtClean="0"/>
              <a:t>3. Describe and use </a:t>
            </a:r>
            <a:r>
              <a:rPr lang="en-GB" sz="2800" dirty="0" smtClean="0"/>
              <a:t>skills </a:t>
            </a:r>
            <a:r>
              <a:rPr lang="en-GB" sz="2800" dirty="0"/>
              <a:t>to listen and engage in conversations </a:t>
            </a:r>
            <a:r>
              <a:rPr lang="en-GB" sz="2800" dirty="0" smtClean="0"/>
              <a:t>with those that are hesitant </a:t>
            </a:r>
          </a:p>
          <a:p>
            <a:pPr marL="0" indent="0">
              <a:buNone/>
            </a:pPr>
            <a:r>
              <a:rPr lang="en-GB" dirty="0" smtClean="0"/>
              <a:t>4. </a:t>
            </a:r>
            <a:r>
              <a:rPr lang="en-GB" sz="2800" dirty="0" smtClean="0"/>
              <a:t>Be </a:t>
            </a:r>
            <a:r>
              <a:rPr lang="en-GB" sz="2800" dirty="0"/>
              <a:t>able to respond to parental concerns regarding vaccine safety and effectiveness using motivational interviewing strategies</a:t>
            </a:r>
          </a:p>
          <a:p>
            <a:pPr marL="0" indent="0">
              <a:buNone/>
            </a:pPr>
            <a:r>
              <a:rPr lang="en-US" dirty="0" smtClean="0"/>
              <a:t> </a:t>
            </a:r>
            <a:endParaRPr lang="en-US" dirty="0"/>
          </a:p>
        </p:txBody>
      </p:sp>
    </p:spTree>
    <p:extLst>
      <p:ext uri="{BB962C8B-B14F-4D97-AF65-F5344CB8AC3E}">
        <p14:creationId xmlns:p14="http://schemas.microsoft.com/office/powerpoint/2010/main" val="3447590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C4FC-BB73-4DF6-9429-2B58C156E34F}"/>
              </a:ext>
            </a:extLst>
          </p:cNvPr>
          <p:cNvSpPr>
            <a:spLocks noGrp="1"/>
          </p:cNvSpPr>
          <p:nvPr>
            <p:ph type="title"/>
          </p:nvPr>
        </p:nvSpPr>
        <p:spPr/>
        <p:txBody>
          <a:bodyPr/>
          <a:lstStyle/>
          <a:p>
            <a:r>
              <a:rPr lang="en-US" b="1" dirty="0">
                <a:solidFill>
                  <a:schemeClr val="accent1">
                    <a:lumMod val="50000"/>
                  </a:schemeClr>
                </a:solidFill>
                <a:ea typeface="+mj-lt"/>
                <a:cs typeface="+mj-lt"/>
              </a:rPr>
              <a:t>Case #11</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43C26E2C-79E8-4E4A-AD02-11AC41347123}"/>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You are helping giving flu shots at a seniors residence. NT, an 80 yo woman with low body weight, comes to get her shot. She has some reservations about the shot, having seen one of the other residents </a:t>
            </a:r>
            <a:r>
              <a:rPr lang="en-US">
                <a:cs typeface="Calibri" panose="020F0502020204030204"/>
              </a:rPr>
              <a:t>have a negative reaction to the flu shot, and hearing that "they say </a:t>
            </a:r>
            <a:r>
              <a:rPr lang="en-US" dirty="0">
                <a:cs typeface="Calibri" panose="020F0502020204030204"/>
              </a:rPr>
              <a:t>that </a:t>
            </a:r>
            <a:r>
              <a:rPr lang="en-US">
                <a:cs typeface="Calibri" panose="020F0502020204030204"/>
              </a:rPr>
              <a:t>vaccines can be dangerous" from her daughter.</a:t>
            </a:r>
            <a:endParaRPr lang="en-US" dirty="0">
              <a:cs typeface="Calibri" panose="020F0502020204030204"/>
            </a:endParaRPr>
          </a:p>
          <a:p>
            <a:pPr marL="0" indent="0">
              <a:buNone/>
            </a:pPr>
            <a:endParaRPr lang="en-US" dirty="0">
              <a:cs typeface="Calibri" panose="020F0502020204030204"/>
            </a:endParaRPr>
          </a:p>
          <a:p>
            <a:pPr marL="0" indent="0">
              <a:buNone/>
            </a:pPr>
            <a:r>
              <a:rPr lang="en-US" dirty="0">
                <a:cs typeface="Calibri" panose="020F0502020204030204"/>
              </a:rPr>
              <a:t>After some discussion, NT agrees to have the shot. After receiving the </a:t>
            </a:r>
            <a:r>
              <a:rPr lang="en-US">
                <a:cs typeface="Calibri" panose="020F0502020204030204"/>
              </a:rPr>
              <a:t>shot NT, begins to feel dizzy.</a:t>
            </a:r>
            <a:endParaRPr lang="en-US" dirty="0">
              <a:cs typeface="Calibri" panose="020F0502020204030204"/>
            </a:endParaRPr>
          </a:p>
        </p:txBody>
      </p:sp>
      <p:sp>
        <p:nvSpPr>
          <p:cNvPr id="5" name="TextBox 4">
            <a:extLst>
              <a:ext uri="{FF2B5EF4-FFF2-40B4-BE49-F238E27FC236}">
                <a16:creationId xmlns:a16="http://schemas.microsoft.com/office/drawing/2014/main" id="{A6E964A6-C4ED-44DE-B787-112BD9507A20}"/>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28</a:t>
            </a:r>
          </a:p>
        </p:txBody>
      </p:sp>
    </p:spTree>
    <p:extLst>
      <p:ext uri="{BB962C8B-B14F-4D97-AF65-F5344CB8AC3E}">
        <p14:creationId xmlns:p14="http://schemas.microsoft.com/office/powerpoint/2010/main" val="3215296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C4FC-BB73-4DF6-9429-2B58C156E34F}"/>
              </a:ext>
            </a:extLst>
          </p:cNvPr>
          <p:cNvSpPr>
            <a:spLocks noGrp="1"/>
          </p:cNvSpPr>
          <p:nvPr>
            <p:ph type="title"/>
          </p:nvPr>
        </p:nvSpPr>
        <p:spPr/>
        <p:txBody>
          <a:bodyPr/>
          <a:lstStyle/>
          <a:p>
            <a:r>
              <a:rPr lang="en-US" b="1" dirty="0">
                <a:solidFill>
                  <a:schemeClr val="accent1">
                    <a:lumMod val="50000"/>
                  </a:schemeClr>
                </a:solidFill>
                <a:ea typeface="+mj-lt"/>
                <a:cs typeface="+mj-lt"/>
              </a:rPr>
              <a:t>Questions To Consider:</a:t>
            </a:r>
            <a:endParaRPr lang="en-US" dirty="0"/>
          </a:p>
        </p:txBody>
      </p:sp>
      <p:sp>
        <p:nvSpPr>
          <p:cNvPr id="3" name="Content Placeholder 2">
            <a:extLst>
              <a:ext uri="{FF2B5EF4-FFF2-40B4-BE49-F238E27FC236}">
                <a16:creationId xmlns:a16="http://schemas.microsoft.com/office/drawing/2014/main" id="{43C26E2C-79E8-4E4A-AD02-11AC41347123}"/>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cs typeface="Calibri" panose="020F0502020204030204"/>
              </a:rPr>
              <a:t>Is this an ISRR?</a:t>
            </a:r>
            <a:endParaRPr lang="en-US"/>
          </a:p>
          <a:p>
            <a:pPr marL="514350" indent="-514350">
              <a:buAutoNum type="arabicPeriod"/>
            </a:pPr>
            <a:endParaRPr lang="en-US" dirty="0">
              <a:cs typeface="Calibri" panose="020F0502020204030204"/>
            </a:endParaRPr>
          </a:p>
          <a:p>
            <a:pPr marL="514350" indent="-514350">
              <a:buAutoNum type="arabicPeriod"/>
            </a:pPr>
            <a:r>
              <a:rPr lang="en-US">
                <a:cs typeface="Calibri" panose="020F0502020204030204"/>
              </a:rPr>
              <a:t>What predisposing factors does NT have, and what categories do they fit within?</a:t>
            </a:r>
            <a:endParaRPr lang="en-US" dirty="0">
              <a:cs typeface="Calibri" panose="020F0502020204030204"/>
            </a:endParaRPr>
          </a:p>
          <a:p>
            <a:pPr marL="514350" indent="-514350">
              <a:buAutoNum type="arabicPeriod"/>
            </a:pPr>
            <a:endParaRPr lang="en-US" dirty="0">
              <a:cs typeface="Calibri" panose="020F0502020204030204"/>
            </a:endParaRPr>
          </a:p>
          <a:p>
            <a:pPr marL="514350" indent="-514350">
              <a:buAutoNum type="arabicPeriod"/>
            </a:pPr>
            <a:r>
              <a:rPr lang="en-US">
                <a:cs typeface="Calibri" panose="020F0502020204030204"/>
              </a:rPr>
              <a:t>How should you manage this situation?</a:t>
            </a:r>
          </a:p>
          <a:p>
            <a:pPr marL="514350" indent="-514350">
              <a:buAutoNum type="arabicPeriod"/>
            </a:pPr>
            <a:endParaRPr lang="en-US" dirty="0">
              <a:cs typeface="Calibri" panose="020F0502020204030204"/>
            </a:endParaRPr>
          </a:p>
          <a:p>
            <a:pPr marL="514350" indent="-514350">
              <a:buAutoNum type="arabicPeriod"/>
            </a:pPr>
            <a:r>
              <a:rPr lang="en-US">
                <a:cs typeface="Calibri" panose="020F0502020204030204"/>
              </a:rPr>
              <a:t>How could you help prevent situations like this?</a:t>
            </a:r>
            <a:endParaRPr lang="en-US" dirty="0">
              <a:cs typeface="Calibri" panose="020F0502020204030204"/>
            </a:endParaRPr>
          </a:p>
        </p:txBody>
      </p:sp>
      <p:sp>
        <p:nvSpPr>
          <p:cNvPr id="5" name="TextBox 4">
            <a:extLst>
              <a:ext uri="{FF2B5EF4-FFF2-40B4-BE49-F238E27FC236}">
                <a16:creationId xmlns:a16="http://schemas.microsoft.com/office/drawing/2014/main" id="{FEBB2642-304E-4F41-BBE6-18772748EA55}"/>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29</a:t>
            </a:r>
          </a:p>
        </p:txBody>
      </p:sp>
    </p:spTree>
    <p:extLst>
      <p:ext uri="{BB962C8B-B14F-4D97-AF65-F5344CB8AC3E}">
        <p14:creationId xmlns:p14="http://schemas.microsoft.com/office/powerpoint/2010/main" val="393587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FB4B-BED5-4F3D-A6E0-847F5C9718DF}"/>
              </a:ext>
            </a:extLst>
          </p:cNvPr>
          <p:cNvSpPr>
            <a:spLocks noGrp="1"/>
          </p:cNvSpPr>
          <p:nvPr>
            <p:ph type="title"/>
          </p:nvPr>
        </p:nvSpPr>
        <p:spPr>
          <a:xfrm>
            <a:off x="838202" y="365125"/>
            <a:ext cx="10515600" cy="1325563"/>
          </a:xfrm>
        </p:spPr>
        <p:txBody>
          <a:bodyPr>
            <a:normAutofit/>
          </a:bodyPr>
          <a:lstStyle/>
          <a:p>
            <a:r>
              <a:rPr lang="en-US" b="1">
                <a:solidFill>
                  <a:schemeClr val="accent1">
                    <a:lumMod val="50000"/>
                  </a:schemeClr>
                </a:solidFill>
                <a:latin typeface="+mn-lt"/>
                <a:cs typeface="Calibri Light"/>
              </a:rPr>
              <a:t>Case #1</a:t>
            </a:r>
            <a:endParaRPr lang="en-US">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BFB69182-A2F8-4441-9ABC-69EECD236B07}"/>
              </a:ext>
            </a:extLst>
          </p:cNvPr>
          <p:cNvSpPr>
            <a:spLocks noGrp="1"/>
          </p:cNvSpPr>
          <p:nvPr>
            <p:ph idx="1"/>
          </p:nvPr>
        </p:nvSpPr>
        <p:spPr>
          <a:xfrm>
            <a:off x="836840" y="1528722"/>
            <a:ext cx="10109269" cy="4521467"/>
          </a:xfrm>
        </p:spPr>
        <p:txBody>
          <a:bodyPr vert="horz" lIns="91440" tIns="45720" rIns="91440" bIns="45720" rtlCol="0" anchor="t">
            <a:normAutofit/>
          </a:bodyPr>
          <a:lstStyle/>
          <a:p>
            <a:pPr indent="0">
              <a:buNone/>
            </a:pPr>
            <a:r>
              <a:rPr lang="en-US">
                <a:solidFill>
                  <a:srgbClr val="3A3838"/>
                </a:solidFill>
                <a:cs typeface="Calibri"/>
              </a:rPr>
              <a:t>KS is a 12yo female. </a:t>
            </a:r>
          </a:p>
          <a:p>
            <a:pPr indent="0">
              <a:buNone/>
            </a:pPr>
            <a:r>
              <a:rPr lang="en-US">
                <a:solidFill>
                  <a:srgbClr val="3A3838"/>
                </a:solidFill>
                <a:cs typeface="Calibri"/>
              </a:rPr>
              <a:t>After standing in line for 15 minutes with her two friends to get her HPV vaccine in the school program, she seems hesitant to receive it. </a:t>
            </a:r>
          </a:p>
          <a:p>
            <a:pPr indent="0">
              <a:buNone/>
            </a:pPr>
            <a:r>
              <a:rPr lang="en-US">
                <a:solidFill>
                  <a:srgbClr val="3A3838"/>
                </a:solidFill>
                <a:cs typeface="Calibri"/>
              </a:rPr>
              <a:t>You reassure her about the vaccine. Once you administer the vaccine, KS complains about light headedness.</a:t>
            </a:r>
          </a:p>
          <a:p>
            <a:pPr indent="0">
              <a:buNone/>
            </a:pPr>
            <a:r>
              <a:rPr lang="en-US">
                <a:solidFill>
                  <a:srgbClr val="3A3838"/>
                </a:solidFill>
                <a:cs typeface="Calibri"/>
              </a:rPr>
              <a:t>She then faints approximately one minute after the vaccine was administered.</a:t>
            </a:r>
          </a:p>
          <a:p>
            <a:pPr indent="0" algn="ctr">
              <a:buNone/>
            </a:pPr>
            <a:endParaRPr lang="en-US">
              <a:solidFill>
                <a:srgbClr val="3A3838"/>
              </a:solidFill>
              <a:cs typeface="Calibri"/>
            </a:endParaRPr>
          </a:p>
        </p:txBody>
      </p:sp>
      <p:sp>
        <p:nvSpPr>
          <p:cNvPr id="10" name="Slide Number Placeholder 9"/>
          <p:cNvSpPr>
            <a:spLocks noGrp="1"/>
          </p:cNvSpPr>
          <p:nvPr>
            <p:ph type="sldNum" sz="quarter" idx="12"/>
          </p:nvPr>
        </p:nvSpPr>
        <p:spPr>
          <a:xfrm>
            <a:off x="8610601" y="6356351"/>
            <a:ext cx="2743200" cy="365125"/>
          </a:xfrm>
        </p:spPr>
        <p:txBody>
          <a:bodyPr/>
          <a:lstStyle/>
          <a:p>
            <a:fld id="{330EA680-D336-4FF7-8B7A-9848BB0A1C32}" type="slidenum">
              <a:rPr lang="en-US" smtClean="0"/>
              <a:t>4</a:t>
            </a:fld>
            <a:endParaRPr lang="en-US"/>
          </a:p>
        </p:txBody>
      </p:sp>
      <p:sp>
        <p:nvSpPr>
          <p:cNvPr id="5" name="TextBox 1">
            <a:extLst>
              <a:ext uri="{FF2B5EF4-FFF2-40B4-BE49-F238E27FC236}">
                <a16:creationId xmlns:a16="http://schemas.microsoft.com/office/drawing/2014/main" id="{08521630-BB4A-421F-BA96-5443C63D3EC2}"/>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2</a:t>
            </a:r>
          </a:p>
        </p:txBody>
      </p:sp>
    </p:spTree>
    <p:extLst>
      <p:ext uri="{BB962C8B-B14F-4D97-AF65-F5344CB8AC3E}">
        <p14:creationId xmlns:p14="http://schemas.microsoft.com/office/powerpoint/2010/main" val="119971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EAF2-5F6B-4AC4-8757-2F655FB8D30D}"/>
              </a:ext>
            </a:extLst>
          </p:cNvPr>
          <p:cNvSpPr>
            <a:spLocks noGrp="1"/>
          </p:cNvSpPr>
          <p:nvPr>
            <p:ph type="title"/>
          </p:nvPr>
        </p:nvSpPr>
        <p:spPr>
          <a:xfrm>
            <a:off x="838202" y="365125"/>
            <a:ext cx="10515600" cy="1325563"/>
          </a:xfrm>
        </p:spPr>
        <p:txBody>
          <a:bodyPr/>
          <a:lstStyle/>
          <a:p>
            <a:r>
              <a:rPr lang="en-US" b="1">
                <a:solidFill>
                  <a:schemeClr val="accent1">
                    <a:lumMod val="50000"/>
                  </a:schemeClr>
                </a:solidFill>
                <a:latin typeface="+mn-lt"/>
                <a:cs typeface="Calibri Light"/>
              </a:rPr>
              <a:t>Questions To Consider:</a:t>
            </a:r>
            <a:endParaRPr lang="en-US">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C35A01EF-1E0C-4903-8B97-9E01E6C137EA}"/>
              </a:ext>
            </a:extLst>
          </p:cNvPr>
          <p:cNvSpPr>
            <a:spLocks noGrp="1"/>
          </p:cNvSpPr>
          <p:nvPr>
            <p:ph idx="1"/>
          </p:nvPr>
        </p:nvSpPr>
        <p:spPr>
          <a:xfrm>
            <a:off x="838202" y="1880054"/>
            <a:ext cx="10515600" cy="4351338"/>
          </a:xfrm>
        </p:spPr>
        <p:txBody>
          <a:bodyPr vert="horz" lIns="91440" tIns="45720" rIns="91440" bIns="45720" rtlCol="0" anchor="t">
            <a:normAutofit/>
          </a:bodyPr>
          <a:lstStyle/>
          <a:p>
            <a:pPr marL="514350" indent="-514350">
              <a:buAutoNum type="arabicPeriod"/>
            </a:pPr>
            <a:r>
              <a:rPr lang="en-US" b="1">
                <a:solidFill>
                  <a:srgbClr val="3A3838"/>
                </a:solidFill>
                <a:cs typeface="Calibri"/>
              </a:rPr>
              <a:t>What could likely cause these signs and symptoms?</a:t>
            </a: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How should you manage KS and her two friends also in line?</a:t>
            </a:r>
          </a:p>
          <a:p>
            <a:pPr marL="514350" indent="-514350">
              <a:buAutoNum type="arabicPeriod"/>
            </a:pPr>
            <a:endParaRPr lang="en-US" b="1">
              <a:solidFill>
                <a:srgbClr val="3A3838"/>
              </a:solidFill>
              <a:cs typeface="Calibri"/>
            </a:endParaRPr>
          </a:p>
          <a:p>
            <a:pPr marL="514350" indent="-514350">
              <a:buAutoNum type="arabicPeriod"/>
            </a:pPr>
            <a:r>
              <a:rPr lang="en-US" b="1">
                <a:solidFill>
                  <a:srgbClr val="3A3838"/>
                </a:solidFill>
                <a:cs typeface="Calibri"/>
              </a:rPr>
              <a:t>Should KS be given any medications and/or sent to the hospital?</a:t>
            </a:r>
          </a:p>
        </p:txBody>
      </p:sp>
      <p:sp>
        <p:nvSpPr>
          <p:cNvPr id="4" name="Slide Number Placeholder 3"/>
          <p:cNvSpPr>
            <a:spLocks noGrp="1"/>
          </p:cNvSpPr>
          <p:nvPr>
            <p:ph type="sldNum" sz="quarter" idx="12"/>
          </p:nvPr>
        </p:nvSpPr>
        <p:spPr>
          <a:xfrm>
            <a:off x="8610601" y="6356351"/>
            <a:ext cx="2743200" cy="365125"/>
          </a:xfrm>
        </p:spPr>
        <p:txBody>
          <a:bodyPr/>
          <a:lstStyle/>
          <a:p>
            <a:fld id="{330EA680-D336-4FF7-8B7A-9848BB0A1C32}" type="slidenum">
              <a:rPr lang="en-US" smtClean="0"/>
              <a:t>5</a:t>
            </a:fld>
            <a:endParaRPr lang="en-US"/>
          </a:p>
        </p:txBody>
      </p:sp>
      <p:sp>
        <p:nvSpPr>
          <p:cNvPr id="6" name="TextBox 5">
            <a:extLst>
              <a:ext uri="{FF2B5EF4-FFF2-40B4-BE49-F238E27FC236}">
                <a16:creationId xmlns:a16="http://schemas.microsoft.com/office/drawing/2014/main" id="{4565B0D5-ED34-40A6-ABF6-84147BCDE262}"/>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3</a:t>
            </a:r>
          </a:p>
        </p:txBody>
      </p:sp>
    </p:spTree>
    <p:extLst>
      <p:ext uri="{BB962C8B-B14F-4D97-AF65-F5344CB8AC3E}">
        <p14:creationId xmlns:p14="http://schemas.microsoft.com/office/powerpoint/2010/main" val="368344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50000"/>
                  </a:schemeClr>
                </a:solidFill>
                <a:latin typeface="+mn-lt"/>
              </a:rPr>
              <a:t>Case #2 </a:t>
            </a:r>
            <a:endParaRPr lang="en-CA" b="1">
              <a:solidFill>
                <a:srgbClr val="0070C0"/>
              </a:solidFill>
              <a:latin typeface="+mn-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t>CK is a 12 year old girl who appears very anxious when she is in line for you to give her next HPV vaccine in the school program. </a:t>
            </a:r>
          </a:p>
          <a:p>
            <a:pPr marL="0" indent="0">
              <a:buNone/>
            </a:pPr>
            <a:endParaRPr lang="en-US">
              <a:cs typeface="Calibri"/>
            </a:endParaRPr>
          </a:p>
          <a:p>
            <a:pPr marL="0" indent="0">
              <a:buNone/>
            </a:pPr>
            <a:r>
              <a:rPr lang="en-US"/>
              <a:t>On gentle probing you find out that she fainted last time. She is afraid that this time it will be much worse. She hardly slept a wink last night worrying about this immunization. </a:t>
            </a:r>
            <a:endParaRPr lang="en-CA">
              <a:cs typeface="Calibri"/>
            </a:endParaRPr>
          </a:p>
        </p:txBody>
      </p:sp>
      <p:sp>
        <p:nvSpPr>
          <p:cNvPr id="5" name="TextBox 4">
            <a:extLst>
              <a:ext uri="{FF2B5EF4-FFF2-40B4-BE49-F238E27FC236}">
                <a16:creationId xmlns:a16="http://schemas.microsoft.com/office/drawing/2014/main" id="{F7806DA4-47D8-4E66-89AF-DB9B55A793B4}"/>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4</a:t>
            </a:r>
          </a:p>
        </p:txBody>
      </p:sp>
    </p:spTree>
    <p:extLst>
      <p:ext uri="{BB962C8B-B14F-4D97-AF65-F5344CB8AC3E}">
        <p14:creationId xmlns:p14="http://schemas.microsoft.com/office/powerpoint/2010/main" val="279966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F397-4DAA-4E48-AD7F-CFCE261E272C}"/>
              </a:ext>
            </a:extLst>
          </p:cNvPr>
          <p:cNvSpPr>
            <a:spLocks noGrp="1"/>
          </p:cNvSpPr>
          <p:nvPr>
            <p:ph type="title"/>
          </p:nvPr>
        </p:nvSpPr>
        <p:spPr/>
        <p:txBody>
          <a:bodyPr/>
          <a:lstStyle/>
          <a:p>
            <a:r>
              <a:rPr lang="en-US" b="1">
                <a:solidFill>
                  <a:schemeClr val="accent1">
                    <a:lumMod val="50000"/>
                  </a:schemeClr>
                </a:solidFill>
                <a:latin typeface="+mn-lt"/>
                <a:cs typeface="Calibri Light"/>
              </a:rPr>
              <a:t>Questions To Consider:</a:t>
            </a:r>
            <a:endParaRPr lang="en-US">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F34C1D10-D6A3-4A11-9A2D-2272905C4A80}"/>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b="1">
                <a:solidFill>
                  <a:srgbClr val="3A3838"/>
                </a:solidFill>
                <a:cs typeface="Calibri"/>
              </a:rPr>
              <a:t>What would be the next steps in managing CK’s immunization?</a:t>
            </a:r>
          </a:p>
          <a:p>
            <a:pPr marL="514350" indent="-514350">
              <a:buFont typeface="+mj-lt"/>
              <a:buAutoNum type="arabicPeriod"/>
            </a:pPr>
            <a:endParaRPr lang="en-US" b="1">
              <a:solidFill>
                <a:srgbClr val="3A3838"/>
              </a:solidFill>
              <a:cs typeface="Calibri"/>
            </a:endParaRPr>
          </a:p>
          <a:p>
            <a:pPr marL="514350" indent="-514350">
              <a:buFont typeface="+mj-lt"/>
              <a:buAutoNum type="arabicPeriod"/>
            </a:pPr>
            <a:r>
              <a:rPr lang="en-US" b="1">
                <a:solidFill>
                  <a:srgbClr val="3A3838"/>
                </a:solidFill>
                <a:cs typeface="Calibri"/>
              </a:rPr>
              <a:t>What can you do to make this a more “pleasant” experience ? </a:t>
            </a:r>
          </a:p>
          <a:p>
            <a:pPr marL="514350" indent="-514350">
              <a:buFont typeface="+mj-lt"/>
              <a:buAutoNum type="arabicPeriod"/>
            </a:pPr>
            <a:endParaRPr lang="en-US" b="1">
              <a:solidFill>
                <a:srgbClr val="3A3838"/>
              </a:solidFill>
              <a:cs typeface="Calibri"/>
            </a:endParaRPr>
          </a:p>
          <a:p>
            <a:pPr marL="514350" indent="-514350">
              <a:buFont typeface="+mj-lt"/>
              <a:buAutoNum type="arabicPeriod"/>
            </a:pPr>
            <a:r>
              <a:rPr lang="en-US" b="1">
                <a:solidFill>
                  <a:srgbClr val="3A3838"/>
                </a:solidFill>
                <a:cs typeface="Calibri"/>
              </a:rPr>
              <a:t>How should this episode be followed up?</a:t>
            </a:r>
          </a:p>
          <a:p>
            <a:pPr marL="514350" indent="-514350">
              <a:buFont typeface="+mj-lt"/>
              <a:buAutoNum type="arabicPeriod"/>
            </a:pPr>
            <a:endParaRPr lang="en-US" b="1">
              <a:solidFill>
                <a:srgbClr val="3A3838"/>
              </a:solidFill>
              <a:cs typeface="Calibri"/>
            </a:endParaRPr>
          </a:p>
          <a:p>
            <a:pPr marL="514350" indent="-514350">
              <a:buFont typeface="+mj-lt"/>
              <a:buAutoNum type="arabicPeriod"/>
            </a:pPr>
            <a:r>
              <a:rPr lang="en-US" b="1">
                <a:solidFill>
                  <a:srgbClr val="3A3838"/>
                </a:solidFill>
                <a:cs typeface="Calibri"/>
              </a:rPr>
              <a:t>What is your communication strategy if this has become a serious concern among students and parents?</a:t>
            </a:r>
          </a:p>
          <a:p>
            <a:pPr marL="514350" indent="-514350">
              <a:buFont typeface="+mj-lt"/>
              <a:buAutoNum type="arabicPeriod"/>
            </a:pPr>
            <a:endParaRPr lang="en-US" b="1">
              <a:solidFill>
                <a:srgbClr val="3A3838"/>
              </a:solidFill>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7</a:t>
            </a:fld>
            <a:endParaRPr lang="en-US"/>
          </a:p>
        </p:txBody>
      </p:sp>
      <p:sp>
        <p:nvSpPr>
          <p:cNvPr id="6" name="TextBox 5">
            <a:extLst>
              <a:ext uri="{FF2B5EF4-FFF2-40B4-BE49-F238E27FC236}">
                <a16:creationId xmlns:a16="http://schemas.microsoft.com/office/drawing/2014/main" id="{1700ADD1-5681-4632-AC02-177727466DA7}"/>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5</a:t>
            </a:r>
          </a:p>
        </p:txBody>
      </p:sp>
    </p:spTree>
    <p:extLst>
      <p:ext uri="{BB962C8B-B14F-4D97-AF65-F5344CB8AC3E}">
        <p14:creationId xmlns:p14="http://schemas.microsoft.com/office/powerpoint/2010/main" val="148022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CDC4-D50C-4D35-82E1-C913452A494C}"/>
              </a:ext>
            </a:extLst>
          </p:cNvPr>
          <p:cNvSpPr>
            <a:spLocks noGrp="1"/>
          </p:cNvSpPr>
          <p:nvPr>
            <p:ph type="title"/>
          </p:nvPr>
        </p:nvSpPr>
        <p:spPr/>
        <p:txBody>
          <a:bodyPr/>
          <a:lstStyle/>
          <a:p>
            <a:r>
              <a:rPr lang="en-US" b="1">
                <a:solidFill>
                  <a:schemeClr val="accent1">
                    <a:lumMod val="50000"/>
                  </a:schemeClr>
                </a:solidFill>
                <a:latin typeface="+mn-lt"/>
                <a:cs typeface="Calibri Light"/>
              </a:rPr>
              <a:t>Case #3</a:t>
            </a:r>
            <a:endParaRPr lang="en-US">
              <a:solidFill>
                <a:schemeClr val="accent1">
                  <a:lumMod val="50000"/>
                </a:schemeClr>
              </a:solidFill>
              <a:latin typeface="+mn-lt"/>
              <a:cs typeface="Calibri"/>
            </a:endParaRPr>
          </a:p>
        </p:txBody>
      </p:sp>
      <p:sp>
        <p:nvSpPr>
          <p:cNvPr id="3" name="Content Placeholder 2">
            <a:extLst>
              <a:ext uri="{FF2B5EF4-FFF2-40B4-BE49-F238E27FC236}">
                <a16:creationId xmlns:a16="http://schemas.microsoft.com/office/drawing/2014/main" id="{7868A918-DC7F-4010-B3D1-FF12A4319B24}"/>
              </a:ext>
            </a:extLst>
          </p:cNvPr>
          <p:cNvSpPr>
            <a:spLocks noGrp="1"/>
          </p:cNvSpPr>
          <p:nvPr>
            <p:ph idx="1"/>
          </p:nvPr>
        </p:nvSpPr>
        <p:spPr/>
        <p:txBody>
          <a:bodyPr vert="horz" lIns="91440" tIns="45720" rIns="91440" bIns="45720" rtlCol="0" anchor="t">
            <a:normAutofit/>
          </a:bodyPr>
          <a:lstStyle/>
          <a:p>
            <a:pPr indent="0">
              <a:buNone/>
            </a:pPr>
            <a:r>
              <a:rPr lang="en-US">
                <a:solidFill>
                  <a:srgbClr val="3A3838"/>
                </a:solidFill>
                <a:cs typeface="Calibri"/>
              </a:rPr>
              <a:t>MJ, a 35yo male has come in for his yearly influenza shot. He expresses some anxiety about getting the shot, but is otherwise compliant. The administration of the vaccine is uneventful, but about 7 minutes later, MJ  begins having a persistent cough and some abdominal cramps. </a:t>
            </a:r>
            <a:endParaRPr lang="en-US">
              <a:cs typeface="Calibri"/>
            </a:endParaRPr>
          </a:p>
          <a:p>
            <a:pPr indent="0">
              <a:buNone/>
            </a:pPr>
            <a:endParaRPr lang="en-US">
              <a:solidFill>
                <a:srgbClr val="3A3838"/>
              </a:solidFill>
              <a:cs typeface="Calibri"/>
            </a:endParaRPr>
          </a:p>
          <a:p>
            <a:pPr indent="0">
              <a:buNone/>
            </a:pPr>
            <a:r>
              <a:rPr lang="en-US">
                <a:solidFill>
                  <a:srgbClr val="3A3838"/>
                </a:solidFill>
                <a:cs typeface="Calibri"/>
              </a:rPr>
              <a:t>On further examination , MJ is noted to a heart rate of 120, and seems to be experiencing transient loss of consciousness. Getting MJ to lie down does not appear to help with these “fainting” episodes.</a:t>
            </a: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8</a:t>
            </a:fld>
            <a:endParaRPr lang="en-US"/>
          </a:p>
        </p:txBody>
      </p:sp>
      <p:sp>
        <p:nvSpPr>
          <p:cNvPr id="6" name="TextBox 5">
            <a:extLst>
              <a:ext uri="{FF2B5EF4-FFF2-40B4-BE49-F238E27FC236}">
                <a16:creationId xmlns:a16="http://schemas.microsoft.com/office/drawing/2014/main" id="{608C0791-9988-4216-8E50-2066A88AACED}"/>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6</a:t>
            </a:r>
          </a:p>
        </p:txBody>
      </p:sp>
    </p:spTree>
    <p:extLst>
      <p:ext uri="{BB962C8B-B14F-4D97-AF65-F5344CB8AC3E}">
        <p14:creationId xmlns:p14="http://schemas.microsoft.com/office/powerpoint/2010/main" val="43251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F397-4DAA-4E48-AD7F-CFCE261E272C}"/>
              </a:ext>
            </a:extLst>
          </p:cNvPr>
          <p:cNvSpPr>
            <a:spLocks noGrp="1"/>
          </p:cNvSpPr>
          <p:nvPr>
            <p:ph type="title"/>
          </p:nvPr>
        </p:nvSpPr>
        <p:spPr>
          <a:xfrm>
            <a:off x="838202" y="0"/>
            <a:ext cx="10515600" cy="1325563"/>
          </a:xfrm>
        </p:spPr>
        <p:txBody>
          <a:bodyPr/>
          <a:lstStyle/>
          <a:p>
            <a:r>
              <a:rPr lang="en-US" b="1">
                <a:solidFill>
                  <a:schemeClr val="accent1">
                    <a:lumMod val="50000"/>
                  </a:schemeClr>
                </a:solidFill>
                <a:latin typeface="+mn-lt"/>
                <a:cs typeface="Calibri Light"/>
              </a:rPr>
              <a:t>Questions To Consider:</a:t>
            </a:r>
            <a:endParaRPr lang="en-US">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F34C1D10-D6A3-4A11-9A2D-2272905C4A80}"/>
              </a:ext>
            </a:extLst>
          </p:cNvPr>
          <p:cNvSpPr>
            <a:spLocks noGrp="1"/>
          </p:cNvSpPr>
          <p:nvPr>
            <p:ph idx="1"/>
          </p:nvPr>
        </p:nvSpPr>
        <p:spPr>
          <a:xfrm>
            <a:off x="636495" y="941295"/>
            <a:ext cx="10515600" cy="4657445"/>
          </a:xfrm>
        </p:spPr>
        <p:txBody>
          <a:bodyPr vert="horz" lIns="91440" tIns="45720" rIns="91440" bIns="45720" rtlCol="0" anchor="t">
            <a:noAutofit/>
          </a:bodyPr>
          <a:lstStyle/>
          <a:p>
            <a:pPr marL="514350" indent="-514350">
              <a:lnSpc>
                <a:spcPct val="100000"/>
              </a:lnSpc>
              <a:buFont typeface="+mj-lt"/>
              <a:buAutoNum type="arabicPeriod"/>
            </a:pPr>
            <a:r>
              <a:rPr lang="en-US" sz="2400" b="1">
                <a:solidFill>
                  <a:srgbClr val="3A3838"/>
                </a:solidFill>
                <a:cs typeface="Calibri"/>
              </a:rPr>
              <a:t>With the given information, would this be classified as an ISRR?</a:t>
            </a:r>
          </a:p>
          <a:p>
            <a:pPr marL="514350" indent="-514350">
              <a:lnSpc>
                <a:spcPct val="100000"/>
              </a:lnSpc>
              <a:buFont typeface="+mj-lt"/>
              <a:buAutoNum type="arabicPeriod"/>
            </a:pPr>
            <a:endParaRPr lang="en-US" sz="2400" b="1">
              <a:solidFill>
                <a:srgbClr val="3A3838"/>
              </a:solidFill>
              <a:cs typeface="Calibri"/>
            </a:endParaRPr>
          </a:p>
          <a:p>
            <a:pPr marL="514350" indent="-514350">
              <a:lnSpc>
                <a:spcPct val="100000"/>
              </a:lnSpc>
              <a:buFont typeface="+mj-lt"/>
              <a:buAutoNum type="arabicPeriod"/>
            </a:pPr>
            <a:r>
              <a:rPr lang="en-US" sz="2400" b="1">
                <a:solidFill>
                  <a:srgbClr val="3A3838"/>
                </a:solidFill>
                <a:cs typeface="Calibri"/>
              </a:rPr>
              <a:t>What would be the next steps in treating MJ?</a:t>
            </a:r>
          </a:p>
          <a:p>
            <a:pPr marL="514350" indent="-514350">
              <a:lnSpc>
                <a:spcPct val="100000"/>
              </a:lnSpc>
              <a:buFont typeface="+mj-lt"/>
              <a:buAutoNum type="arabicPeriod"/>
            </a:pPr>
            <a:endParaRPr lang="en-US" sz="2400" b="1">
              <a:solidFill>
                <a:srgbClr val="3A3838"/>
              </a:solidFill>
              <a:cs typeface="Calibri"/>
            </a:endParaRPr>
          </a:p>
          <a:p>
            <a:pPr marL="514350" indent="-514350">
              <a:lnSpc>
                <a:spcPct val="100000"/>
              </a:lnSpc>
              <a:buFont typeface="+mj-lt"/>
              <a:buAutoNum type="arabicPeriod"/>
            </a:pPr>
            <a:r>
              <a:rPr lang="en-US" sz="2400" b="1">
                <a:solidFill>
                  <a:srgbClr val="3A3838"/>
                </a:solidFill>
                <a:cs typeface="Calibri"/>
              </a:rPr>
              <a:t>How should this episode be followed up?</a:t>
            </a:r>
          </a:p>
          <a:p>
            <a:pPr marL="514350" indent="-514350">
              <a:lnSpc>
                <a:spcPct val="100000"/>
              </a:lnSpc>
              <a:buFont typeface="+mj-lt"/>
              <a:buAutoNum type="arabicPeriod"/>
            </a:pPr>
            <a:endParaRPr lang="en-US" sz="2400" b="1">
              <a:solidFill>
                <a:srgbClr val="3A3838"/>
              </a:solidFill>
              <a:cs typeface="Calibri"/>
            </a:endParaRPr>
          </a:p>
          <a:p>
            <a:pPr marL="514350" indent="-514350">
              <a:lnSpc>
                <a:spcPct val="100000"/>
              </a:lnSpc>
              <a:buFont typeface="+mj-lt"/>
              <a:buAutoNum type="arabicPeriod"/>
            </a:pPr>
            <a:r>
              <a:rPr lang="en-US" sz="2400" b="1">
                <a:solidFill>
                  <a:srgbClr val="3A3838"/>
                </a:solidFill>
                <a:cs typeface="Calibri"/>
              </a:rPr>
              <a:t>How would your approach change if MJ had appeared pale and sweaty, with a reduced heart rate, and his loss of consciousness improved with lying down?</a:t>
            </a:r>
          </a:p>
        </p:txBody>
      </p:sp>
      <p:sp>
        <p:nvSpPr>
          <p:cNvPr id="4" name="Slide Number Placeholder 3"/>
          <p:cNvSpPr>
            <a:spLocks noGrp="1"/>
          </p:cNvSpPr>
          <p:nvPr>
            <p:ph type="sldNum" sz="quarter" idx="12"/>
          </p:nvPr>
        </p:nvSpPr>
        <p:spPr/>
        <p:txBody>
          <a:bodyPr/>
          <a:lstStyle/>
          <a:p>
            <a:fld id="{330EA680-D336-4FF7-8B7A-9848BB0A1C32}" type="slidenum">
              <a:rPr lang="en-US" smtClean="0"/>
              <a:t>9</a:t>
            </a:fld>
            <a:endParaRPr lang="en-US"/>
          </a:p>
        </p:txBody>
      </p:sp>
      <p:sp>
        <p:nvSpPr>
          <p:cNvPr id="6" name="TextBox 5">
            <a:extLst>
              <a:ext uri="{FF2B5EF4-FFF2-40B4-BE49-F238E27FC236}">
                <a16:creationId xmlns:a16="http://schemas.microsoft.com/office/drawing/2014/main" id="{516885C5-EB5C-460D-A502-1896F7BFD4FE}"/>
              </a:ext>
            </a:extLst>
          </p:cNvPr>
          <p:cNvSpPr txBox="1"/>
          <p:nvPr/>
        </p:nvSpPr>
        <p:spPr>
          <a:xfrm>
            <a:off x="4576233" y="634365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cs typeface="Calibri"/>
              </a:rPr>
              <a:t>7</a:t>
            </a:r>
          </a:p>
        </p:txBody>
      </p:sp>
    </p:spTree>
    <p:extLst>
      <p:ext uri="{BB962C8B-B14F-4D97-AF65-F5344CB8AC3E}">
        <p14:creationId xmlns:p14="http://schemas.microsoft.com/office/powerpoint/2010/main" val="1835719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2192</Words>
  <Application>Microsoft Office PowerPoint</Application>
  <PresentationFormat>Widescreen</PresentationFormat>
  <Paragraphs>341</Paragraphs>
  <Slides>31</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Immunization Stress-Related Responses (ISRRs)</vt:lpstr>
      <vt:lpstr>Conflicts of Interest </vt:lpstr>
      <vt:lpstr>Session Objectives </vt:lpstr>
      <vt:lpstr>Case #1</vt:lpstr>
      <vt:lpstr>Questions To Consider:</vt:lpstr>
      <vt:lpstr>Case #2 </vt:lpstr>
      <vt:lpstr>Questions To Consider:</vt:lpstr>
      <vt:lpstr>Case #3</vt:lpstr>
      <vt:lpstr>Questions To Consider:</vt:lpstr>
      <vt:lpstr>Case #4</vt:lpstr>
      <vt:lpstr>Questions To Consider:</vt:lpstr>
      <vt:lpstr>Example of a MISRR</vt:lpstr>
      <vt:lpstr>MISRR (continued)</vt:lpstr>
      <vt:lpstr>MISRR (continued) HPV vaccine coverage 1st dose by Birth Cohort in Nordic Countries</vt:lpstr>
      <vt:lpstr>Further Cases</vt:lpstr>
      <vt:lpstr>Case #5</vt:lpstr>
      <vt:lpstr>Questions To Consider:</vt:lpstr>
      <vt:lpstr>Case #6</vt:lpstr>
      <vt:lpstr>Questions To Consider:</vt:lpstr>
      <vt:lpstr>Case #7</vt:lpstr>
      <vt:lpstr>Questions To Consider:</vt:lpstr>
      <vt:lpstr>Case #8</vt:lpstr>
      <vt:lpstr>Questions To Consider:</vt:lpstr>
      <vt:lpstr>Case #9</vt:lpstr>
      <vt:lpstr>Questions To Consider:</vt:lpstr>
      <vt:lpstr>Case #9 (continued)</vt:lpstr>
      <vt:lpstr>Questions To Consider:</vt:lpstr>
      <vt:lpstr>Case #10</vt:lpstr>
      <vt:lpstr>Questions To Consider:</vt:lpstr>
      <vt:lpstr>Case #11</vt:lpstr>
      <vt:lpstr>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Antonella Pucci</cp:lastModifiedBy>
  <cp:revision>586</cp:revision>
  <dcterms:created xsi:type="dcterms:W3CDTF">2013-07-15T20:26:40Z</dcterms:created>
  <dcterms:modified xsi:type="dcterms:W3CDTF">2020-06-19T15:06:42Z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