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6" r:id="rId1"/>
    <p:sldMasterId id="2147483727" r:id="rId2"/>
  </p:sldMasterIdLst>
  <p:notesMasterIdLst>
    <p:notesMasterId r:id="rId37"/>
  </p:notesMasterIdLst>
  <p:handoutMasterIdLst>
    <p:handoutMasterId r:id="rId38"/>
  </p:handoutMasterIdLst>
  <p:sldIdLst>
    <p:sldId id="257" r:id="rId3"/>
    <p:sldId id="258" r:id="rId4"/>
    <p:sldId id="259" r:id="rId5"/>
    <p:sldId id="260" r:id="rId6"/>
    <p:sldId id="301" r:id="rId7"/>
    <p:sldId id="302" r:id="rId8"/>
    <p:sldId id="30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7" r:id="rId30"/>
    <p:sldId id="285" r:id="rId31"/>
    <p:sldId id="286" r:id="rId32"/>
    <p:sldId id="303" r:id="rId33"/>
    <p:sldId id="288" r:id="rId34"/>
    <p:sldId id="289" r:id="rId35"/>
    <p:sldId id="290" r:id="rId36"/>
  </p:sldIdLst>
  <p:sldSz cx="12192000" cy="6858000"/>
  <p:notesSz cx="7023100" cy="9309100"/>
  <p:embeddedFontLst>
    <p:embeddedFont>
      <p:font typeface="Franklin Gothic Heavy" panose="020B0903020102020204" pitchFamily="34" charset="0"/>
      <p:regular r:id="rId39"/>
      <p:italic r:id="rId40"/>
    </p:embeddedFont>
    <p:embeddedFont>
      <p:font typeface="Ebrima" panose="02000000000000000000" pitchFamily="2" charset="0"/>
      <p:regular r:id="rId41"/>
      <p:bold r:id="rId42"/>
    </p:embeddedFon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
      <p:font typeface="ＭＳ Ｐゴシック" panose="020B0600070205080204" pitchFamily="34" charset="-128"/>
      <p:regular r:id="rId49"/>
    </p:embeddedFont>
    <p:embeddedFont>
      <p:font typeface="SimSun" panose="02010600030101010101" pitchFamily="2" charset="-122"/>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AKRISHNAN, Madhava Ram" initials="B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CCFF"/>
    <a:srgbClr val="0070C0"/>
    <a:srgbClr val="0092CC"/>
    <a:srgbClr val="F4EBE6"/>
    <a:srgbClr val="D2AF9C"/>
    <a:srgbClr val="BC886A"/>
    <a:srgbClr val="A56039"/>
    <a:srgbClr val="8F3807"/>
    <a:srgbClr val="761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7" autoAdjust="0"/>
    <p:restoredTop sz="75905" autoAdjust="0"/>
  </p:normalViewPr>
  <p:slideViewPr>
    <p:cSldViewPr snapToGrid="0">
      <p:cViewPr varScale="1">
        <p:scale>
          <a:sx n="89" d="100"/>
          <a:sy n="89" d="100"/>
        </p:scale>
        <p:origin x="1584" y="60"/>
      </p:cViewPr>
      <p:guideLst>
        <p:guide orient="horz" pos="2137"/>
        <p:guide pos="3840"/>
      </p:guideLst>
    </p:cSldViewPr>
  </p:slideViewPr>
  <p:outlineViewPr>
    <p:cViewPr>
      <p:scale>
        <a:sx n="33" d="100"/>
        <a:sy n="33" d="100"/>
      </p:scale>
      <p:origin x="0" y="-29241"/>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6AD7EC8-E2E5-4AC8-B544-447C1DBAE83C}"/>
    <pc:docChg chg="addSld modSld">
      <pc:chgData name="" userId="" providerId="" clId="Web-{C6AD7EC8-E2E5-4AC8-B544-447C1DBAE83C}" dt="2019-06-17T16:35:41.056" v="404" actId="20577"/>
      <pc:docMkLst>
        <pc:docMk/>
      </pc:docMkLst>
      <pc:sldChg chg="modSp new">
        <pc:chgData name="" userId="" providerId="" clId="Web-{C6AD7EC8-E2E5-4AC8-B544-447C1DBAE83C}" dt="2019-06-17T16:33:20.815" v="342" actId="20577"/>
        <pc:sldMkLst>
          <pc:docMk/>
          <pc:sldMk cId="638709453" sldId="302"/>
        </pc:sldMkLst>
        <pc:spChg chg="mod">
          <ac:chgData name="" userId="" providerId="" clId="Web-{C6AD7EC8-E2E5-4AC8-B544-447C1DBAE83C}" dt="2019-06-17T16:26:37.841" v="270" actId="20577"/>
          <ac:spMkLst>
            <pc:docMk/>
            <pc:sldMk cId="638709453" sldId="302"/>
            <ac:spMk id="2" creationId="{8A4B462E-AD9F-4F8E-9D02-D16A5A8E5768}"/>
          </ac:spMkLst>
        </pc:spChg>
        <pc:spChg chg="mod">
          <ac:chgData name="" userId="" providerId="" clId="Web-{C6AD7EC8-E2E5-4AC8-B544-447C1DBAE83C}" dt="2019-06-17T16:33:20.815" v="342" actId="20577"/>
          <ac:spMkLst>
            <pc:docMk/>
            <pc:sldMk cId="638709453" sldId="302"/>
            <ac:spMk id="3" creationId="{F9822CAB-6E20-48AC-8335-6A057AF835B9}"/>
          </ac:spMkLst>
        </pc:spChg>
      </pc:sldChg>
      <pc:sldChg chg="modSp new">
        <pc:chgData name="" userId="" providerId="" clId="Web-{C6AD7EC8-E2E5-4AC8-B544-447C1DBAE83C}" dt="2019-06-17T16:35:41.056" v="404" actId="20577"/>
        <pc:sldMkLst>
          <pc:docMk/>
          <pc:sldMk cId="3909162226" sldId="303"/>
        </pc:sldMkLst>
        <pc:spChg chg="mod">
          <ac:chgData name="" userId="" providerId="" clId="Web-{C6AD7EC8-E2E5-4AC8-B544-447C1DBAE83C}" dt="2019-06-17T16:28:19.596" v="274" actId="20577"/>
          <ac:spMkLst>
            <pc:docMk/>
            <pc:sldMk cId="3909162226" sldId="303"/>
            <ac:spMk id="2" creationId="{4C3A20A5-D399-4517-875D-0B4A855B8CF6}"/>
          </ac:spMkLst>
        </pc:spChg>
        <pc:spChg chg="mod">
          <ac:chgData name="" userId="" providerId="" clId="Web-{C6AD7EC8-E2E5-4AC8-B544-447C1DBAE83C}" dt="2019-06-17T16:35:41.056" v="404" actId="20577"/>
          <ac:spMkLst>
            <pc:docMk/>
            <pc:sldMk cId="3909162226" sldId="303"/>
            <ac:spMk id="3" creationId="{0F34CEA7-0707-4071-9B1E-D3756518516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8F22C-58CA-4BF5-A23C-6C41838FBEC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B9944DCE-64E7-4874-A623-E99183793231}">
      <dgm:prSet phldrT="[Text]"/>
      <dgm:spPr/>
      <dgm:t>
        <a:bodyPr/>
        <a:lstStyle/>
        <a:p>
          <a:r>
            <a:rPr lang="en-US">
              <a:effectLst>
                <a:outerShdw blurRad="38100" dist="38100" dir="2700000" algn="tl">
                  <a:srgbClr val="000000">
                    <a:alpha val="43137"/>
                  </a:srgbClr>
                </a:outerShdw>
              </a:effectLst>
              <a:latin typeface="Franklin Gothic Heavy" pitchFamily="34" charset="0"/>
            </a:rPr>
            <a:t>2</a:t>
          </a:r>
          <a:r>
            <a:rPr lang="en-US">
              <a:effectLst>
                <a:outerShdw blurRad="38100" dist="38100" dir="2700000" algn="tl">
                  <a:srgbClr val="000000">
                    <a:alpha val="43137"/>
                  </a:srgbClr>
                </a:outerShdw>
              </a:effectLst>
            </a:rPr>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Vaccine quality defect-related reaction</a:t>
          </a:r>
          <a:endParaRPr lang="en-US" dirty="0"/>
        </a:p>
      </dgm:t>
    </dgm:pt>
    <dgm:pt modelId="{135DFB02-26E4-4796-AD65-5CE20A51C8CD}" type="parTrans" cxnId="{80920C82-A8B7-4435-B542-8291AE80D341}">
      <dgm:prSet/>
      <dgm:spPr/>
      <dgm:t>
        <a:bodyPr/>
        <a:lstStyle/>
        <a:p>
          <a:endParaRPr lang="en-US">
            <a:solidFill>
              <a:schemeClr val="tx1"/>
            </a:solidFill>
          </a:endParaRPr>
        </a:p>
      </dgm:t>
    </dgm:pt>
    <dgm:pt modelId="{05BB24B4-A170-4BC2-ADFE-3133D4C7639C}" type="sibTrans" cxnId="{80920C82-A8B7-4435-B542-8291AE80D341}">
      <dgm:prSet/>
      <dgm:spPr/>
      <dgm:t>
        <a:bodyPr/>
        <a:lstStyle/>
        <a:p>
          <a:endParaRPr lang="en-US">
            <a:solidFill>
              <a:schemeClr val="tx1"/>
            </a:solidFill>
          </a:endParaRPr>
        </a:p>
      </dgm:t>
    </dgm:pt>
    <dgm:pt modelId="{8C6FE2ED-5412-4043-B88E-C1DFB2AA4F89}">
      <dgm:prSet phldrT="[Text]"/>
      <dgm:spPr/>
      <dgm:t>
        <a:bodyPr/>
        <a:lstStyle/>
        <a:p>
          <a:r>
            <a:rPr lang="en-US"/>
            <a:t>An AEFI that is caused or precipitated by a vaccine that is due to one or more quality defects of the vaccine product including its administration device as provided by the manufacturer.</a:t>
          </a:r>
          <a:endParaRPr lang="en-US" dirty="0"/>
        </a:p>
      </dgm:t>
    </dgm:pt>
    <dgm:pt modelId="{1444B9AB-1ED1-4945-878C-ACE2A45FA9D6}" type="parTrans" cxnId="{0B75C4B8-772D-465E-A6E2-4DA5D81EAE7A}">
      <dgm:prSet/>
      <dgm:spPr/>
      <dgm:t>
        <a:bodyPr/>
        <a:lstStyle/>
        <a:p>
          <a:endParaRPr lang="en-US">
            <a:solidFill>
              <a:schemeClr val="tx1"/>
            </a:solidFill>
          </a:endParaRPr>
        </a:p>
      </dgm:t>
    </dgm:pt>
    <dgm:pt modelId="{8822030D-97D9-4712-AD29-759AFC36D259}" type="sibTrans" cxnId="{0B75C4B8-772D-465E-A6E2-4DA5D81EAE7A}">
      <dgm:prSet/>
      <dgm:spPr/>
      <dgm:t>
        <a:bodyPr/>
        <a:lstStyle/>
        <a:p>
          <a:endParaRPr lang="en-US">
            <a:solidFill>
              <a:schemeClr val="tx1"/>
            </a:solidFill>
          </a:endParaRPr>
        </a:p>
      </dgm:t>
    </dgm:pt>
    <dgm:pt modelId="{763F39A2-144B-4F80-80D6-36445F8E2A7F}">
      <dgm:prSet phldrT="[Text]"/>
      <dgm:spPr/>
      <dgm:t>
        <a:bodyPr/>
        <a:lstStyle/>
        <a:p>
          <a:r>
            <a:rPr lang="en-US">
              <a:effectLst>
                <a:outerShdw blurRad="38100" dist="38100" dir="2700000" algn="tl">
                  <a:srgbClr val="000000">
                    <a:alpha val="43137"/>
                  </a:srgbClr>
                </a:outerShdw>
              </a:effectLst>
              <a:latin typeface="Franklin Gothic Heavy" pitchFamily="34" charset="0"/>
            </a:rPr>
            <a:t>3</a:t>
          </a:r>
          <a:r>
            <a:rPr lang="en-US">
              <a:effectLst>
                <a:outerShdw blurRad="38100" dist="38100" dir="2700000" algn="tl">
                  <a:srgbClr val="000000">
                    <a:alpha val="43137"/>
                  </a:srgbClr>
                </a:outerShdw>
              </a:effectLst>
            </a:rPr>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Immunization error-related reaction</a:t>
          </a:r>
          <a:endParaRPr lang="en-US" dirty="0"/>
        </a:p>
      </dgm:t>
    </dgm:pt>
    <dgm:pt modelId="{6DC31E0C-8263-4F92-83EC-5C89A46385BD}" type="parTrans" cxnId="{41046B98-DF50-44FF-8538-7429730A5829}">
      <dgm:prSet/>
      <dgm:spPr/>
      <dgm:t>
        <a:bodyPr/>
        <a:lstStyle/>
        <a:p>
          <a:endParaRPr lang="en-US">
            <a:solidFill>
              <a:schemeClr val="tx1"/>
            </a:solidFill>
          </a:endParaRPr>
        </a:p>
      </dgm:t>
    </dgm:pt>
    <dgm:pt modelId="{AF0D8007-EEDF-4B18-8A7B-8E81C1F89F59}" type="sibTrans" cxnId="{41046B98-DF50-44FF-8538-7429730A5829}">
      <dgm:prSet/>
      <dgm:spPr/>
      <dgm:t>
        <a:bodyPr/>
        <a:lstStyle/>
        <a:p>
          <a:endParaRPr lang="en-US">
            <a:solidFill>
              <a:schemeClr val="tx1"/>
            </a:solidFill>
          </a:endParaRPr>
        </a:p>
      </dgm:t>
    </dgm:pt>
    <dgm:pt modelId="{A75D7214-2DD1-4DA0-900E-8C86098A0E9A}">
      <dgm:prSet phldrT="[Text]"/>
      <dgm:spPr/>
      <dgm:t>
        <a:bodyPr/>
        <a:lstStyle/>
        <a:p>
          <a:r>
            <a:rPr lang="en-US"/>
            <a:t>An AEFI that is caused by Inappropriate vaccine handling, prescribing or administration.</a:t>
          </a:r>
          <a:endParaRPr lang="en-US" dirty="0"/>
        </a:p>
      </dgm:t>
    </dgm:pt>
    <dgm:pt modelId="{710D1B88-5E20-4B74-9A6A-B91A7081F301}" type="parTrans" cxnId="{B8E3E942-B335-407A-9F9C-E4BF107A5A96}">
      <dgm:prSet/>
      <dgm:spPr/>
      <dgm:t>
        <a:bodyPr/>
        <a:lstStyle/>
        <a:p>
          <a:endParaRPr lang="en-US">
            <a:solidFill>
              <a:schemeClr val="tx1"/>
            </a:solidFill>
          </a:endParaRPr>
        </a:p>
      </dgm:t>
    </dgm:pt>
    <dgm:pt modelId="{4891522F-4A16-4353-AFE7-060869317E02}" type="sibTrans" cxnId="{B8E3E942-B335-407A-9F9C-E4BF107A5A96}">
      <dgm:prSet/>
      <dgm:spPr/>
      <dgm:t>
        <a:bodyPr/>
        <a:lstStyle/>
        <a:p>
          <a:endParaRPr lang="en-US">
            <a:solidFill>
              <a:schemeClr val="tx1"/>
            </a:solidFill>
          </a:endParaRPr>
        </a:p>
      </dgm:t>
    </dgm:pt>
    <dgm:pt modelId="{313859B0-DC1C-4723-A9A0-ED2D8ECFBEA4}">
      <dgm:prSet phldrT="[Text]"/>
      <dgm:spPr/>
      <dgm:t>
        <a:bodyPr/>
        <a:lstStyle/>
        <a:p>
          <a:r>
            <a:rPr lang="en-US">
              <a:effectLst>
                <a:outerShdw blurRad="38100" dist="38100" dir="2700000" algn="tl">
                  <a:srgbClr val="000000">
                    <a:alpha val="43137"/>
                  </a:srgbClr>
                </a:outerShdw>
              </a:effectLst>
              <a:latin typeface="Franklin Gothic Heavy" pitchFamily="34" charset="0"/>
            </a:rPr>
            <a:t>4</a:t>
          </a:r>
          <a:r>
            <a:rPr lang="en-US">
              <a:effectLst>
                <a:outerShdw blurRad="38100" dist="38100" dir="2700000" algn="tl">
                  <a:srgbClr val="000000">
                    <a:alpha val="43137"/>
                  </a:srgbClr>
                </a:outerShdw>
              </a:effectLst>
            </a:rPr>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Immunization anxiety-related reaction</a:t>
          </a:r>
          <a:endParaRPr lang="en-US" dirty="0"/>
        </a:p>
      </dgm:t>
    </dgm:pt>
    <dgm:pt modelId="{5FB9BCAE-780D-40A9-A9A9-F72F0E4967BF}" type="parTrans" cxnId="{08FB17AD-192D-410B-9B23-17FC5FCC3B5F}">
      <dgm:prSet/>
      <dgm:spPr/>
      <dgm:t>
        <a:bodyPr/>
        <a:lstStyle/>
        <a:p>
          <a:endParaRPr lang="en-US">
            <a:solidFill>
              <a:schemeClr val="tx1"/>
            </a:solidFill>
          </a:endParaRPr>
        </a:p>
      </dgm:t>
    </dgm:pt>
    <dgm:pt modelId="{AE809054-FBA5-4592-A169-430C5893C871}" type="sibTrans" cxnId="{08FB17AD-192D-410B-9B23-17FC5FCC3B5F}">
      <dgm:prSet/>
      <dgm:spPr/>
      <dgm:t>
        <a:bodyPr/>
        <a:lstStyle/>
        <a:p>
          <a:endParaRPr lang="en-US">
            <a:solidFill>
              <a:schemeClr val="tx1"/>
            </a:solidFill>
          </a:endParaRPr>
        </a:p>
      </dgm:t>
    </dgm:pt>
    <dgm:pt modelId="{90A38D48-1A50-49C3-AEB7-8935C541A201}">
      <dgm:prSet phldrT="[Text]"/>
      <dgm:spPr>
        <a:solidFill>
          <a:srgbClr val="FF0000"/>
        </a:solidFill>
      </dgm:spPr>
      <dgm:t>
        <a:bodyPr/>
        <a:lstStyle/>
        <a:p>
          <a:r>
            <a:rPr lang="en-US"/>
            <a:t>An AEFI arising from anxiety about the immunization.</a:t>
          </a:r>
        </a:p>
        <a:p>
          <a:endParaRPr lang="en-US" dirty="0"/>
        </a:p>
      </dgm:t>
    </dgm:pt>
    <dgm:pt modelId="{F674CFB4-AF9D-4C59-B926-A44EDB059A19}" type="parTrans" cxnId="{4A755583-E755-4760-BA4B-F8E991F16E66}">
      <dgm:prSet/>
      <dgm:spPr/>
      <dgm:t>
        <a:bodyPr/>
        <a:lstStyle/>
        <a:p>
          <a:endParaRPr lang="en-US">
            <a:solidFill>
              <a:schemeClr val="tx1"/>
            </a:solidFill>
          </a:endParaRPr>
        </a:p>
      </dgm:t>
    </dgm:pt>
    <dgm:pt modelId="{669953BD-8198-48DC-82FF-ABBB1AEF1ADE}" type="sibTrans" cxnId="{4A755583-E755-4760-BA4B-F8E991F16E66}">
      <dgm:prSet/>
      <dgm:spPr/>
      <dgm:t>
        <a:bodyPr/>
        <a:lstStyle/>
        <a:p>
          <a:endParaRPr lang="en-US">
            <a:solidFill>
              <a:schemeClr val="tx1"/>
            </a:solidFill>
          </a:endParaRPr>
        </a:p>
      </dgm:t>
    </dgm:pt>
    <dgm:pt modelId="{655D1B05-5C82-46BA-99C0-A63C4582D005}">
      <dgm:prSet phldrT="[Text]"/>
      <dgm:spPr/>
      <dgm:t>
        <a:bodyPr/>
        <a:lstStyle/>
        <a:p>
          <a:r>
            <a:rPr lang="en-US"/>
            <a:t>An AEFI that is caused or precipitated by a vaccine due to one or more of the inherent properties of the vaccine product.</a:t>
          </a:r>
          <a:endParaRPr lang="en-US" dirty="0"/>
        </a:p>
      </dgm:t>
    </dgm:pt>
    <dgm:pt modelId="{C23923A7-3BF0-4E0C-93FF-D889B58EC703}" type="parTrans" cxnId="{717BA93F-3CCD-4B19-A75C-80152C57A422}">
      <dgm:prSet/>
      <dgm:spPr/>
      <dgm:t>
        <a:bodyPr/>
        <a:lstStyle/>
        <a:p>
          <a:endParaRPr lang="en-US">
            <a:solidFill>
              <a:schemeClr val="tx1"/>
            </a:solidFill>
          </a:endParaRPr>
        </a:p>
      </dgm:t>
    </dgm:pt>
    <dgm:pt modelId="{6BE0EC73-A03C-46AF-A699-0BC3DF500669}" type="sibTrans" cxnId="{717BA93F-3CCD-4B19-A75C-80152C57A422}">
      <dgm:prSet/>
      <dgm:spPr/>
      <dgm:t>
        <a:bodyPr/>
        <a:lstStyle/>
        <a:p>
          <a:endParaRPr lang="en-US">
            <a:solidFill>
              <a:schemeClr val="tx1"/>
            </a:solidFill>
          </a:endParaRPr>
        </a:p>
      </dgm:t>
    </dgm:pt>
    <dgm:pt modelId="{FE01A76E-2897-46B3-963C-811BC56F0A2F}">
      <dgm:prSet phldrT="[Text]"/>
      <dgm:spPr/>
      <dgm:t>
        <a:bodyPr/>
        <a:lstStyle/>
        <a:p>
          <a:r>
            <a:rPr lang="en-US">
              <a:effectLst>
                <a:outerShdw blurRad="38100" dist="38100" dir="2700000" algn="tl">
                  <a:srgbClr val="000000">
                    <a:alpha val="43137"/>
                  </a:srgbClr>
                </a:outerShdw>
              </a:effectLst>
              <a:latin typeface="Franklin Gothic Heavy" pitchFamily="34" charset="0"/>
            </a:rPr>
            <a:t>1</a:t>
          </a:r>
          <a:r>
            <a:rPr lang="en-US">
              <a:effectLst>
                <a:outerShdw blurRad="38100" dist="38100" dir="2700000" algn="tl">
                  <a:srgbClr val="000000">
                    <a:alpha val="43137"/>
                  </a:srgbClr>
                </a:outerShdw>
              </a:effectLst>
            </a:rPr>
            <a:t>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Vaccine product-related reaction</a:t>
          </a:r>
          <a:endParaRPr lang="en-US" dirty="0"/>
        </a:p>
      </dgm:t>
    </dgm:pt>
    <dgm:pt modelId="{D0B6EE33-F727-4731-A5EA-4A33DD0B3689}" type="parTrans" cxnId="{5A0E6455-227F-4143-A588-57982B55E4CC}">
      <dgm:prSet/>
      <dgm:spPr/>
      <dgm:t>
        <a:bodyPr/>
        <a:lstStyle/>
        <a:p>
          <a:endParaRPr lang="en-US">
            <a:solidFill>
              <a:schemeClr val="tx1"/>
            </a:solidFill>
          </a:endParaRPr>
        </a:p>
      </dgm:t>
    </dgm:pt>
    <dgm:pt modelId="{AA270B8C-1A57-4D4F-BB2B-F5F88E677F85}" type="sibTrans" cxnId="{5A0E6455-227F-4143-A588-57982B55E4CC}">
      <dgm:prSet/>
      <dgm:spPr/>
      <dgm:t>
        <a:bodyPr/>
        <a:lstStyle/>
        <a:p>
          <a:endParaRPr lang="en-US">
            <a:solidFill>
              <a:schemeClr val="tx1"/>
            </a:solidFill>
          </a:endParaRPr>
        </a:p>
      </dgm:t>
    </dgm:pt>
    <dgm:pt modelId="{88237B8C-BD1D-4E3B-B380-159A11D3D5AE}">
      <dgm:prSet phldrT="[Text]"/>
      <dgm:spPr/>
      <dgm:t>
        <a:bodyPr/>
        <a:lstStyle/>
        <a:p>
          <a:r>
            <a:rPr lang="en-US">
              <a:effectLst>
                <a:outerShdw blurRad="38100" dist="38100" dir="2700000" algn="tl">
                  <a:srgbClr val="000000">
                    <a:alpha val="43137"/>
                  </a:srgbClr>
                </a:outerShdw>
              </a:effectLst>
              <a:latin typeface="Franklin Gothic Heavy" pitchFamily="34" charset="0"/>
            </a:rPr>
            <a:t>5</a:t>
          </a:r>
        </a:p>
        <a:p>
          <a:r>
            <a:rPr lang="en-US">
              <a:effectLst>
                <a:outerShdw blurRad="38100" dist="38100" dir="2700000" algn="tl">
                  <a:srgbClr val="000000">
                    <a:alpha val="43137"/>
                  </a:srgbClr>
                </a:outerShdw>
              </a:effectLst>
            </a:rPr>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Coincidental event</a:t>
          </a:r>
          <a:endParaRPr lang="en-US" dirty="0">
            <a:effectLst>
              <a:outerShdw blurRad="38100" dist="38100" dir="2700000" algn="tl">
                <a:srgbClr val="000000">
                  <a:alpha val="43137"/>
                </a:srgbClr>
              </a:outerShdw>
            </a:effectLst>
          </a:endParaRPr>
        </a:p>
      </dgm:t>
    </dgm:pt>
    <dgm:pt modelId="{F324591E-6C6A-424A-B29A-8E774A8B739C}" type="parTrans" cxnId="{A7B92322-29FE-43E8-BF7C-1E7357073747}">
      <dgm:prSet/>
      <dgm:spPr/>
      <dgm:t>
        <a:bodyPr/>
        <a:lstStyle/>
        <a:p>
          <a:endParaRPr lang="en-IN">
            <a:solidFill>
              <a:schemeClr val="tx1"/>
            </a:solidFill>
          </a:endParaRPr>
        </a:p>
      </dgm:t>
    </dgm:pt>
    <dgm:pt modelId="{587CC295-2B7A-4751-AFB4-4C8EFD92CAEF}" type="sibTrans" cxnId="{A7B92322-29FE-43E8-BF7C-1E7357073747}">
      <dgm:prSet/>
      <dgm:spPr/>
      <dgm:t>
        <a:bodyPr/>
        <a:lstStyle/>
        <a:p>
          <a:endParaRPr lang="en-IN">
            <a:solidFill>
              <a:schemeClr val="tx1"/>
            </a:solidFill>
          </a:endParaRPr>
        </a:p>
      </dgm:t>
    </dgm:pt>
    <dgm:pt modelId="{D65CEEEA-1ECF-4E25-95A7-5E4EFC2D6987}">
      <dgm:prSet phldrT="[Text]"/>
      <dgm:spPr/>
      <dgm:t>
        <a:bodyPr/>
        <a:lstStyle/>
        <a:p>
          <a:r>
            <a:rPr lang="en-US"/>
            <a:t>An AEFI that is caused by something other than the vaccine product, immunization error or immunization anxiety</a:t>
          </a:r>
          <a:endParaRPr lang="en-US" dirty="0"/>
        </a:p>
      </dgm:t>
    </dgm:pt>
    <dgm:pt modelId="{59AFBCB4-2719-4907-8BD3-52107F7A446E}" type="parTrans" cxnId="{26DFC1AF-D9C0-48A1-9CA9-E16645A07CAE}">
      <dgm:prSet/>
      <dgm:spPr/>
      <dgm:t>
        <a:bodyPr/>
        <a:lstStyle/>
        <a:p>
          <a:endParaRPr lang="en-IN">
            <a:solidFill>
              <a:schemeClr val="tx1"/>
            </a:solidFill>
          </a:endParaRPr>
        </a:p>
      </dgm:t>
    </dgm:pt>
    <dgm:pt modelId="{65F16496-8878-42EA-A092-A5741A25930F}" type="sibTrans" cxnId="{26DFC1AF-D9C0-48A1-9CA9-E16645A07CAE}">
      <dgm:prSet/>
      <dgm:spPr/>
      <dgm:t>
        <a:bodyPr/>
        <a:lstStyle/>
        <a:p>
          <a:endParaRPr lang="en-IN">
            <a:solidFill>
              <a:schemeClr val="tx1"/>
            </a:solidFill>
          </a:endParaRPr>
        </a:p>
      </dgm:t>
    </dgm:pt>
    <dgm:pt modelId="{94C8AD88-CA21-4A26-9548-87637FF27942}" type="pres">
      <dgm:prSet presAssocID="{92F8F22C-58CA-4BF5-A23C-6C41838FBEC9}" presName="theList" presStyleCnt="0">
        <dgm:presLayoutVars>
          <dgm:dir/>
          <dgm:animLvl val="lvl"/>
          <dgm:resizeHandles val="exact"/>
        </dgm:presLayoutVars>
      </dgm:prSet>
      <dgm:spPr/>
      <dgm:t>
        <a:bodyPr/>
        <a:lstStyle/>
        <a:p>
          <a:endParaRPr lang="en-US"/>
        </a:p>
      </dgm:t>
    </dgm:pt>
    <dgm:pt modelId="{EF78E20F-8710-4213-A482-56C7EB5423F7}" type="pres">
      <dgm:prSet presAssocID="{FE01A76E-2897-46B3-963C-811BC56F0A2F}" presName="compNode" presStyleCnt="0"/>
      <dgm:spPr/>
    </dgm:pt>
    <dgm:pt modelId="{665EAC98-E7AD-4191-97CA-AFF7C5C8F279}" type="pres">
      <dgm:prSet presAssocID="{FE01A76E-2897-46B3-963C-811BC56F0A2F}" presName="aNode" presStyleLbl="bgShp" presStyleIdx="0" presStyleCnt="5" custLinFactNeighborX="-4520" custLinFactNeighborY="4902"/>
      <dgm:spPr>
        <a:prstGeom prst="snip1Rect">
          <a:avLst/>
        </a:prstGeom>
      </dgm:spPr>
      <dgm:t>
        <a:bodyPr/>
        <a:lstStyle/>
        <a:p>
          <a:endParaRPr lang="en-US"/>
        </a:p>
      </dgm:t>
    </dgm:pt>
    <dgm:pt modelId="{4A290812-4FB4-49D5-A506-7F50E210A434}" type="pres">
      <dgm:prSet presAssocID="{FE01A76E-2897-46B3-963C-811BC56F0A2F}" presName="textNode" presStyleLbl="bgShp" presStyleIdx="0" presStyleCnt="5"/>
      <dgm:spPr>
        <a:prstGeom prst="snip1Rect">
          <a:avLst/>
        </a:prstGeom>
      </dgm:spPr>
      <dgm:t>
        <a:bodyPr/>
        <a:lstStyle/>
        <a:p>
          <a:endParaRPr lang="en-US"/>
        </a:p>
      </dgm:t>
    </dgm:pt>
    <dgm:pt modelId="{4403101F-8AC0-415F-A3F6-E76D313FBC47}" type="pres">
      <dgm:prSet presAssocID="{FE01A76E-2897-46B3-963C-811BC56F0A2F}" presName="compChildNode" presStyleCnt="0"/>
      <dgm:spPr/>
    </dgm:pt>
    <dgm:pt modelId="{E527C78A-6FAC-4A1E-8940-00B99502BF3E}" type="pres">
      <dgm:prSet presAssocID="{FE01A76E-2897-46B3-963C-811BC56F0A2F}" presName="theInnerList" presStyleCnt="0"/>
      <dgm:spPr/>
    </dgm:pt>
    <dgm:pt modelId="{22000A70-C02E-4E01-B341-D8E9970C1B0B}" type="pres">
      <dgm:prSet presAssocID="{655D1B05-5C82-46BA-99C0-A63C4582D005}" presName="childNode" presStyleLbl="node1" presStyleIdx="0" presStyleCnt="5">
        <dgm:presLayoutVars>
          <dgm:bulletEnabled val="1"/>
        </dgm:presLayoutVars>
      </dgm:prSet>
      <dgm:spPr/>
      <dgm:t>
        <a:bodyPr/>
        <a:lstStyle/>
        <a:p>
          <a:endParaRPr lang="en-US"/>
        </a:p>
      </dgm:t>
    </dgm:pt>
    <dgm:pt modelId="{3690A302-8901-4231-A846-4BEA24009978}" type="pres">
      <dgm:prSet presAssocID="{FE01A76E-2897-46B3-963C-811BC56F0A2F}" presName="aSpace" presStyleCnt="0"/>
      <dgm:spPr/>
    </dgm:pt>
    <dgm:pt modelId="{3254D1EF-CC73-4F84-9270-85EE764470FA}" type="pres">
      <dgm:prSet presAssocID="{B9944DCE-64E7-4874-A623-E99183793231}" presName="compNode" presStyleCnt="0"/>
      <dgm:spPr/>
    </dgm:pt>
    <dgm:pt modelId="{8C0085CA-14D3-4448-A9B8-0C9DC5798814}" type="pres">
      <dgm:prSet presAssocID="{B9944DCE-64E7-4874-A623-E99183793231}" presName="aNode" presStyleLbl="bgShp" presStyleIdx="1" presStyleCnt="5"/>
      <dgm:spPr>
        <a:prstGeom prst="snip1Rect">
          <a:avLst/>
        </a:prstGeom>
      </dgm:spPr>
      <dgm:t>
        <a:bodyPr/>
        <a:lstStyle/>
        <a:p>
          <a:endParaRPr lang="en-US"/>
        </a:p>
      </dgm:t>
    </dgm:pt>
    <dgm:pt modelId="{A908A54F-616D-4FB0-912A-6DEE9A9EDDAF}" type="pres">
      <dgm:prSet presAssocID="{B9944DCE-64E7-4874-A623-E99183793231}" presName="textNode" presStyleLbl="bgShp" presStyleIdx="1" presStyleCnt="5"/>
      <dgm:spPr/>
      <dgm:t>
        <a:bodyPr/>
        <a:lstStyle/>
        <a:p>
          <a:endParaRPr lang="en-US"/>
        </a:p>
      </dgm:t>
    </dgm:pt>
    <dgm:pt modelId="{CEBFB491-B0B8-44FE-B7BA-97AEE141EA4D}" type="pres">
      <dgm:prSet presAssocID="{B9944DCE-64E7-4874-A623-E99183793231}" presName="compChildNode" presStyleCnt="0"/>
      <dgm:spPr/>
    </dgm:pt>
    <dgm:pt modelId="{979F32CC-00B6-4919-9CF7-62341E44D105}" type="pres">
      <dgm:prSet presAssocID="{B9944DCE-64E7-4874-A623-E99183793231}" presName="theInnerList" presStyleCnt="0"/>
      <dgm:spPr/>
    </dgm:pt>
    <dgm:pt modelId="{194C9046-47DB-4861-B19F-9802F1747EDC}" type="pres">
      <dgm:prSet presAssocID="{8C6FE2ED-5412-4043-B88E-C1DFB2AA4F89}" presName="childNode" presStyleLbl="node1" presStyleIdx="1" presStyleCnt="5">
        <dgm:presLayoutVars>
          <dgm:bulletEnabled val="1"/>
        </dgm:presLayoutVars>
      </dgm:prSet>
      <dgm:spPr/>
      <dgm:t>
        <a:bodyPr/>
        <a:lstStyle/>
        <a:p>
          <a:endParaRPr lang="en-US"/>
        </a:p>
      </dgm:t>
    </dgm:pt>
    <dgm:pt modelId="{4964AD82-1358-47BD-B71D-E4010B4837B1}" type="pres">
      <dgm:prSet presAssocID="{B9944DCE-64E7-4874-A623-E99183793231}" presName="aSpace" presStyleCnt="0"/>
      <dgm:spPr/>
    </dgm:pt>
    <dgm:pt modelId="{5DE55A86-CB55-4ABD-89A0-496428C910F1}" type="pres">
      <dgm:prSet presAssocID="{763F39A2-144B-4F80-80D6-36445F8E2A7F}" presName="compNode" presStyleCnt="0"/>
      <dgm:spPr/>
    </dgm:pt>
    <dgm:pt modelId="{AE6D545F-613C-4E18-811B-3F87145D105B}" type="pres">
      <dgm:prSet presAssocID="{763F39A2-144B-4F80-80D6-36445F8E2A7F}" presName="aNode" presStyleLbl="bgShp" presStyleIdx="2" presStyleCnt="5"/>
      <dgm:spPr>
        <a:prstGeom prst="snip1Rect">
          <a:avLst/>
        </a:prstGeom>
      </dgm:spPr>
      <dgm:t>
        <a:bodyPr/>
        <a:lstStyle/>
        <a:p>
          <a:endParaRPr lang="en-US"/>
        </a:p>
      </dgm:t>
    </dgm:pt>
    <dgm:pt modelId="{A489933F-48CE-4B9A-BAFA-5356CFEB51C1}" type="pres">
      <dgm:prSet presAssocID="{763F39A2-144B-4F80-80D6-36445F8E2A7F}" presName="textNode" presStyleLbl="bgShp" presStyleIdx="2" presStyleCnt="5"/>
      <dgm:spPr/>
      <dgm:t>
        <a:bodyPr/>
        <a:lstStyle/>
        <a:p>
          <a:endParaRPr lang="en-US"/>
        </a:p>
      </dgm:t>
    </dgm:pt>
    <dgm:pt modelId="{992D8167-0C60-42ED-84D7-293859B03D7A}" type="pres">
      <dgm:prSet presAssocID="{763F39A2-144B-4F80-80D6-36445F8E2A7F}" presName="compChildNode" presStyleCnt="0"/>
      <dgm:spPr/>
    </dgm:pt>
    <dgm:pt modelId="{F8D9B696-20E1-4E75-83AF-DBDE376E92AF}" type="pres">
      <dgm:prSet presAssocID="{763F39A2-144B-4F80-80D6-36445F8E2A7F}" presName="theInnerList" presStyleCnt="0"/>
      <dgm:spPr/>
    </dgm:pt>
    <dgm:pt modelId="{2E556C06-39A8-46C8-A997-0450D59AE274}" type="pres">
      <dgm:prSet presAssocID="{A75D7214-2DD1-4DA0-900E-8C86098A0E9A}" presName="childNode" presStyleLbl="node1" presStyleIdx="2" presStyleCnt="5">
        <dgm:presLayoutVars>
          <dgm:bulletEnabled val="1"/>
        </dgm:presLayoutVars>
      </dgm:prSet>
      <dgm:spPr/>
      <dgm:t>
        <a:bodyPr/>
        <a:lstStyle/>
        <a:p>
          <a:endParaRPr lang="en-US"/>
        </a:p>
      </dgm:t>
    </dgm:pt>
    <dgm:pt modelId="{0AFD4B21-8461-4289-B90B-E022C4B0639E}" type="pres">
      <dgm:prSet presAssocID="{763F39A2-144B-4F80-80D6-36445F8E2A7F}" presName="aSpace" presStyleCnt="0"/>
      <dgm:spPr/>
    </dgm:pt>
    <dgm:pt modelId="{71B5A140-2D61-4BCF-B575-D56F3102ECA7}" type="pres">
      <dgm:prSet presAssocID="{313859B0-DC1C-4723-A9A0-ED2D8ECFBEA4}" presName="compNode" presStyleCnt="0"/>
      <dgm:spPr/>
    </dgm:pt>
    <dgm:pt modelId="{8D36FBD4-52ED-4B0F-8C1D-CF70910E798B}" type="pres">
      <dgm:prSet presAssocID="{313859B0-DC1C-4723-A9A0-ED2D8ECFBEA4}" presName="aNode" presStyleLbl="bgShp" presStyleIdx="3" presStyleCnt="5"/>
      <dgm:spPr>
        <a:prstGeom prst="snip1Rect">
          <a:avLst/>
        </a:prstGeom>
      </dgm:spPr>
      <dgm:t>
        <a:bodyPr/>
        <a:lstStyle/>
        <a:p>
          <a:endParaRPr lang="en-US"/>
        </a:p>
      </dgm:t>
    </dgm:pt>
    <dgm:pt modelId="{37BD6EEB-0807-4178-A979-4E36A1AB0FA2}" type="pres">
      <dgm:prSet presAssocID="{313859B0-DC1C-4723-A9A0-ED2D8ECFBEA4}" presName="textNode" presStyleLbl="bgShp" presStyleIdx="3" presStyleCnt="5"/>
      <dgm:spPr/>
      <dgm:t>
        <a:bodyPr/>
        <a:lstStyle/>
        <a:p>
          <a:endParaRPr lang="en-US"/>
        </a:p>
      </dgm:t>
    </dgm:pt>
    <dgm:pt modelId="{41B8A7D9-E70F-428F-8EDA-AED83E60C955}" type="pres">
      <dgm:prSet presAssocID="{313859B0-DC1C-4723-A9A0-ED2D8ECFBEA4}" presName="compChildNode" presStyleCnt="0"/>
      <dgm:spPr/>
    </dgm:pt>
    <dgm:pt modelId="{D1AF24BA-037B-4AF2-9A91-242CD37D790F}" type="pres">
      <dgm:prSet presAssocID="{313859B0-DC1C-4723-A9A0-ED2D8ECFBEA4}" presName="theInnerList" presStyleCnt="0"/>
      <dgm:spPr/>
    </dgm:pt>
    <dgm:pt modelId="{3BF33F9D-0AD6-4C94-AFE7-799553EED16D}" type="pres">
      <dgm:prSet presAssocID="{90A38D48-1A50-49C3-AEB7-8935C541A201}" presName="childNode" presStyleLbl="node1" presStyleIdx="3" presStyleCnt="5">
        <dgm:presLayoutVars>
          <dgm:bulletEnabled val="1"/>
        </dgm:presLayoutVars>
      </dgm:prSet>
      <dgm:spPr/>
      <dgm:t>
        <a:bodyPr/>
        <a:lstStyle/>
        <a:p>
          <a:endParaRPr lang="en-US"/>
        </a:p>
      </dgm:t>
    </dgm:pt>
    <dgm:pt modelId="{BC08621C-A58B-40DE-A2BB-FF6CDD0208D9}" type="pres">
      <dgm:prSet presAssocID="{313859B0-DC1C-4723-A9A0-ED2D8ECFBEA4}" presName="aSpace" presStyleCnt="0"/>
      <dgm:spPr/>
    </dgm:pt>
    <dgm:pt modelId="{2D610503-127D-4BC1-9EBA-B5AC039CF3F6}" type="pres">
      <dgm:prSet presAssocID="{88237B8C-BD1D-4E3B-B380-159A11D3D5AE}" presName="compNode" presStyleCnt="0"/>
      <dgm:spPr/>
    </dgm:pt>
    <dgm:pt modelId="{B3A01A73-B321-461E-AEEF-338283452544}" type="pres">
      <dgm:prSet presAssocID="{88237B8C-BD1D-4E3B-B380-159A11D3D5AE}" presName="aNode" presStyleLbl="bgShp" presStyleIdx="4" presStyleCnt="5"/>
      <dgm:spPr>
        <a:prstGeom prst="snip1Rect">
          <a:avLst/>
        </a:prstGeom>
      </dgm:spPr>
      <dgm:t>
        <a:bodyPr/>
        <a:lstStyle/>
        <a:p>
          <a:endParaRPr lang="en-US"/>
        </a:p>
      </dgm:t>
    </dgm:pt>
    <dgm:pt modelId="{A0EF3B5C-28A8-4127-8D85-BCA15405E6BD}" type="pres">
      <dgm:prSet presAssocID="{88237B8C-BD1D-4E3B-B380-159A11D3D5AE}" presName="textNode" presStyleLbl="bgShp" presStyleIdx="4" presStyleCnt="5"/>
      <dgm:spPr/>
      <dgm:t>
        <a:bodyPr/>
        <a:lstStyle/>
        <a:p>
          <a:endParaRPr lang="en-US"/>
        </a:p>
      </dgm:t>
    </dgm:pt>
    <dgm:pt modelId="{13396AB5-A8E7-4117-BB66-241BEFC1681B}" type="pres">
      <dgm:prSet presAssocID="{88237B8C-BD1D-4E3B-B380-159A11D3D5AE}" presName="compChildNode" presStyleCnt="0"/>
      <dgm:spPr/>
    </dgm:pt>
    <dgm:pt modelId="{8500F52E-D0FD-4A14-BB75-BC5F192A28AE}" type="pres">
      <dgm:prSet presAssocID="{88237B8C-BD1D-4E3B-B380-159A11D3D5AE}" presName="theInnerList" presStyleCnt="0"/>
      <dgm:spPr/>
    </dgm:pt>
    <dgm:pt modelId="{044E8D59-478E-4D1B-BDD7-7FCC9D477376}" type="pres">
      <dgm:prSet presAssocID="{D65CEEEA-1ECF-4E25-95A7-5E4EFC2D6987}" presName="childNode" presStyleLbl="node1" presStyleIdx="4" presStyleCnt="5">
        <dgm:presLayoutVars>
          <dgm:bulletEnabled val="1"/>
        </dgm:presLayoutVars>
      </dgm:prSet>
      <dgm:spPr/>
      <dgm:t>
        <a:bodyPr/>
        <a:lstStyle/>
        <a:p>
          <a:endParaRPr lang="en-US"/>
        </a:p>
      </dgm:t>
    </dgm:pt>
  </dgm:ptLst>
  <dgm:cxnLst>
    <dgm:cxn modelId="{0812947D-7974-4DCB-8B1B-158145E5ED78}" type="presOf" srcId="{90A38D48-1A50-49C3-AEB7-8935C541A201}" destId="{3BF33F9D-0AD6-4C94-AFE7-799553EED16D}" srcOrd="0" destOrd="0" presId="urn:microsoft.com/office/officeart/2005/8/layout/lProcess2"/>
    <dgm:cxn modelId="{80920C82-A8B7-4435-B542-8291AE80D341}" srcId="{92F8F22C-58CA-4BF5-A23C-6C41838FBEC9}" destId="{B9944DCE-64E7-4874-A623-E99183793231}" srcOrd="1" destOrd="0" parTransId="{135DFB02-26E4-4796-AD65-5CE20A51C8CD}" sibTransId="{05BB24B4-A170-4BC2-ADFE-3133D4C7639C}"/>
    <dgm:cxn modelId="{93003AA9-8B17-435F-BE4C-523A9FD5745C}" type="presOf" srcId="{FE01A76E-2897-46B3-963C-811BC56F0A2F}" destId="{665EAC98-E7AD-4191-97CA-AFF7C5C8F279}" srcOrd="0" destOrd="0" presId="urn:microsoft.com/office/officeart/2005/8/layout/lProcess2"/>
    <dgm:cxn modelId="{F0E704A3-E324-4259-876D-0FF78C62906B}" type="presOf" srcId="{313859B0-DC1C-4723-A9A0-ED2D8ECFBEA4}" destId="{37BD6EEB-0807-4178-A979-4E36A1AB0FA2}" srcOrd="1" destOrd="0" presId="urn:microsoft.com/office/officeart/2005/8/layout/lProcess2"/>
    <dgm:cxn modelId="{AE62BBF7-8EA4-4B29-82D9-54BB2AC541AD}" type="presOf" srcId="{763F39A2-144B-4F80-80D6-36445F8E2A7F}" destId="{A489933F-48CE-4B9A-BAFA-5356CFEB51C1}" srcOrd="1" destOrd="0" presId="urn:microsoft.com/office/officeart/2005/8/layout/lProcess2"/>
    <dgm:cxn modelId="{3FD512CE-604B-40D3-92F4-11233C950000}" type="presOf" srcId="{88237B8C-BD1D-4E3B-B380-159A11D3D5AE}" destId="{A0EF3B5C-28A8-4127-8D85-BCA15405E6BD}" srcOrd="1" destOrd="0" presId="urn:microsoft.com/office/officeart/2005/8/layout/lProcess2"/>
    <dgm:cxn modelId="{5A0E6455-227F-4143-A588-57982B55E4CC}" srcId="{92F8F22C-58CA-4BF5-A23C-6C41838FBEC9}" destId="{FE01A76E-2897-46B3-963C-811BC56F0A2F}" srcOrd="0" destOrd="0" parTransId="{D0B6EE33-F727-4731-A5EA-4A33DD0B3689}" sibTransId="{AA270B8C-1A57-4D4F-BB2B-F5F88E677F85}"/>
    <dgm:cxn modelId="{210B3F7E-D0C3-4668-A711-63F624A033D8}" type="presOf" srcId="{A75D7214-2DD1-4DA0-900E-8C86098A0E9A}" destId="{2E556C06-39A8-46C8-A997-0450D59AE274}" srcOrd="0" destOrd="0" presId="urn:microsoft.com/office/officeart/2005/8/layout/lProcess2"/>
    <dgm:cxn modelId="{79E2FA3B-289F-47CB-A13C-1ADAEE06C96C}" type="presOf" srcId="{92F8F22C-58CA-4BF5-A23C-6C41838FBEC9}" destId="{94C8AD88-CA21-4A26-9548-87637FF27942}" srcOrd="0" destOrd="0" presId="urn:microsoft.com/office/officeart/2005/8/layout/lProcess2"/>
    <dgm:cxn modelId="{0B75C4B8-772D-465E-A6E2-4DA5D81EAE7A}" srcId="{B9944DCE-64E7-4874-A623-E99183793231}" destId="{8C6FE2ED-5412-4043-B88E-C1DFB2AA4F89}" srcOrd="0" destOrd="0" parTransId="{1444B9AB-1ED1-4945-878C-ACE2A45FA9D6}" sibTransId="{8822030D-97D9-4712-AD29-759AFC36D259}"/>
    <dgm:cxn modelId="{E0082031-8B5C-40CD-AC23-37857C2B3B57}" type="presOf" srcId="{88237B8C-BD1D-4E3B-B380-159A11D3D5AE}" destId="{B3A01A73-B321-461E-AEEF-338283452544}" srcOrd="0" destOrd="0" presId="urn:microsoft.com/office/officeart/2005/8/layout/lProcess2"/>
    <dgm:cxn modelId="{42F48281-856F-4352-8B6E-462E48B6C2C8}" type="presOf" srcId="{FE01A76E-2897-46B3-963C-811BC56F0A2F}" destId="{4A290812-4FB4-49D5-A506-7F50E210A434}" srcOrd="1" destOrd="0" presId="urn:microsoft.com/office/officeart/2005/8/layout/lProcess2"/>
    <dgm:cxn modelId="{08FB17AD-192D-410B-9B23-17FC5FCC3B5F}" srcId="{92F8F22C-58CA-4BF5-A23C-6C41838FBEC9}" destId="{313859B0-DC1C-4723-A9A0-ED2D8ECFBEA4}" srcOrd="3" destOrd="0" parTransId="{5FB9BCAE-780D-40A9-A9A9-F72F0E4967BF}" sibTransId="{AE809054-FBA5-4592-A169-430C5893C871}"/>
    <dgm:cxn modelId="{77A96BBC-CE22-491B-B480-7EF5B243A5E0}" type="presOf" srcId="{655D1B05-5C82-46BA-99C0-A63C4582D005}" destId="{22000A70-C02E-4E01-B341-D8E9970C1B0B}" srcOrd="0" destOrd="0" presId="urn:microsoft.com/office/officeart/2005/8/layout/lProcess2"/>
    <dgm:cxn modelId="{982D949F-EFCA-44FF-9893-0FCCAEB41370}" type="presOf" srcId="{763F39A2-144B-4F80-80D6-36445F8E2A7F}" destId="{AE6D545F-613C-4E18-811B-3F87145D105B}" srcOrd="0" destOrd="0" presId="urn:microsoft.com/office/officeart/2005/8/layout/lProcess2"/>
    <dgm:cxn modelId="{41046B98-DF50-44FF-8538-7429730A5829}" srcId="{92F8F22C-58CA-4BF5-A23C-6C41838FBEC9}" destId="{763F39A2-144B-4F80-80D6-36445F8E2A7F}" srcOrd="2" destOrd="0" parTransId="{6DC31E0C-8263-4F92-83EC-5C89A46385BD}" sibTransId="{AF0D8007-EEDF-4B18-8A7B-8E81C1F89F59}"/>
    <dgm:cxn modelId="{717BA93F-3CCD-4B19-A75C-80152C57A422}" srcId="{FE01A76E-2897-46B3-963C-811BC56F0A2F}" destId="{655D1B05-5C82-46BA-99C0-A63C4582D005}" srcOrd="0" destOrd="0" parTransId="{C23923A7-3BF0-4E0C-93FF-D889B58EC703}" sibTransId="{6BE0EC73-A03C-46AF-A699-0BC3DF500669}"/>
    <dgm:cxn modelId="{B8E3E942-B335-407A-9F9C-E4BF107A5A96}" srcId="{763F39A2-144B-4F80-80D6-36445F8E2A7F}" destId="{A75D7214-2DD1-4DA0-900E-8C86098A0E9A}" srcOrd="0" destOrd="0" parTransId="{710D1B88-5E20-4B74-9A6A-B91A7081F301}" sibTransId="{4891522F-4A16-4353-AFE7-060869317E02}"/>
    <dgm:cxn modelId="{6D568773-8CE6-430C-88E5-4EA4BC31B957}" type="presOf" srcId="{8C6FE2ED-5412-4043-B88E-C1DFB2AA4F89}" destId="{194C9046-47DB-4861-B19F-9802F1747EDC}" srcOrd="0" destOrd="0" presId="urn:microsoft.com/office/officeart/2005/8/layout/lProcess2"/>
    <dgm:cxn modelId="{4CAD615F-D1A7-4710-96D5-A1F3D354A21F}" type="presOf" srcId="{B9944DCE-64E7-4874-A623-E99183793231}" destId="{A908A54F-616D-4FB0-912A-6DEE9A9EDDAF}" srcOrd="1" destOrd="0" presId="urn:microsoft.com/office/officeart/2005/8/layout/lProcess2"/>
    <dgm:cxn modelId="{4A755583-E755-4760-BA4B-F8E991F16E66}" srcId="{313859B0-DC1C-4723-A9A0-ED2D8ECFBEA4}" destId="{90A38D48-1A50-49C3-AEB7-8935C541A201}" srcOrd="0" destOrd="0" parTransId="{F674CFB4-AF9D-4C59-B926-A44EDB059A19}" sibTransId="{669953BD-8198-48DC-82FF-ABBB1AEF1ADE}"/>
    <dgm:cxn modelId="{A7B92322-29FE-43E8-BF7C-1E7357073747}" srcId="{92F8F22C-58CA-4BF5-A23C-6C41838FBEC9}" destId="{88237B8C-BD1D-4E3B-B380-159A11D3D5AE}" srcOrd="4" destOrd="0" parTransId="{F324591E-6C6A-424A-B29A-8E774A8B739C}" sibTransId="{587CC295-2B7A-4751-AFB4-4C8EFD92CAEF}"/>
    <dgm:cxn modelId="{1A54D970-22D7-4B17-817D-FE932B29280C}" type="presOf" srcId="{B9944DCE-64E7-4874-A623-E99183793231}" destId="{8C0085CA-14D3-4448-A9B8-0C9DC5798814}" srcOrd="0" destOrd="0" presId="urn:microsoft.com/office/officeart/2005/8/layout/lProcess2"/>
    <dgm:cxn modelId="{C76B238B-B658-42A1-8CFA-3D8F4A20AD2C}" type="presOf" srcId="{D65CEEEA-1ECF-4E25-95A7-5E4EFC2D6987}" destId="{044E8D59-478E-4D1B-BDD7-7FCC9D477376}" srcOrd="0" destOrd="0" presId="urn:microsoft.com/office/officeart/2005/8/layout/lProcess2"/>
    <dgm:cxn modelId="{D6E26FBF-7D2E-4208-A53E-CFA88126E3E8}" type="presOf" srcId="{313859B0-DC1C-4723-A9A0-ED2D8ECFBEA4}" destId="{8D36FBD4-52ED-4B0F-8C1D-CF70910E798B}" srcOrd="0" destOrd="0" presId="urn:microsoft.com/office/officeart/2005/8/layout/lProcess2"/>
    <dgm:cxn modelId="{26DFC1AF-D9C0-48A1-9CA9-E16645A07CAE}" srcId="{88237B8C-BD1D-4E3B-B380-159A11D3D5AE}" destId="{D65CEEEA-1ECF-4E25-95A7-5E4EFC2D6987}" srcOrd="0" destOrd="0" parTransId="{59AFBCB4-2719-4907-8BD3-52107F7A446E}" sibTransId="{65F16496-8878-42EA-A092-A5741A25930F}"/>
    <dgm:cxn modelId="{718216F0-755E-43EA-B9B6-CA9996BF1751}" type="presParOf" srcId="{94C8AD88-CA21-4A26-9548-87637FF27942}" destId="{EF78E20F-8710-4213-A482-56C7EB5423F7}" srcOrd="0" destOrd="0" presId="urn:microsoft.com/office/officeart/2005/8/layout/lProcess2"/>
    <dgm:cxn modelId="{178B4254-98AC-4FE9-8395-B2177403B801}" type="presParOf" srcId="{EF78E20F-8710-4213-A482-56C7EB5423F7}" destId="{665EAC98-E7AD-4191-97CA-AFF7C5C8F279}" srcOrd="0" destOrd="0" presId="urn:microsoft.com/office/officeart/2005/8/layout/lProcess2"/>
    <dgm:cxn modelId="{15864C3E-3C34-4C68-B4EE-17864AA5D069}" type="presParOf" srcId="{EF78E20F-8710-4213-A482-56C7EB5423F7}" destId="{4A290812-4FB4-49D5-A506-7F50E210A434}" srcOrd="1" destOrd="0" presId="urn:microsoft.com/office/officeart/2005/8/layout/lProcess2"/>
    <dgm:cxn modelId="{4E13FEA7-90E0-46E0-871A-3F394484EF34}" type="presParOf" srcId="{EF78E20F-8710-4213-A482-56C7EB5423F7}" destId="{4403101F-8AC0-415F-A3F6-E76D313FBC47}" srcOrd="2" destOrd="0" presId="urn:microsoft.com/office/officeart/2005/8/layout/lProcess2"/>
    <dgm:cxn modelId="{A1D545B0-1727-4CBB-84DF-0810FA35B0E4}" type="presParOf" srcId="{4403101F-8AC0-415F-A3F6-E76D313FBC47}" destId="{E527C78A-6FAC-4A1E-8940-00B99502BF3E}" srcOrd="0" destOrd="0" presId="urn:microsoft.com/office/officeart/2005/8/layout/lProcess2"/>
    <dgm:cxn modelId="{A0E4BA5C-392C-46FA-8F30-7BA90804FFBD}" type="presParOf" srcId="{E527C78A-6FAC-4A1E-8940-00B99502BF3E}" destId="{22000A70-C02E-4E01-B341-D8E9970C1B0B}" srcOrd="0" destOrd="0" presId="urn:microsoft.com/office/officeart/2005/8/layout/lProcess2"/>
    <dgm:cxn modelId="{DCAE2626-588E-4ED1-94A2-F70650E89B35}" type="presParOf" srcId="{94C8AD88-CA21-4A26-9548-87637FF27942}" destId="{3690A302-8901-4231-A846-4BEA24009978}" srcOrd="1" destOrd="0" presId="urn:microsoft.com/office/officeart/2005/8/layout/lProcess2"/>
    <dgm:cxn modelId="{74200142-7BD1-41DE-8DA2-901D70998438}" type="presParOf" srcId="{94C8AD88-CA21-4A26-9548-87637FF27942}" destId="{3254D1EF-CC73-4F84-9270-85EE764470FA}" srcOrd="2" destOrd="0" presId="urn:microsoft.com/office/officeart/2005/8/layout/lProcess2"/>
    <dgm:cxn modelId="{869CAF1C-0F05-4B83-B5AA-C17D86522787}" type="presParOf" srcId="{3254D1EF-CC73-4F84-9270-85EE764470FA}" destId="{8C0085CA-14D3-4448-A9B8-0C9DC5798814}" srcOrd="0" destOrd="0" presId="urn:microsoft.com/office/officeart/2005/8/layout/lProcess2"/>
    <dgm:cxn modelId="{3BB8680D-135F-4BD6-9383-0B71E1BC5B03}" type="presParOf" srcId="{3254D1EF-CC73-4F84-9270-85EE764470FA}" destId="{A908A54F-616D-4FB0-912A-6DEE9A9EDDAF}" srcOrd="1" destOrd="0" presId="urn:microsoft.com/office/officeart/2005/8/layout/lProcess2"/>
    <dgm:cxn modelId="{757BC184-0AC1-43E5-ABD0-0E1EFFF41427}" type="presParOf" srcId="{3254D1EF-CC73-4F84-9270-85EE764470FA}" destId="{CEBFB491-B0B8-44FE-B7BA-97AEE141EA4D}" srcOrd="2" destOrd="0" presId="urn:microsoft.com/office/officeart/2005/8/layout/lProcess2"/>
    <dgm:cxn modelId="{CD81DCFC-CBB0-4348-8140-E246D4C8DE54}" type="presParOf" srcId="{CEBFB491-B0B8-44FE-B7BA-97AEE141EA4D}" destId="{979F32CC-00B6-4919-9CF7-62341E44D105}" srcOrd="0" destOrd="0" presId="urn:microsoft.com/office/officeart/2005/8/layout/lProcess2"/>
    <dgm:cxn modelId="{60376369-E8F5-4D4C-800F-C2626EB38830}" type="presParOf" srcId="{979F32CC-00B6-4919-9CF7-62341E44D105}" destId="{194C9046-47DB-4861-B19F-9802F1747EDC}" srcOrd="0" destOrd="0" presId="urn:microsoft.com/office/officeart/2005/8/layout/lProcess2"/>
    <dgm:cxn modelId="{2225CC19-57FA-4CE1-82B5-2D3DAF5230C3}" type="presParOf" srcId="{94C8AD88-CA21-4A26-9548-87637FF27942}" destId="{4964AD82-1358-47BD-B71D-E4010B4837B1}" srcOrd="3" destOrd="0" presId="urn:microsoft.com/office/officeart/2005/8/layout/lProcess2"/>
    <dgm:cxn modelId="{78A9DE9A-C887-41FB-8C64-CBF99DE243E1}" type="presParOf" srcId="{94C8AD88-CA21-4A26-9548-87637FF27942}" destId="{5DE55A86-CB55-4ABD-89A0-496428C910F1}" srcOrd="4" destOrd="0" presId="urn:microsoft.com/office/officeart/2005/8/layout/lProcess2"/>
    <dgm:cxn modelId="{3E3E5F94-E175-4243-828B-085CDBBE06B0}" type="presParOf" srcId="{5DE55A86-CB55-4ABD-89A0-496428C910F1}" destId="{AE6D545F-613C-4E18-811B-3F87145D105B}" srcOrd="0" destOrd="0" presId="urn:microsoft.com/office/officeart/2005/8/layout/lProcess2"/>
    <dgm:cxn modelId="{0EDB60A3-EC58-4C45-B06D-59A4B14E474A}" type="presParOf" srcId="{5DE55A86-CB55-4ABD-89A0-496428C910F1}" destId="{A489933F-48CE-4B9A-BAFA-5356CFEB51C1}" srcOrd="1" destOrd="0" presId="urn:microsoft.com/office/officeart/2005/8/layout/lProcess2"/>
    <dgm:cxn modelId="{09377E2B-072F-4D63-AE09-C68E697E632A}" type="presParOf" srcId="{5DE55A86-CB55-4ABD-89A0-496428C910F1}" destId="{992D8167-0C60-42ED-84D7-293859B03D7A}" srcOrd="2" destOrd="0" presId="urn:microsoft.com/office/officeart/2005/8/layout/lProcess2"/>
    <dgm:cxn modelId="{A29160B1-444D-4927-9BCA-244D2E1DE8C9}" type="presParOf" srcId="{992D8167-0C60-42ED-84D7-293859B03D7A}" destId="{F8D9B696-20E1-4E75-83AF-DBDE376E92AF}" srcOrd="0" destOrd="0" presId="urn:microsoft.com/office/officeart/2005/8/layout/lProcess2"/>
    <dgm:cxn modelId="{66E1BAB0-BEDC-46A3-8C6D-AAA89B5A681D}" type="presParOf" srcId="{F8D9B696-20E1-4E75-83AF-DBDE376E92AF}" destId="{2E556C06-39A8-46C8-A997-0450D59AE274}" srcOrd="0" destOrd="0" presId="urn:microsoft.com/office/officeart/2005/8/layout/lProcess2"/>
    <dgm:cxn modelId="{9E40F562-F65A-4AA3-AE57-0BF63D691D0F}" type="presParOf" srcId="{94C8AD88-CA21-4A26-9548-87637FF27942}" destId="{0AFD4B21-8461-4289-B90B-E022C4B0639E}" srcOrd="5" destOrd="0" presId="urn:microsoft.com/office/officeart/2005/8/layout/lProcess2"/>
    <dgm:cxn modelId="{14794E86-57D6-42C6-A2A2-54A4E69634D8}" type="presParOf" srcId="{94C8AD88-CA21-4A26-9548-87637FF27942}" destId="{71B5A140-2D61-4BCF-B575-D56F3102ECA7}" srcOrd="6" destOrd="0" presId="urn:microsoft.com/office/officeart/2005/8/layout/lProcess2"/>
    <dgm:cxn modelId="{91ACCE28-4038-437C-9E99-DBDA8B7AE6CE}" type="presParOf" srcId="{71B5A140-2D61-4BCF-B575-D56F3102ECA7}" destId="{8D36FBD4-52ED-4B0F-8C1D-CF70910E798B}" srcOrd="0" destOrd="0" presId="urn:microsoft.com/office/officeart/2005/8/layout/lProcess2"/>
    <dgm:cxn modelId="{AC8B3412-FDBE-437B-8CD7-219FFE3B92A6}" type="presParOf" srcId="{71B5A140-2D61-4BCF-B575-D56F3102ECA7}" destId="{37BD6EEB-0807-4178-A979-4E36A1AB0FA2}" srcOrd="1" destOrd="0" presId="urn:microsoft.com/office/officeart/2005/8/layout/lProcess2"/>
    <dgm:cxn modelId="{BCEF1A81-769C-4117-9B85-121E2EA16AD2}" type="presParOf" srcId="{71B5A140-2D61-4BCF-B575-D56F3102ECA7}" destId="{41B8A7D9-E70F-428F-8EDA-AED83E60C955}" srcOrd="2" destOrd="0" presId="urn:microsoft.com/office/officeart/2005/8/layout/lProcess2"/>
    <dgm:cxn modelId="{875585B8-41A2-453D-B09E-B610A7492F14}" type="presParOf" srcId="{41B8A7D9-E70F-428F-8EDA-AED83E60C955}" destId="{D1AF24BA-037B-4AF2-9A91-242CD37D790F}" srcOrd="0" destOrd="0" presId="urn:microsoft.com/office/officeart/2005/8/layout/lProcess2"/>
    <dgm:cxn modelId="{0153DF4D-47ED-4733-A4DD-03D799E2EF3E}" type="presParOf" srcId="{D1AF24BA-037B-4AF2-9A91-242CD37D790F}" destId="{3BF33F9D-0AD6-4C94-AFE7-799553EED16D}" srcOrd="0" destOrd="0" presId="urn:microsoft.com/office/officeart/2005/8/layout/lProcess2"/>
    <dgm:cxn modelId="{12132D7C-AF0B-43C5-8496-4186F969F116}" type="presParOf" srcId="{94C8AD88-CA21-4A26-9548-87637FF27942}" destId="{BC08621C-A58B-40DE-A2BB-FF6CDD0208D9}" srcOrd="7" destOrd="0" presId="urn:microsoft.com/office/officeart/2005/8/layout/lProcess2"/>
    <dgm:cxn modelId="{073D47C0-8B23-45E2-A0F2-95E0154CAEBE}" type="presParOf" srcId="{94C8AD88-CA21-4A26-9548-87637FF27942}" destId="{2D610503-127D-4BC1-9EBA-B5AC039CF3F6}" srcOrd="8" destOrd="0" presId="urn:microsoft.com/office/officeart/2005/8/layout/lProcess2"/>
    <dgm:cxn modelId="{A01C0B37-E6E4-4E50-A1B7-0CE6759C29DD}" type="presParOf" srcId="{2D610503-127D-4BC1-9EBA-B5AC039CF3F6}" destId="{B3A01A73-B321-461E-AEEF-338283452544}" srcOrd="0" destOrd="0" presId="urn:microsoft.com/office/officeart/2005/8/layout/lProcess2"/>
    <dgm:cxn modelId="{3FDCBA71-7C3D-4C0C-BCE5-555161C941F3}" type="presParOf" srcId="{2D610503-127D-4BC1-9EBA-B5AC039CF3F6}" destId="{A0EF3B5C-28A8-4127-8D85-BCA15405E6BD}" srcOrd="1" destOrd="0" presId="urn:microsoft.com/office/officeart/2005/8/layout/lProcess2"/>
    <dgm:cxn modelId="{D18AFC01-8DB0-44C6-940D-D679CB8DD260}" type="presParOf" srcId="{2D610503-127D-4BC1-9EBA-B5AC039CF3F6}" destId="{13396AB5-A8E7-4117-BB66-241BEFC1681B}" srcOrd="2" destOrd="0" presId="urn:microsoft.com/office/officeart/2005/8/layout/lProcess2"/>
    <dgm:cxn modelId="{5AB113A5-A8BB-4ED9-B0AC-F0CEEF5015D3}" type="presParOf" srcId="{13396AB5-A8E7-4117-BB66-241BEFC1681B}" destId="{8500F52E-D0FD-4A14-BB75-BC5F192A28AE}" srcOrd="0" destOrd="0" presId="urn:microsoft.com/office/officeart/2005/8/layout/lProcess2"/>
    <dgm:cxn modelId="{4893E492-FE3B-48CF-99AA-6294946562F0}" type="presParOf" srcId="{8500F52E-D0FD-4A14-BB75-BC5F192A28AE}" destId="{044E8D59-478E-4D1B-BDD7-7FCC9D47737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EAC98-E7AD-4191-97CA-AFF7C5C8F279}">
      <dsp:nvSpPr>
        <dsp:cNvPr id="0" name=""/>
        <dsp:cNvSpPr/>
      </dsp:nvSpPr>
      <dsp:spPr>
        <a:xfrm>
          <a:off x="0" y="0"/>
          <a:ext cx="1665981" cy="5486400"/>
        </a:xfrm>
        <a:prstGeom prst="snip1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effectLst>
                <a:outerShdw blurRad="38100" dist="38100" dir="2700000" algn="tl">
                  <a:srgbClr val="000000">
                    <a:alpha val="43137"/>
                  </a:srgbClr>
                </a:outerShdw>
              </a:effectLst>
              <a:latin typeface="Franklin Gothic Heavy" pitchFamily="34" charset="0"/>
            </a:rPr>
            <a:t>1</a:t>
          </a:r>
          <a:r>
            <a:rPr lang="en-US" sz="1900" kern="1200">
              <a:effectLst>
                <a:outerShdw blurRad="38100" dist="38100" dir="2700000" algn="tl">
                  <a:srgbClr val="000000">
                    <a:alpha val="43137"/>
                  </a:srgbClr>
                </a:outerShdw>
              </a:effectLst>
            </a:rPr>
            <a:t> </a:t>
          </a:r>
          <a:br>
            <a:rPr lang="en-US" sz="1900" kern="1200">
              <a:effectLst>
                <a:outerShdw blurRad="38100" dist="38100" dir="2700000" algn="tl">
                  <a:srgbClr val="000000">
                    <a:alpha val="43137"/>
                  </a:srgbClr>
                </a:outerShdw>
              </a:effectLst>
            </a:rPr>
          </a:br>
          <a:r>
            <a:rPr lang="en-US" sz="1900" kern="1200">
              <a:effectLst>
                <a:outerShdw blurRad="38100" dist="38100" dir="2700000" algn="tl">
                  <a:srgbClr val="000000">
                    <a:alpha val="43137"/>
                  </a:srgbClr>
                </a:outerShdw>
              </a:effectLst>
            </a:rPr>
            <a:t>Vaccine product-related reaction</a:t>
          </a:r>
          <a:endParaRPr lang="en-US" sz="1900" kern="1200" dirty="0"/>
        </a:p>
      </dsp:txBody>
      <dsp:txXfrm>
        <a:off x="0" y="137163"/>
        <a:ext cx="1528818" cy="1508757"/>
      </dsp:txXfrm>
    </dsp:sp>
    <dsp:sp modelId="{22000A70-C02E-4E01-B341-D8E9970C1B0B}">
      <dsp:nvSpPr>
        <dsp:cNvPr id="0" name=""/>
        <dsp:cNvSpPr/>
      </dsp:nvSpPr>
      <dsp:spPr>
        <a:xfrm>
          <a:off x="171345" y="1645920"/>
          <a:ext cx="1332785" cy="3566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a:t>An AEFI that is caused or precipitated by a vaccine due to one or more of the inherent properties of the vaccine product.</a:t>
          </a:r>
          <a:endParaRPr lang="en-US" sz="1400" kern="1200" dirty="0"/>
        </a:p>
      </dsp:txBody>
      <dsp:txXfrm>
        <a:off x="210381" y="1684956"/>
        <a:ext cx="1254713" cy="3488088"/>
      </dsp:txXfrm>
    </dsp:sp>
    <dsp:sp modelId="{8C0085CA-14D3-4448-A9B8-0C9DC5798814}">
      <dsp:nvSpPr>
        <dsp:cNvPr id="0" name=""/>
        <dsp:cNvSpPr/>
      </dsp:nvSpPr>
      <dsp:spPr>
        <a:xfrm>
          <a:off x="1795678" y="0"/>
          <a:ext cx="1665981" cy="5486400"/>
        </a:xfrm>
        <a:prstGeom prst="snip1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effectLst>
                <a:outerShdw blurRad="38100" dist="38100" dir="2700000" algn="tl">
                  <a:srgbClr val="000000">
                    <a:alpha val="43137"/>
                  </a:srgbClr>
                </a:outerShdw>
              </a:effectLst>
              <a:latin typeface="Franklin Gothic Heavy" pitchFamily="34" charset="0"/>
            </a:rPr>
            <a:t>2</a:t>
          </a:r>
          <a:r>
            <a:rPr lang="en-US" sz="1900" kern="1200">
              <a:effectLst>
                <a:outerShdw blurRad="38100" dist="38100" dir="2700000" algn="tl">
                  <a:srgbClr val="000000">
                    <a:alpha val="43137"/>
                  </a:srgbClr>
                </a:outerShdw>
              </a:effectLst>
            </a:rPr>
            <a:t/>
          </a:r>
          <a:br>
            <a:rPr lang="en-US" sz="1900" kern="1200">
              <a:effectLst>
                <a:outerShdw blurRad="38100" dist="38100" dir="2700000" algn="tl">
                  <a:srgbClr val="000000">
                    <a:alpha val="43137"/>
                  </a:srgbClr>
                </a:outerShdw>
              </a:effectLst>
            </a:rPr>
          </a:br>
          <a:r>
            <a:rPr lang="en-US" sz="1900" kern="1200">
              <a:effectLst>
                <a:outerShdw blurRad="38100" dist="38100" dir="2700000" algn="tl">
                  <a:srgbClr val="000000">
                    <a:alpha val="43137"/>
                  </a:srgbClr>
                </a:outerShdw>
              </a:effectLst>
            </a:rPr>
            <a:t>Vaccine quality defect-related reaction</a:t>
          </a:r>
          <a:endParaRPr lang="en-US" sz="1900" kern="1200" dirty="0"/>
        </a:p>
      </dsp:txBody>
      <dsp:txXfrm>
        <a:off x="1795678" y="0"/>
        <a:ext cx="1665981" cy="1645920"/>
      </dsp:txXfrm>
    </dsp:sp>
    <dsp:sp modelId="{194C9046-47DB-4861-B19F-9802F1747EDC}">
      <dsp:nvSpPr>
        <dsp:cNvPr id="0" name=""/>
        <dsp:cNvSpPr/>
      </dsp:nvSpPr>
      <dsp:spPr>
        <a:xfrm>
          <a:off x="1962276" y="1645920"/>
          <a:ext cx="1332785" cy="3566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a:t>An AEFI that is caused or precipitated by a vaccine that is due to one or more quality defects of the vaccine product including its administration device as provided by the manufacturer.</a:t>
          </a:r>
          <a:endParaRPr lang="en-US" sz="1400" kern="1200" dirty="0"/>
        </a:p>
      </dsp:txBody>
      <dsp:txXfrm>
        <a:off x="2001312" y="1684956"/>
        <a:ext cx="1254713" cy="3488088"/>
      </dsp:txXfrm>
    </dsp:sp>
    <dsp:sp modelId="{AE6D545F-613C-4E18-811B-3F87145D105B}">
      <dsp:nvSpPr>
        <dsp:cNvPr id="0" name=""/>
        <dsp:cNvSpPr/>
      </dsp:nvSpPr>
      <dsp:spPr>
        <a:xfrm>
          <a:off x="3586608" y="0"/>
          <a:ext cx="1665981" cy="5486400"/>
        </a:xfrm>
        <a:prstGeom prst="snip1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effectLst>
                <a:outerShdw blurRad="38100" dist="38100" dir="2700000" algn="tl">
                  <a:srgbClr val="000000">
                    <a:alpha val="43137"/>
                  </a:srgbClr>
                </a:outerShdw>
              </a:effectLst>
              <a:latin typeface="Franklin Gothic Heavy" pitchFamily="34" charset="0"/>
            </a:rPr>
            <a:t>3</a:t>
          </a:r>
          <a:r>
            <a:rPr lang="en-US" sz="1900" kern="1200">
              <a:effectLst>
                <a:outerShdw blurRad="38100" dist="38100" dir="2700000" algn="tl">
                  <a:srgbClr val="000000">
                    <a:alpha val="43137"/>
                  </a:srgbClr>
                </a:outerShdw>
              </a:effectLst>
            </a:rPr>
            <a:t/>
          </a:r>
          <a:br>
            <a:rPr lang="en-US" sz="1900" kern="1200">
              <a:effectLst>
                <a:outerShdw blurRad="38100" dist="38100" dir="2700000" algn="tl">
                  <a:srgbClr val="000000">
                    <a:alpha val="43137"/>
                  </a:srgbClr>
                </a:outerShdw>
              </a:effectLst>
            </a:rPr>
          </a:br>
          <a:r>
            <a:rPr lang="en-US" sz="1900" kern="1200">
              <a:effectLst>
                <a:outerShdw blurRad="38100" dist="38100" dir="2700000" algn="tl">
                  <a:srgbClr val="000000">
                    <a:alpha val="43137"/>
                  </a:srgbClr>
                </a:outerShdw>
              </a:effectLst>
            </a:rPr>
            <a:t>Immunization error-related reaction</a:t>
          </a:r>
          <a:endParaRPr lang="en-US" sz="1900" kern="1200" dirty="0"/>
        </a:p>
      </dsp:txBody>
      <dsp:txXfrm>
        <a:off x="3586608" y="0"/>
        <a:ext cx="1665981" cy="1645920"/>
      </dsp:txXfrm>
    </dsp:sp>
    <dsp:sp modelId="{2E556C06-39A8-46C8-A997-0450D59AE274}">
      <dsp:nvSpPr>
        <dsp:cNvPr id="0" name=""/>
        <dsp:cNvSpPr/>
      </dsp:nvSpPr>
      <dsp:spPr>
        <a:xfrm>
          <a:off x="3753206" y="1645920"/>
          <a:ext cx="1332785" cy="3566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a:t>An AEFI that is caused by Inappropriate vaccine handling, prescribing or administration.</a:t>
          </a:r>
          <a:endParaRPr lang="en-US" sz="1400" kern="1200" dirty="0"/>
        </a:p>
      </dsp:txBody>
      <dsp:txXfrm>
        <a:off x="3792242" y="1684956"/>
        <a:ext cx="1254713" cy="3488088"/>
      </dsp:txXfrm>
    </dsp:sp>
    <dsp:sp modelId="{8D36FBD4-52ED-4B0F-8C1D-CF70910E798B}">
      <dsp:nvSpPr>
        <dsp:cNvPr id="0" name=""/>
        <dsp:cNvSpPr/>
      </dsp:nvSpPr>
      <dsp:spPr>
        <a:xfrm>
          <a:off x="5377539" y="0"/>
          <a:ext cx="1665981" cy="5486400"/>
        </a:xfrm>
        <a:prstGeom prst="snip1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effectLst>
                <a:outerShdw blurRad="38100" dist="38100" dir="2700000" algn="tl">
                  <a:srgbClr val="000000">
                    <a:alpha val="43137"/>
                  </a:srgbClr>
                </a:outerShdw>
              </a:effectLst>
              <a:latin typeface="Franklin Gothic Heavy" pitchFamily="34" charset="0"/>
            </a:rPr>
            <a:t>4</a:t>
          </a:r>
          <a:r>
            <a:rPr lang="en-US" sz="1900" kern="1200">
              <a:effectLst>
                <a:outerShdw blurRad="38100" dist="38100" dir="2700000" algn="tl">
                  <a:srgbClr val="000000">
                    <a:alpha val="43137"/>
                  </a:srgbClr>
                </a:outerShdw>
              </a:effectLst>
            </a:rPr>
            <a:t/>
          </a:r>
          <a:br>
            <a:rPr lang="en-US" sz="1900" kern="1200">
              <a:effectLst>
                <a:outerShdw blurRad="38100" dist="38100" dir="2700000" algn="tl">
                  <a:srgbClr val="000000">
                    <a:alpha val="43137"/>
                  </a:srgbClr>
                </a:outerShdw>
              </a:effectLst>
            </a:rPr>
          </a:br>
          <a:r>
            <a:rPr lang="en-US" sz="1900" kern="1200">
              <a:effectLst>
                <a:outerShdw blurRad="38100" dist="38100" dir="2700000" algn="tl">
                  <a:srgbClr val="000000">
                    <a:alpha val="43137"/>
                  </a:srgbClr>
                </a:outerShdw>
              </a:effectLst>
            </a:rPr>
            <a:t>Immunization anxiety-related reaction</a:t>
          </a:r>
          <a:endParaRPr lang="en-US" sz="1900" kern="1200" dirty="0"/>
        </a:p>
      </dsp:txBody>
      <dsp:txXfrm>
        <a:off x="5377539" y="0"/>
        <a:ext cx="1665981" cy="1645920"/>
      </dsp:txXfrm>
    </dsp:sp>
    <dsp:sp modelId="{3BF33F9D-0AD6-4C94-AFE7-799553EED16D}">
      <dsp:nvSpPr>
        <dsp:cNvPr id="0" name=""/>
        <dsp:cNvSpPr/>
      </dsp:nvSpPr>
      <dsp:spPr>
        <a:xfrm>
          <a:off x="5544137" y="1645920"/>
          <a:ext cx="1332785" cy="356616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a:t>An AEFI arising from anxiety about the immunization.</a:t>
          </a:r>
        </a:p>
        <a:p>
          <a:pPr lvl="0" algn="ctr" defTabSz="622300">
            <a:lnSpc>
              <a:spcPct val="90000"/>
            </a:lnSpc>
            <a:spcBef>
              <a:spcPct val="0"/>
            </a:spcBef>
            <a:spcAft>
              <a:spcPct val="35000"/>
            </a:spcAft>
          </a:pPr>
          <a:endParaRPr lang="en-US" sz="1400" kern="1200" dirty="0"/>
        </a:p>
      </dsp:txBody>
      <dsp:txXfrm>
        <a:off x="5583173" y="1684956"/>
        <a:ext cx="1254713" cy="3488088"/>
      </dsp:txXfrm>
    </dsp:sp>
    <dsp:sp modelId="{B3A01A73-B321-461E-AEEF-338283452544}">
      <dsp:nvSpPr>
        <dsp:cNvPr id="0" name=""/>
        <dsp:cNvSpPr/>
      </dsp:nvSpPr>
      <dsp:spPr>
        <a:xfrm>
          <a:off x="7168469" y="0"/>
          <a:ext cx="1665981" cy="5486400"/>
        </a:xfrm>
        <a:prstGeom prst="snip1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effectLst>
                <a:outerShdw blurRad="38100" dist="38100" dir="2700000" algn="tl">
                  <a:srgbClr val="000000">
                    <a:alpha val="43137"/>
                  </a:srgbClr>
                </a:outerShdw>
              </a:effectLst>
              <a:latin typeface="Franklin Gothic Heavy" pitchFamily="34" charset="0"/>
            </a:rPr>
            <a:t>5</a:t>
          </a:r>
        </a:p>
        <a:p>
          <a:pPr lvl="0" algn="ctr" defTabSz="844550">
            <a:lnSpc>
              <a:spcPct val="90000"/>
            </a:lnSpc>
            <a:spcBef>
              <a:spcPct val="0"/>
            </a:spcBef>
            <a:spcAft>
              <a:spcPct val="35000"/>
            </a:spcAft>
          </a:pPr>
          <a:r>
            <a:rPr lang="en-US" sz="1900" kern="1200">
              <a:effectLst>
                <a:outerShdw blurRad="38100" dist="38100" dir="2700000" algn="tl">
                  <a:srgbClr val="000000">
                    <a:alpha val="43137"/>
                  </a:srgbClr>
                </a:outerShdw>
              </a:effectLst>
            </a:rPr>
            <a:t/>
          </a:r>
          <a:br>
            <a:rPr lang="en-US" sz="1900" kern="1200">
              <a:effectLst>
                <a:outerShdw blurRad="38100" dist="38100" dir="2700000" algn="tl">
                  <a:srgbClr val="000000">
                    <a:alpha val="43137"/>
                  </a:srgbClr>
                </a:outerShdw>
              </a:effectLst>
            </a:rPr>
          </a:br>
          <a:r>
            <a:rPr lang="en-US" sz="1900" kern="1200">
              <a:effectLst>
                <a:outerShdw blurRad="38100" dist="38100" dir="2700000" algn="tl">
                  <a:srgbClr val="000000">
                    <a:alpha val="43137"/>
                  </a:srgbClr>
                </a:outerShdw>
              </a:effectLst>
            </a:rPr>
            <a:t>Coincidental event</a:t>
          </a:r>
          <a:endParaRPr lang="en-US" sz="1900" kern="1200" dirty="0">
            <a:effectLst>
              <a:outerShdw blurRad="38100" dist="38100" dir="2700000" algn="tl">
                <a:srgbClr val="000000">
                  <a:alpha val="43137"/>
                </a:srgbClr>
              </a:outerShdw>
            </a:effectLst>
          </a:endParaRPr>
        </a:p>
      </dsp:txBody>
      <dsp:txXfrm>
        <a:off x="7168469" y="0"/>
        <a:ext cx="1665981" cy="1645920"/>
      </dsp:txXfrm>
    </dsp:sp>
    <dsp:sp modelId="{044E8D59-478E-4D1B-BDD7-7FCC9D477376}">
      <dsp:nvSpPr>
        <dsp:cNvPr id="0" name=""/>
        <dsp:cNvSpPr/>
      </dsp:nvSpPr>
      <dsp:spPr>
        <a:xfrm>
          <a:off x="7335067" y="1645920"/>
          <a:ext cx="1332785" cy="3566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a:t>An AEFI that is caused by something other than the vaccine product, immunization error or immunization anxiety</a:t>
          </a:r>
          <a:endParaRPr lang="en-US" sz="1400" kern="1200" dirty="0"/>
        </a:p>
      </dsp:txBody>
      <dsp:txXfrm>
        <a:off x="7374103" y="1684956"/>
        <a:ext cx="1254713" cy="34880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57E8843-A7C4-432A-9F08-16396B59A19A}" type="datetimeFigureOut">
              <a:rPr lang="en-US" smtClean="0"/>
              <a:t>6/19/2020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F3CDB66-C0F6-45B6-BFF5-4575694EFB28}" type="datetimeFigureOut">
              <a:rPr lang="en-US" smtClean="0"/>
              <a:t>6/19/2020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uro.who.int/__data/assets/pdf_file/0014/333140/VSS-crisis-comms-plan.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a:cs typeface="Calibri"/>
              </a:rPr>
              <a:t>Welcome</a:t>
            </a:r>
          </a:p>
          <a:p>
            <a:r>
              <a:rPr lang="en-US">
                <a:cs typeface="Calibri"/>
              </a:rPr>
              <a:t>Introduction</a:t>
            </a:r>
          </a:p>
          <a:p>
            <a:endParaRPr lang="en-US">
              <a:cs typeface="Calibri"/>
            </a:endParaRPr>
          </a:p>
          <a:p>
            <a:r>
              <a:rPr lang="en-US">
                <a:cs typeface="Calibri"/>
              </a:rPr>
              <a:t>Image: </a:t>
            </a:r>
            <a:r>
              <a:rPr lang="en-US"/>
              <a:t>https://elem.hcdsb.org/stjohnpaulii/wp-content/uploads/sites/20/2018/01/Vaccine-pic.jpg</a:t>
            </a:r>
          </a:p>
        </p:txBody>
      </p:sp>
      <p:sp>
        <p:nvSpPr>
          <p:cNvPr id="4" name="Slide Number Placeholder 3"/>
          <p:cNvSpPr>
            <a:spLocks noGrp="1"/>
          </p:cNvSpPr>
          <p:nvPr>
            <p:ph type="sldNum" sz="quarter" idx="10"/>
          </p:nvPr>
        </p:nvSpPr>
        <p:spPr/>
        <p:txBody>
          <a:bodyPr/>
          <a:lstStyle/>
          <a:p>
            <a:fld id="{FFCC126F-25DC-429E-B2B0-470B98FF040C}" type="slidenum">
              <a:rPr lang="en-US"/>
              <a:t>1</a:t>
            </a:fld>
            <a:endParaRPr lang="en-US"/>
          </a:p>
        </p:txBody>
      </p:sp>
    </p:spTree>
    <p:extLst>
      <p:ext uri="{BB962C8B-B14F-4D97-AF65-F5344CB8AC3E}">
        <p14:creationId xmlns:p14="http://schemas.microsoft.com/office/powerpoint/2010/main" val="424506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GB" err="1"/>
              <a:t>Peri</a:t>
            </a:r>
            <a:r>
              <a:rPr lang="en-GB"/>
              <a:t>-immunization, dynamic (also called precipitating) factors</a:t>
            </a:r>
          </a:p>
          <a:p>
            <a:endParaRPr lang="en-GB"/>
          </a:p>
          <a:p>
            <a:r>
              <a:rPr lang="en-GB"/>
              <a:t>Additional risk factors (psychological, social) present in mass immunization contexts vs. individual contexts are noted. </a:t>
            </a:r>
            <a:endParaRPr lang="en-CA"/>
          </a:p>
        </p:txBody>
      </p:sp>
      <p:sp>
        <p:nvSpPr>
          <p:cNvPr id="4" name="Slide Number Placeholder 3"/>
          <p:cNvSpPr>
            <a:spLocks noGrp="1"/>
          </p:cNvSpPr>
          <p:nvPr>
            <p:ph type="sldNum" sz="quarter" idx="10"/>
          </p:nvPr>
        </p:nvSpPr>
        <p:spPr/>
        <p:txBody>
          <a:bodyPr/>
          <a:lstStyle/>
          <a:p>
            <a:fld id="{337DFF69-332E-48A9-B6C5-DFDA5A355A6A}" type="slidenum">
              <a:rPr lang="en-CA" smtClean="0"/>
              <a:t>11</a:t>
            </a:fld>
            <a:endParaRPr lang="en-CA"/>
          </a:p>
        </p:txBody>
      </p:sp>
    </p:spTree>
    <p:extLst>
      <p:ext uri="{BB962C8B-B14F-4D97-AF65-F5344CB8AC3E}">
        <p14:creationId xmlns:p14="http://schemas.microsoft.com/office/powerpoint/2010/main" val="295736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37DFF69-332E-48A9-B6C5-DFDA5A355A6A}" type="slidenum">
              <a:rPr lang="en-CA" smtClean="0"/>
              <a:t>12</a:t>
            </a:fld>
            <a:endParaRPr lang="en-CA"/>
          </a:p>
        </p:txBody>
      </p:sp>
    </p:spTree>
    <p:extLst>
      <p:ext uri="{BB962C8B-B14F-4D97-AF65-F5344CB8AC3E}">
        <p14:creationId xmlns:p14="http://schemas.microsoft.com/office/powerpoint/2010/main" val="169451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Post-immunization (perpetuating)</a:t>
            </a:r>
            <a:r>
              <a:rPr lang="en-CA" baseline="0" dirty="0"/>
              <a:t> context</a:t>
            </a:r>
          </a:p>
          <a:p>
            <a:endParaRPr lang="en-CA" baseline="0" dirty="0"/>
          </a:p>
          <a:p>
            <a:r>
              <a:rPr lang="en-CA" baseline="0" dirty="0"/>
              <a:t>[acute stress response or vasovagal syncope in the </a:t>
            </a:r>
            <a:r>
              <a:rPr lang="en-CA" baseline="0" dirty="0" err="1"/>
              <a:t>peri</a:t>
            </a:r>
            <a:r>
              <a:rPr lang="en-CA" baseline="0" dirty="0"/>
              <a:t>-immunization context is likely a risk factor for post-immunization ISRR – note that the arrow from the top of the slide isn’t intended to show only leading to the biological factors but rather the biopsychosocial context as a whole. Similarly, the biopsychosocial factors listed in all 3 gears can interact and contribute as risk factors to the development of an ISRR post-immunization]. </a:t>
            </a:r>
            <a:endParaRPr lang="en-CA" dirty="0"/>
          </a:p>
        </p:txBody>
      </p:sp>
      <p:sp>
        <p:nvSpPr>
          <p:cNvPr id="4" name="Slide Number Placeholder 3"/>
          <p:cNvSpPr>
            <a:spLocks noGrp="1"/>
          </p:cNvSpPr>
          <p:nvPr>
            <p:ph type="sldNum" sz="quarter" idx="10"/>
          </p:nvPr>
        </p:nvSpPr>
        <p:spPr/>
        <p:txBody>
          <a:bodyPr/>
          <a:lstStyle/>
          <a:p>
            <a:fld id="{337DFF69-332E-48A9-B6C5-DFDA5A355A6A}" type="slidenum">
              <a:rPr lang="en-CA" smtClean="0"/>
              <a:t>13</a:t>
            </a:fld>
            <a:endParaRPr lang="en-CA"/>
          </a:p>
        </p:txBody>
      </p:sp>
    </p:spTree>
    <p:extLst>
      <p:ext uri="{BB962C8B-B14F-4D97-AF65-F5344CB8AC3E}">
        <p14:creationId xmlns:p14="http://schemas.microsoft.com/office/powerpoint/2010/main" val="391975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7DFC79-30DA-484F-85C8-36E3971802A1}" type="slidenum">
              <a:rPr lang="en-US" smtClean="0"/>
              <a:t>14</a:t>
            </a:fld>
            <a:endParaRPr lang="en-US"/>
          </a:p>
        </p:txBody>
      </p:sp>
    </p:spTree>
    <p:extLst>
      <p:ext uri="{BB962C8B-B14F-4D97-AF65-F5344CB8AC3E}">
        <p14:creationId xmlns:p14="http://schemas.microsoft.com/office/powerpoint/2010/main" val="376044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This diagram shows the two main types of ISRRs, their symptoms, and their main manifestations.</a:t>
            </a:r>
          </a:p>
          <a:p>
            <a:endParaRPr lang="en-US" dirty="0">
              <a:cs typeface="Calibri"/>
            </a:endParaRPr>
          </a:p>
          <a:p>
            <a:r>
              <a:rPr lang="en-US" dirty="0"/>
              <a:t>Source: A manual for immunization program managers 2018, p.</a:t>
            </a:r>
            <a:r>
              <a:rPr lang="en-US" dirty="0">
                <a:cs typeface="Calibri"/>
              </a:rPr>
              <a:t>15</a:t>
            </a:r>
          </a:p>
        </p:txBody>
      </p:sp>
      <p:sp>
        <p:nvSpPr>
          <p:cNvPr id="4" name="Slide Number Placeholder 3"/>
          <p:cNvSpPr>
            <a:spLocks noGrp="1"/>
          </p:cNvSpPr>
          <p:nvPr>
            <p:ph type="sldNum" sz="quarter" idx="10"/>
          </p:nvPr>
        </p:nvSpPr>
        <p:spPr/>
        <p:txBody>
          <a:bodyPr/>
          <a:lstStyle/>
          <a:p>
            <a:fld id="{FFCC126F-25DC-429E-B2B0-470B98FF040C}" type="slidenum">
              <a:rPr lang="en-US"/>
              <a:t>15</a:t>
            </a:fld>
            <a:endParaRPr lang="en-US"/>
          </a:p>
        </p:txBody>
      </p:sp>
    </p:spTree>
    <p:extLst>
      <p:ext uri="{BB962C8B-B14F-4D97-AF65-F5344CB8AC3E}">
        <p14:creationId xmlns:p14="http://schemas.microsoft.com/office/powerpoint/2010/main" val="338926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37DFF69-332E-48A9-B6C5-DFDA5A355A6A}" type="slidenum">
              <a:rPr lang="en-CA" smtClean="0"/>
              <a:t>16</a:t>
            </a:fld>
            <a:endParaRPr lang="en-CA"/>
          </a:p>
        </p:txBody>
      </p:sp>
    </p:spTree>
    <p:extLst>
      <p:ext uri="{BB962C8B-B14F-4D97-AF65-F5344CB8AC3E}">
        <p14:creationId xmlns:p14="http://schemas.microsoft.com/office/powerpoint/2010/main" val="455174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An important part of diagnosing ISRRs is ruling out other conditions.</a:t>
            </a:r>
            <a:endParaRPr lang="en-US" dirty="0"/>
          </a:p>
          <a:p>
            <a:endParaRPr lang="en-US" dirty="0">
              <a:cs typeface="Calibri"/>
            </a:endParaRPr>
          </a:p>
          <a:p>
            <a:r>
              <a:rPr lang="en-US" dirty="0">
                <a:cs typeface="Calibri"/>
              </a:rPr>
              <a:t>Anaphylaxis is one of the more serious of these. It is important to remember that Anaphylaxis brought on by immunization is very rare, so it is unlikely that multiple individuals will all have an anaphylactic reaction to an immunization in the same place on the same day. If Anaphylaxis does occur, epinephrine (an epi-pen) should be used immediately, and they should be transported to the nearest hospital or health </a:t>
            </a:r>
            <a:r>
              <a:rPr lang="en-US" dirty="0" err="1">
                <a:cs typeface="Calibri"/>
              </a:rPr>
              <a:t>centre</a:t>
            </a:r>
            <a:r>
              <a:rPr lang="en-US" dirty="0">
                <a:cs typeface="Calibri"/>
              </a:rPr>
              <a:t>.</a:t>
            </a:r>
          </a:p>
          <a:p>
            <a:endParaRPr lang="en-US" dirty="0">
              <a:cs typeface="Calibri"/>
            </a:endParaRPr>
          </a:p>
          <a:p>
            <a:r>
              <a:rPr lang="en-US" dirty="0">
                <a:cs typeface="Calibri"/>
              </a:rPr>
              <a:t>Epileptic Seizures can also be confused for </a:t>
            </a:r>
            <a:r>
              <a:rPr lang="en-US" dirty="0" err="1">
                <a:cs typeface="Calibri"/>
              </a:rPr>
              <a:t>peri</a:t>
            </a:r>
            <a:r>
              <a:rPr lang="en-US" dirty="0">
                <a:cs typeface="Calibri"/>
              </a:rPr>
              <a:t>-immunization Syncope seizures, or post-immunization non-epileptic seizures.</a:t>
            </a:r>
          </a:p>
        </p:txBody>
      </p:sp>
      <p:sp>
        <p:nvSpPr>
          <p:cNvPr id="4" name="Slide Number Placeholder 3"/>
          <p:cNvSpPr>
            <a:spLocks noGrp="1"/>
          </p:cNvSpPr>
          <p:nvPr>
            <p:ph type="sldNum" sz="quarter" idx="10"/>
          </p:nvPr>
        </p:nvSpPr>
        <p:spPr/>
        <p:txBody>
          <a:bodyPr/>
          <a:lstStyle/>
          <a:p>
            <a:fld id="{FFCC126F-25DC-429E-B2B0-470B98FF040C}" type="slidenum">
              <a:rPr lang="en-US"/>
              <a:t>17</a:t>
            </a:fld>
            <a:endParaRPr lang="en-US"/>
          </a:p>
        </p:txBody>
      </p:sp>
    </p:spTree>
    <p:extLst>
      <p:ext uri="{BB962C8B-B14F-4D97-AF65-F5344CB8AC3E}">
        <p14:creationId xmlns:p14="http://schemas.microsoft.com/office/powerpoint/2010/main" val="61442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This table shows how Acute Stress Responses, Vasovagal syncope and Anaphylaxis differ from each other. </a:t>
            </a:r>
            <a:endParaRPr lang="en-US" dirty="0"/>
          </a:p>
          <a:p>
            <a:endParaRPr lang="en-US" dirty="0">
              <a:cs typeface="Calibri"/>
            </a:endParaRPr>
          </a:p>
          <a:p>
            <a:r>
              <a:rPr lang="en-US" dirty="0">
                <a:cs typeface="Calibri"/>
              </a:rPr>
              <a:t>Time frame is especially important for ruling our Anaphylaxis. If the symptoms arise in less than 5min after immunization than it is easier to rule out Anaphylaxis. If the symptoms arise more than 5min after immunization, it may be Anaphylaxis and further medical attention may be required.</a:t>
            </a:r>
          </a:p>
          <a:p>
            <a:endParaRPr lang="en-US" dirty="0">
              <a:cs typeface="Calibri"/>
            </a:endParaRPr>
          </a:p>
          <a:p>
            <a:r>
              <a:rPr lang="en-US" dirty="0"/>
              <a:t>Source: A manual for immunization program managers 2018, p.</a:t>
            </a:r>
            <a:r>
              <a:rPr lang="en-US" dirty="0">
                <a:cs typeface="Calibri"/>
              </a:rPr>
              <a:t>31</a:t>
            </a:r>
          </a:p>
          <a:p>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18</a:t>
            </a:fld>
            <a:endParaRPr lang="en-US"/>
          </a:p>
        </p:txBody>
      </p:sp>
    </p:spTree>
    <p:extLst>
      <p:ext uri="{BB962C8B-B14F-4D97-AF65-F5344CB8AC3E}">
        <p14:creationId xmlns:p14="http://schemas.microsoft.com/office/powerpoint/2010/main" val="414216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This table shows the differences between pseudo-seizures and seizures, and which differentiating signs and symptoms are helpful.</a:t>
            </a:r>
          </a:p>
          <a:p>
            <a:endParaRPr lang="en-US" dirty="0">
              <a:cs typeface="Calibri"/>
            </a:endParaRPr>
          </a:p>
          <a:p>
            <a:r>
              <a:rPr lang="en-US" dirty="0"/>
              <a:t>Source: A manual for immunization program managers 2018, p.</a:t>
            </a:r>
            <a:r>
              <a:rPr lang="en-US" dirty="0">
                <a:cs typeface="Calibri"/>
              </a:rPr>
              <a:t>32 </a:t>
            </a:r>
          </a:p>
        </p:txBody>
      </p:sp>
      <p:sp>
        <p:nvSpPr>
          <p:cNvPr id="4" name="Slide Number Placeholder 3"/>
          <p:cNvSpPr>
            <a:spLocks noGrp="1"/>
          </p:cNvSpPr>
          <p:nvPr>
            <p:ph type="sldNum" sz="quarter" idx="10"/>
          </p:nvPr>
        </p:nvSpPr>
        <p:spPr/>
        <p:txBody>
          <a:bodyPr/>
          <a:lstStyle/>
          <a:p>
            <a:fld id="{FFCC126F-25DC-429E-B2B0-470B98FF040C}" type="slidenum">
              <a:rPr lang="en-US"/>
              <a:t>19</a:t>
            </a:fld>
            <a:endParaRPr lang="en-US"/>
          </a:p>
        </p:txBody>
      </p:sp>
    </p:spTree>
    <p:extLst>
      <p:ext uri="{BB962C8B-B14F-4D97-AF65-F5344CB8AC3E}">
        <p14:creationId xmlns:p14="http://schemas.microsoft.com/office/powerpoint/2010/main" val="313273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a:t>This table shows the differences between pseudo-seizures and seizures, and which differentiating signs and symptoms are unhelpful.</a:t>
            </a:r>
          </a:p>
          <a:p>
            <a:endParaRPr lang="en-US"/>
          </a:p>
          <a:p>
            <a:r>
              <a:rPr lang="en-US"/>
              <a:t>Source: A manual for immunization program managers 2018, p.32</a:t>
            </a:r>
            <a:endParaRPr lang="en-US">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20</a:t>
            </a:fld>
            <a:endParaRPr lang="en-US"/>
          </a:p>
        </p:txBody>
      </p:sp>
    </p:spTree>
    <p:extLst>
      <p:ext uri="{BB962C8B-B14F-4D97-AF65-F5344CB8AC3E}">
        <p14:creationId xmlns:p14="http://schemas.microsoft.com/office/powerpoint/2010/main" val="34437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Begin with a simple case. </a:t>
            </a:r>
            <a:endParaRPr lang="en-US" dirty="0"/>
          </a:p>
          <a:p>
            <a:r>
              <a:rPr lang="en-US" dirty="0">
                <a:cs typeface="Calibri"/>
              </a:rPr>
              <a:t>This scenario may be familiar to front-line immunization workers.</a:t>
            </a:r>
          </a:p>
          <a:p>
            <a:r>
              <a:rPr lang="en-US" dirty="0">
                <a:cs typeface="Calibri"/>
              </a:rPr>
              <a:t>Ask for initial impressions, thoughts, or comments.</a:t>
            </a:r>
          </a:p>
          <a:p>
            <a:endParaRPr lang="en-US" dirty="0">
              <a:cs typeface="Calibri"/>
            </a:endParaRPr>
          </a:p>
          <a:p>
            <a:r>
              <a:rPr lang="en-US" dirty="0">
                <a:cs typeface="Calibri"/>
              </a:rPr>
              <a:t>Image: http://pinkribbonredribbon.org/where-we-work/zambia/</a:t>
            </a:r>
          </a:p>
        </p:txBody>
      </p:sp>
      <p:sp>
        <p:nvSpPr>
          <p:cNvPr id="4" name="Slide Number Placeholder 3"/>
          <p:cNvSpPr>
            <a:spLocks noGrp="1"/>
          </p:cNvSpPr>
          <p:nvPr>
            <p:ph type="sldNum" sz="quarter" idx="10"/>
          </p:nvPr>
        </p:nvSpPr>
        <p:spPr/>
        <p:txBody>
          <a:bodyPr/>
          <a:lstStyle/>
          <a:p>
            <a:fld id="{FFCC126F-25DC-429E-B2B0-470B98FF040C}" type="slidenum">
              <a:rPr lang="en-US"/>
              <a:t>2</a:t>
            </a:fld>
            <a:endParaRPr lang="en-US"/>
          </a:p>
        </p:txBody>
      </p:sp>
    </p:spTree>
    <p:extLst>
      <p:ext uri="{BB962C8B-B14F-4D97-AF65-F5344CB8AC3E}">
        <p14:creationId xmlns:p14="http://schemas.microsoft.com/office/powerpoint/2010/main" val="2518632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Preventing an ISRR begins before the vaccine has even been administered.</a:t>
            </a:r>
          </a:p>
          <a:p>
            <a:r>
              <a:rPr lang="en-US" dirty="0">
                <a:cs typeface="Calibri"/>
              </a:rPr>
              <a:t>The environment in which it is administered should be calm, well-lit, friendly and welcoming. The front-line worker giving the immunization should also be calm, friendly, and confident.</a:t>
            </a:r>
          </a:p>
          <a:p>
            <a:endParaRPr lang="en-US" dirty="0">
              <a:cs typeface="Calibri"/>
            </a:endParaRPr>
          </a:p>
          <a:p>
            <a:r>
              <a:rPr lang="en-US" dirty="0">
                <a:cs typeface="Calibri"/>
              </a:rPr>
              <a:t>Communication with the recipient and any caregiver with them should build trust.</a:t>
            </a:r>
          </a:p>
          <a:p>
            <a:endParaRPr lang="en-US" dirty="0">
              <a:cs typeface="Calibri"/>
            </a:endParaRPr>
          </a:p>
          <a:p>
            <a:r>
              <a:rPr lang="en-US" dirty="0">
                <a:cs typeface="Calibri"/>
              </a:rPr>
              <a:t>Mild</a:t>
            </a:r>
            <a:r>
              <a:rPr lang="en-US" baseline="0" dirty="0">
                <a:cs typeface="Calibri"/>
              </a:rPr>
              <a:t> </a:t>
            </a:r>
            <a:r>
              <a:rPr lang="en-US" dirty="0">
                <a:cs typeface="Calibri"/>
              </a:rPr>
              <a:t>crying should be considered normal, but pain reduction should be attempted whether through physical, psychological or pharmacological means.</a:t>
            </a:r>
          </a:p>
          <a:p>
            <a:endParaRPr lang="en-US" dirty="0">
              <a:cs typeface="Calibri"/>
            </a:endParaRPr>
          </a:p>
          <a:p>
            <a:r>
              <a:rPr lang="en-US" dirty="0">
                <a:cs typeface="Calibri"/>
              </a:rPr>
              <a:t>Identifying people who are at higher risk of having an ISRR is crucial to prevention. A brief history can usually elicit</a:t>
            </a:r>
            <a:r>
              <a:rPr lang="en-US" baseline="0" dirty="0">
                <a:cs typeface="Calibri"/>
              </a:rPr>
              <a:t> </a:t>
            </a:r>
            <a:r>
              <a:rPr lang="en-US" dirty="0">
                <a:cs typeface="Calibri"/>
              </a:rPr>
              <a:t>the necessary information. Persons who have had Anxiety disorders in the past, developmental needs (such as Autism Spectrum Disorder), or past negative experience (painful needle procedure, fainting with an injection or blood taking).</a:t>
            </a:r>
          </a:p>
          <a:p>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21</a:t>
            </a:fld>
            <a:endParaRPr lang="en-US"/>
          </a:p>
        </p:txBody>
      </p:sp>
    </p:spTree>
    <p:extLst>
      <p:ext uri="{BB962C8B-B14F-4D97-AF65-F5344CB8AC3E}">
        <p14:creationId xmlns:p14="http://schemas.microsoft.com/office/powerpoint/2010/main" val="248004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a:cs typeface="Calibri"/>
              </a:rPr>
              <a:t>Identifying people who are at higher risk of having an ISRR is crucial to prevention. </a:t>
            </a:r>
          </a:p>
          <a:p>
            <a:endParaRPr lang="en-US">
              <a:cs typeface="Calibri"/>
            </a:endParaRPr>
          </a:p>
          <a:p>
            <a:r>
              <a:rPr lang="en-US">
                <a:cs typeface="Calibri"/>
              </a:rPr>
              <a:t>There are targeted questions one can ask to screen for high levels of needle</a:t>
            </a:r>
            <a:r>
              <a:rPr lang="en-US" baseline="0">
                <a:cs typeface="Calibri"/>
              </a:rPr>
              <a:t> fear</a:t>
            </a:r>
            <a:r>
              <a:rPr lang="en-US">
                <a:cs typeface="Calibri"/>
              </a:rPr>
              <a:t>:</a:t>
            </a:r>
          </a:p>
          <a:p>
            <a:endParaRPr lang="en-US">
              <a:cs typeface="Calibri"/>
            </a:endParaRPr>
          </a:p>
          <a:p>
            <a:r>
              <a:rPr lang="en-US">
                <a:cs typeface="Calibri"/>
              </a:rPr>
              <a:t>Parents can also be asked similar questions about their children.</a:t>
            </a:r>
          </a:p>
          <a:p>
            <a:endParaRPr lang="en-US">
              <a:cs typeface="Calibri"/>
            </a:endParaRPr>
          </a:p>
          <a:p>
            <a:r>
              <a:rPr lang="en-US">
                <a:cs typeface="Calibri"/>
              </a:rPr>
              <a:t>If they do have severe needle fear, dealing with that fear before giving the immunization, or generally taking more time with them is important. Anyone with increased risk of ISRR should be immunized first, or scheduled separately, and immunized out of view of others who may become anxious witnessing their reaction.</a:t>
            </a:r>
          </a:p>
          <a:p>
            <a:endParaRPr lang="en-US">
              <a:cs typeface="Calibri"/>
            </a:endParaRPr>
          </a:p>
          <a:p>
            <a:r>
              <a:rPr lang="en-US">
                <a:cs typeface="Calibri"/>
              </a:rPr>
              <a:t>If they have had a past vasovagal reaction (fainting), that can be decreased by using the muscle tension method (see slide 16). Such recipients can also be given their immunization in a supine position to help as well.</a:t>
            </a:r>
          </a:p>
        </p:txBody>
      </p:sp>
      <p:sp>
        <p:nvSpPr>
          <p:cNvPr id="4" name="Slide Number Placeholder 3"/>
          <p:cNvSpPr>
            <a:spLocks noGrp="1"/>
          </p:cNvSpPr>
          <p:nvPr>
            <p:ph type="sldNum" sz="quarter" idx="10"/>
          </p:nvPr>
        </p:nvSpPr>
        <p:spPr/>
        <p:txBody>
          <a:bodyPr/>
          <a:lstStyle/>
          <a:p>
            <a:fld id="{FFCC126F-25DC-429E-B2B0-470B98FF040C}" type="slidenum">
              <a:rPr lang="en-US"/>
              <a:t>22</a:t>
            </a:fld>
            <a:endParaRPr lang="en-US"/>
          </a:p>
        </p:txBody>
      </p:sp>
    </p:spTree>
    <p:extLst>
      <p:ext uri="{BB962C8B-B14F-4D97-AF65-F5344CB8AC3E}">
        <p14:creationId xmlns:p14="http://schemas.microsoft.com/office/powerpoint/2010/main" val="358922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These are some phrases that should and should not be used when discussing the immunization with patients of any age.</a:t>
            </a:r>
            <a:endParaRPr lang="en-CA"/>
          </a:p>
        </p:txBody>
      </p:sp>
      <p:sp>
        <p:nvSpPr>
          <p:cNvPr id="4" name="Slide Number Placeholder 3"/>
          <p:cNvSpPr>
            <a:spLocks noGrp="1"/>
          </p:cNvSpPr>
          <p:nvPr>
            <p:ph type="sldNum" sz="quarter" idx="10"/>
          </p:nvPr>
        </p:nvSpPr>
        <p:spPr/>
        <p:txBody>
          <a:bodyPr/>
          <a:lstStyle/>
          <a:p>
            <a:fld id="{337DFF69-332E-48A9-B6C5-DFDA5A355A6A}" type="slidenum">
              <a:rPr lang="en-CA" smtClean="0"/>
              <a:t>23</a:t>
            </a:fld>
            <a:endParaRPr lang="en-CA"/>
          </a:p>
        </p:txBody>
      </p:sp>
    </p:spTree>
    <p:extLst>
      <p:ext uri="{BB962C8B-B14F-4D97-AF65-F5344CB8AC3E}">
        <p14:creationId xmlns:p14="http://schemas.microsoft.com/office/powerpoint/2010/main" val="3247185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Muscle tension can decrease but not eliminate the risk of fainting in certain patients.</a:t>
            </a:r>
          </a:p>
        </p:txBody>
      </p:sp>
      <p:sp>
        <p:nvSpPr>
          <p:cNvPr id="4" name="Slide Number Placeholder 3"/>
          <p:cNvSpPr>
            <a:spLocks noGrp="1"/>
          </p:cNvSpPr>
          <p:nvPr>
            <p:ph type="sldNum" sz="quarter" idx="10"/>
          </p:nvPr>
        </p:nvSpPr>
        <p:spPr/>
        <p:txBody>
          <a:bodyPr/>
          <a:lstStyle/>
          <a:p>
            <a:fld id="{337DFF69-332E-48A9-B6C5-DFDA5A355A6A}" type="slidenum">
              <a:rPr lang="en-CA" smtClean="0"/>
              <a:t>24</a:t>
            </a:fld>
            <a:endParaRPr lang="en-CA"/>
          </a:p>
        </p:txBody>
      </p:sp>
    </p:spTree>
    <p:extLst>
      <p:ext uri="{BB962C8B-B14F-4D97-AF65-F5344CB8AC3E}">
        <p14:creationId xmlns:p14="http://schemas.microsoft.com/office/powerpoint/2010/main" val="123348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37DFF69-332E-48A9-B6C5-DFDA5A355A6A}" type="slidenum">
              <a:rPr lang="en-CA" smtClean="0"/>
              <a:t>25</a:t>
            </a:fld>
            <a:endParaRPr lang="en-CA"/>
          </a:p>
        </p:txBody>
      </p:sp>
    </p:spTree>
    <p:extLst>
      <p:ext uri="{BB962C8B-B14F-4D97-AF65-F5344CB8AC3E}">
        <p14:creationId xmlns:p14="http://schemas.microsoft.com/office/powerpoint/2010/main" val="2824400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Management differs slightly based on whether the ISRR is </a:t>
            </a:r>
            <a:r>
              <a:rPr lang="en-US" dirty="0" err="1">
                <a:cs typeface="Calibri"/>
              </a:rPr>
              <a:t>peri</a:t>
            </a:r>
            <a:r>
              <a:rPr lang="en-US" dirty="0">
                <a:cs typeface="Calibri"/>
              </a:rPr>
              <a:t> or post immunization. </a:t>
            </a:r>
          </a:p>
          <a:p>
            <a:endParaRPr lang="en-US" dirty="0">
              <a:cs typeface="Calibri"/>
            </a:endParaRPr>
          </a:p>
          <a:p>
            <a:r>
              <a:rPr lang="en-US" dirty="0">
                <a:cs typeface="Calibri"/>
              </a:rPr>
              <a:t>Acute stress responses in </a:t>
            </a:r>
            <a:r>
              <a:rPr lang="en-US" dirty="0" err="1">
                <a:cs typeface="Calibri"/>
              </a:rPr>
              <a:t>peri</a:t>
            </a:r>
            <a:r>
              <a:rPr lang="en-US" dirty="0">
                <a:cs typeface="Calibri"/>
              </a:rPr>
              <a:t>-immunization usually resolve spontaneously, so observation and comfort are the main points of management. Taking vitals can help confirm or change your differential. If the symptoms are more severe in the presumed acute stress response, then Anaphylaxis should be ruled out.</a:t>
            </a:r>
          </a:p>
          <a:p>
            <a:endParaRPr lang="en-US" dirty="0">
              <a:cs typeface="Calibri"/>
            </a:endParaRPr>
          </a:p>
          <a:p>
            <a:r>
              <a:rPr lang="en-US" dirty="0">
                <a:cs typeface="Calibri"/>
              </a:rPr>
              <a:t>Vasovagal reactions can be managed by putting the vaccine recipient in a supine position (because they have either fainted or are prone to faint), and the muscle tension method should be used.  Observation until symptoms resolve spontaneously is also appropriate.</a:t>
            </a:r>
          </a:p>
          <a:p>
            <a:endParaRPr lang="en-US" dirty="0">
              <a:cs typeface="Calibri"/>
            </a:endParaRPr>
          </a:p>
          <a:p>
            <a:r>
              <a:rPr lang="en-US" dirty="0">
                <a:cs typeface="Calibri"/>
              </a:rPr>
              <a:t>A post-immunization ISRR requires a multi-disciplinary team. It is quite a bit more complicated, so referral to a health care </a:t>
            </a:r>
            <a:r>
              <a:rPr lang="en-US" dirty="0" err="1">
                <a:cs typeface="Calibri"/>
              </a:rPr>
              <a:t>centre</a:t>
            </a:r>
            <a:r>
              <a:rPr lang="en-US" dirty="0">
                <a:cs typeface="Calibri"/>
              </a:rPr>
              <a:t> or professional who is experienced with conversion reactions and such is advised.</a:t>
            </a:r>
          </a:p>
          <a:p>
            <a:endParaRPr lang="en-US" dirty="0">
              <a:cs typeface="Calibri"/>
            </a:endParaRPr>
          </a:p>
          <a:p>
            <a:r>
              <a:rPr lang="en-US" dirty="0">
                <a:cs typeface="Calibri"/>
              </a:rPr>
              <a:t>Source: </a:t>
            </a:r>
            <a:r>
              <a:rPr lang="en-US" dirty="0"/>
              <a:t>A manual for immunization program managers 2018, </a:t>
            </a:r>
            <a:r>
              <a:rPr lang="en-US" dirty="0" err="1"/>
              <a:t>p.XX</a:t>
            </a:r>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26</a:t>
            </a:fld>
            <a:endParaRPr lang="en-US"/>
          </a:p>
        </p:txBody>
      </p:sp>
    </p:spTree>
    <p:extLst>
      <p:ext uri="{BB962C8B-B14F-4D97-AF65-F5344CB8AC3E}">
        <p14:creationId xmlns:p14="http://schemas.microsoft.com/office/powerpoint/2010/main" val="1401000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Unlike Anaphylaxis, it is common for multiple people to have ISRRs. This can be due to social influences such as what their community and peers think of vaccines and how they react to the immunization, and what the media and social media are saying about immunizations. </a:t>
            </a:r>
            <a:endParaRPr lang="en-US" dirty="0"/>
          </a:p>
          <a:p>
            <a:endParaRPr lang="en-US" dirty="0">
              <a:cs typeface="Calibri"/>
            </a:endParaRPr>
          </a:p>
          <a:p>
            <a:r>
              <a:rPr lang="en-US" dirty="0">
                <a:cs typeface="Calibri"/>
              </a:rPr>
              <a:t>There can also sometimes be unintended rewards for ISRR symptoms that once witnessed or heard about, may be internalized consciously or sub-consciously by others preparing to be immunized (e.g. A child who has an ISRR gets air lifted to the nearest health facility in the President's personal helicopter. Other children then begin to experience similar symptoms knowing they might also get the privilege of riding in the President's helicopter).</a:t>
            </a:r>
          </a:p>
          <a:p>
            <a:endParaRPr lang="en-US" dirty="0">
              <a:cs typeface="Calibri"/>
            </a:endParaRPr>
          </a:p>
          <a:p>
            <a:r>
              <a:rPr lang="en-US" dirty="0">
                <a:cs typeface="Calibri"/>
              </a:rPr>
              <a:t>Such social factors are found more often in large groups where people know each other. Military barracks, schools and other communal gatherings are prime for clusters of ISRRs. This is because each person waiting in line for their vaccine sees the others before them get theirs. If they witness an ISRR, that might make them feel anxious and therefore prime them psychologically for their own ISRR.</a:t>
            </a:r>
          </a:p>
          <a:p>
            <a:endParaRPr lang="en-US" dirty="0">
              <a:cs typeface="Calibri"/>
            </a:endParaRPr>
          </a:p>
          <a:p>
            <a:r>
              <a:rPr lang="en-US" dirty="0">
                <a:cs typeface="Calibri"/>
              </a:rPr>
              <a:t>The term "mass hysteria" used to be used to describe the phenomena of ISRR clusters, but we are trying to move away from that term. Instead MISRR is the preferred term.</a:t>
            </a:r>
          </a:p>
        </p:txBody>
      </p:sp>
      <p:sp>
        <p:nvSpPr>
          <p:cNvPr id="4" name="Slide Number Placeholder 3"/>
          <p:cNvSpPr>
            <a:spLocks noGrp="1"/>
          </p:cNvSpPr>
          <p:nvPr>
            <p:ph type="sldNum" sz="quarter" idx="10"/>
          </p:nvPr>
        </p:nvSpPr>
        <p:spPr/>
        <p:txBody>
          <a:bodyPr/>
          <a:lstStyle/>
          <a:p>
            <a:fld id="{FFCC126F-25DC-429E-B2B0-470B98FF040C}" type="slidenum">
              <a:rPr lang="en-US"/>
              <a:t>27</a:t>
            </a:fld>
            <a:endParaRPr lang="en-US"/>
          </a:p>
        </p:txBody>
      </p:sp>
    </p:spTree>
    <p:extLst>
      <p:ext uri="{BB962C8B-B14F-4D97-AF65-F5344CB8AC3E}">
        <p14:creationId xmlns:p14="http://schemas.microsoft.com/office/powerpoint/2010/main" val="3504366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This diagram shows the algorithm for interpreting Clusters of ISRRs</a:t>
            </a:r>
          </a:p>
          <a:p>
            <a:endParaRPr lang="en-US" dirty="0">
              <a:cs typeface="Calibri"/>
            </a:endParaRPr>
          </a:p>
          <a:p>
            <a:r>
              <a:rPr lang="en-US" dirty="0">
                <a:cs typeface="Calibri"/>
              </a:rPr>
              <a:t>Source: </a:t>
            </a:r>
            <a:r>
              <a:rPr lang="en-US" dirty="0"/>
              <a:t>A manual for immunization program managers 2018</a:t>
            </a:r>
            <a:r>
              <a:rPr lang="en-US" dirty="0">
                <a:cs typeface="Calibri"/>
              </a:rPr>
              <a:t>, p.39</a:t>
            </a:r>
          </a:p>
        </p:txBody>
      </p:sp>
      <p:sp>
        <p:nvSpPr>
          <p:cNvPr id="4" name="Slide Number Placeholder 3"/>
          <p:cNvSpPr>
            <a:spLocks noGrp="1"/>
          </p:cNvSpPr>
          <p:nvPr>
            <p:ph type="sldNum" sz="quarter" idx="10"/>
          </p:nvPr>
        </p:nvSpPr>
        <p:spPr/>
        <p:txBody>
          <a:bodyPr/>
          <a:lstStyle/>
          <a:p>
            <a:fld id="{FFCC126F-25DC-429E-B2B0-470B98FF040C}" type="slidenum">
              <a:rPr lang="en-US"/>
              <a:t>28</a:t>
            </a:fld>
            <a:endParaRPr lang="en-US"/>
          </a:p>
        </p:txBody>
      </p:sp>
    </p:spTree>
    <p:extLst>
      <p:ext uri="{BB962C8B-B14F-4D97-AF65-F5344CB8AC3E}">
        <p14:creationId xmlns:p14="http://schemas.microsoft.com/office/powerpoint/2010/main" val="85091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Failing to plan for MISRR is planning to fail. You have to be aware that immunization campaigns are the perfect storm for MISRRs, and therefore expect this possibility and have a plan in place. This should include creating emergency kits with the supplies and resources you need to deal with ISRRs and MISRRs (Posters explaining the difference between Anaphylaxis and ISRRs, contact information and addresses for primary responders, and a designated observation area that is relaxing and well-lit etc.)</a:t>
            </a:r>
          </a:p>
          <a:p>
            <a:endParaRPr lang="en-US" dirty="0">
              <a:cs typeface="Calibri"/>
            </a:endParaRPr>
          </a:p>
          <a:p>
            <a:r>
              <a:rPr lang="en-US" dirty="0"/>
              <a:t>It is important to not only separate high risk ISRR recipients from the rest of the crowd, but also to separate high risk ISRR recipients from other high risk ISRR recipients. Witnessing each other go through an ISRR may stir up anxiety, fear and stress in both individuals, leading them both down a downward spiral.</a:t>
            </a:r>
            <a:endParaRPr lang="en-US" dirty="0">
              <a:cs typeface="Calibri"/>
            </a:endParaRPr>
          </a:p>
          <a:p>
            <a:endParaRPr lang="en-US" dirty="0">
              <a:cs typeface="Calibri"/>
            </a:endParaRPr>
          </a:p>
          <a:p>
            <a:r>
              <a:rPr lang="en-US" dirty="0">
                <a:cs typeface="Calibri"/>
              </a:rPr>
              <a:t>If an ISRR happens, and even more so if a MISRR happens, word will spread fast amongst the community. Communication via social media, media and word of mouth must be used in kind to counteract that message of panic. This should be done quickly and by a communications team.</a:t>
            </a:r>
          </a:p>
        </p:txBody>
      </p:sp>
      <p:sp>
        <p:nvSpPr>
          <p:cNvPr id="4" name="Slide Number Placeholder 3"/>
          <p:cNvSpPr>
            <a:spLocks noGrp="1"/>
          </p:cNvSpPr>
          <p:nvPr>
            <p:ph type="sldNum" sz="quarter" idx="10"/>
          </p:nvPr>
        </p:nvSpPr>
        <p:spPr/>
        <p:txBody>
          <a:bodyPr/>
          <a:lstStyle/>
          <a:p>
            <a:fld id="{FFCC126F-25DC-429E-B2B0-470B98FF040C}" type="slidenum">
              <a:rPr lang="en-US"/>
              <a:t>29</a:t>
            </a:fld>
            <a:endParaRPr lang="en-US"/>
          </a:p>
        </p:txBody>
      </p:sp>
    </p:spTree>
    <p:extLst>
      <p:ext uri="{BB962C8B-B14F-4D97-AF65-F5344CB8AC3E}">
        <p14:creationId xmlns:p14="http://schemas.microsoft.com/office/powerpoint/2010/main" val="281655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cs typeface="Calibri"/>
              </a:rPr>
              <a:t>4 Source:</a:t>
            </a:r>
            <a:r>
              <a:rPr lang="fr-FR" dirty="0"/>
              <a:t> C</a:t>
            </a:r>
            <a:r>
              <a:rPr lang="fr-FR" i="1" dirty="0"/>
              <a:t>ommunications plan </a:t>
            </a:r>
            <a:r>
              <a:rPr lang="fr-FR" i="1" dirty="0" err="1"/>
              <a:t>template</a:t>
            </a:r>
            <a:r>
              <a:rPr lang="fr-FR" i="1" dirty="0"/>
              <a:t>,</a:t>
            </a:r>
            <a:r>
              <a:rPr lang="fr-FR" dirty="0"/>
              <a:t> 2017. </a:t>
            </a:r>
            <a:r>
              <a:rPr lang="en-GB" dirty="0"/>
              <a:t>World Health Organization Regional Office for Europe. </a:t>
            </a:r>
            <a:r>
              <a:rPr lang="en-GB" dirty="0">
                <a:hlinkClick r:id="rId3"/>
              </a:rPr>
              <a:t>http://www.euro.who.int/__data/assets/pdf_file/0014/333140/VSS-crisis-comms-plan.pdf</a:t>
            </a:r>
            <a:endParaRPr lang="en-US" dirty="0">
              <a:cs typeface="Calibri"/>
            </a:endParaRPr>
          </a:p>
        </p:txBody>
      </p:sp>
      <p:sp>
        <p:nvSpPr>
          <p:cNvPr id="4" name="Slide Number Placeholder 3"/>
          <p:cNvSpPr>
            <a:spLocks noGrp="1"/>
          </p:cNvSpPr>
          <p:nvPr>
            <p:ph type="sldNum" sz="quarter" idx="5"/>
          </p:nvPr>
        </p:nvSpPr>
        <p:spPr/>
        <p:txBody>
          <a:bodyPr/>
          <a:lstStyle/>
          <a:p>
            <a:fld id="{337DFF69-332E-48A9-B6C5-DFDA5A355A6A}" type="slidenum">
              <a:rPr lang="en-CA" smtClean="0"/>
              <a:t>30</a:t>
            </a:fld>
            <a:endParaRPr lang="en-CA"/>
          </a:p>
        </p:txBody>
      </p:sp>
    </p:spTree>
    <p:extLst>
      <p:ext uri="{BB962C8B-B14F-4D97-AF65-F5344CB8AC3E}">
        <p14:creationId xmlns:p14="http://schemas.microsoft.com/office/powerpoint/2010/main" val="378923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b="1" dirty="0"/>
              <a:t>Comments:</a:t>
            </a:r>
            <a:endParaRPr lang="en-US" dirty="0"/>
          </a:p>
          <a:p>
            <a:r>
              <a:rPr lang="en-US" b="1" dirty="0"/>
              <a:t>1.) This is likely an ISRR. The anxiety prior to getting the vaccine, and the fainting (vasovagal syncope) happening so shortly after are all indicative of ISRR and help rule out a more serious cause like anaphylaxis.</a:t>
            </a:r>
            <a:endParaRPr lang="en-US" dirty="0"/>
          </a:p>
          <a:p>
            <a:endParaRPr lang="en-US" b="1" dirty="0"/>
          </a:p>
          <a:p>
            <a:r>
              <a:rPr lang="en-US" b="1" dirty="0"/>
              <a:t>2.) Remaining calm, letting the friends know that this is perfectly normal in a confident manner are crucial. You should allow PT to lay down somewhere comfortable and well-lit, monitoring her until she comes to, and continuing to observe her for 15-30min. You should make sure that Pt and her friends do not encounter anyone else getting a vaccine. This can be accomplished by having a separate space away from the waiting area or vaccine administration site. A simple curtain can accomplish this if necessary.</a:t>
            </a:r>
            <a:endParaRPr lang="en-US" dirty="0"/>
          </a:p>
          <a:p>
            <a:endParaRPr lang="en-US" b="1" dirty="0"/>
          </a:p>
          <a:p>
            <a:r>
              <a:rPr lang="en-US" b="1" dirty="0"/>
              <a:t>3.) No medications or hospitalization is needed for an ISRR. In fact, they can often make things worse.</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3</a:t>
            </a:fld>
            <a:endParaRPr lang="en-US"/>
          </a:p>
        </p:txBody>
      </p:sp>
    </p:spTree>
    <p:extLst>
      <p:ext uri="{BB962C8B-B14F-4D97-AF65-F5344CB8AC3E}">
        <p14:creationId xmlns:p14="http://schemas.microsoft.com/office/powerpoint/2010/main" val="2063568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7DFC79-30DA-484F-85C8-36E3971802A1}" type="slidenum">
              <a:rPr lang="en-US" smtClean="0"/>
              <a:t>32</a:t>
            </a:fld>
            <a:endParaRPr lang="en-US"/>
          </a:p>
        </p:txBody>
      </p:sp>
    </p:spTree>
    <p:extLst>
      <p:ext uri="{BB962C8B-B14F-4D97-AF65-F5344CB8AC3E}">
        <p14:creationId xmlns:p14="http://schemas.microsoft.com/office/powerpoint/2010/main" val="147965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07DFC79-30DA-484F-85C8-36E3971802A1}" type="slidenum">
              <a:rPr lang="en-US" smtClean="0"/>
              <a:t>33</a:t>
            </a:fld>
            <a:endParaRPr lang="en-US"/>
          </a:p>
        </p:txBody>
      </p:sp>
    </p:spTree>
    <p:extLst>
      <p:ext uri="{BB962C8B-B14F-4D97-AF65-F5344CB8AC3E}">
        <p14:creationId xmlns:p14="http://schemas.microsoft.com/office/powerpoint/2010/main" val="10243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According to the GVAP, 2.5mil deaths are averted each year thanks to immunizations. Most of these are given by injection, especially to children and adolescents.</a:t>
            </a:r>
          </a:p>
          <a:p>
            <a:endParaRPr lang="en-US" dirty="0"/>
          </a:p>
          <a:p>
            <a:r>
              <a:rPr lang="en-US" dirty="0"/>
              <a:t>Vaccine preventable diseases are now less common, so the memory of how dangerous and deadly they can be is often forgotten. </a:t>
            </a:r>
          </a:p>
          <a:p>
            <a:endParaRPr lang="en-US" dirty="0"/>
          </a:p>
          <a:p>
            <a:r>
              <a:rPr lang="en-US" dirty="0"/>
              <a:t>The public is often primarily concerned with safety. Social media and the internet can lead people to doubt the safety of vaccines due to misinformation. As a result, trust in vaccines and immunization programs can decrease. Learning how to prevent, minimize and manage ISRRs, can therefore help maintain public trust in vaccines and immunization. </a:t>
            </a:r>
          </a:p>
          <a:p>
            <a:endParaRPr lang="en-US" dirty="0"/>
          </a:p>
          <a:p>
            <a:r>
              <a:rPr lang="en-US" dirty="0"/>
              <a:t>Small pox was eradicated in 1978, and Polio could be next.</a:t>
            </a:r>
            <a:endParaRPr lang="en-US" dirty="0">
              <a:cs typeface="Calibri"/>
            </a:endParaRPr>
          </a:p>
          <a:p>
            <a:endParaRPr lang="en-US" dirty="0"/>
          </a:p>
          <a:p>
            <a:r>
              <a:rPr lang="en-US" dirty="0"/>
              <a:t>Image: https://patagoniahealth.com/wp-content/uploads/2017/07/immunizations.jpg</a:t>
            </a:r>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4</a:t>
            </a:fld>
            <a:endParaRPr lang="en-US"/>
          </a:p>
        </p:txBody>
      </p:sp>
    </p:spTree>
    <p:extLst>
      <p:ext uri="{BB962C8B-B14F-4D97-AF65-F5344CB8AC3E}">
        <p14:creationId xmlns:p14="http://schemas.microsoft.com/office/powerpoint/2010/main" val="99772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Needles by</a:t>
            </a:r>
            <a:r>
              <a:rPr lang="en-CA" baseline="0" dirty="0"/>
              <a:t> injection are painful. </a:t>
            </a:r>
            <a:r>
              <a:rPr lang="en-CA" dirty="0"/>
              <a:t>Pain and fear have</a:t>
            </a:r>
            <a:r>
              <a:rPr lang="en-CA" baseline="0" dirty="0"/>
              <a:t> a bidirectional relationship</a:t>
            </a:r>
          </a:p>
          <a:p>
            <a:endParaRPr lang="en-CA" baseline="0" dirty="0"/>
          </a:p>
          <a:p>
            <a:r>
              <a:rPr lang="en-CA" dirty="0"/>
              <a:t>Typical</a:t>
            </a:r>
            <a:r>
              <a:rPr lang="en-CA" baseline="0" dirty="0"/>
              <a:t> onset of needle fear is 5 to 10 years of age (</a:t>
            </a:r>
            <a:r>
              <a:rPr lang="en-CA" baseline="0" dirty="0" err="1"/>
              <a:t>Bienvenu</a:t>
            </a:r>
            <a:r>
              <a:rPr lang="en-CA" baseline="0" dirty="0"/>
              <a:t> &amp; Eaton, </a:t>
            </a:r>
            <a:r>
              <a:rPr lang="en-CA" i="1" baseline="0" dirty="0" err="1"/>
              <a:t>Psychol</a:t>
            </a:r>
            <a:r>
              <a:rPr lang="en-CA" i="1" baseline="0" dirty="0"/>
              <a:t> Med, </a:t>
            </a:r>
            <a:r>
              <a:rPr lang="en-CA" i="0" baseline="0" dirty="0"/>
              <a:t>1998:28:1129-1136; </a:t>
            </a:r>
            <a:r>
              <a:rPr lang="en-CA" i="0" baseline="0" dirty="0" err="1"/>
              <a:t>LeBeau</a:t>
            </a:r>
            <a:r>
              <a:rPr lang="en-CA" i="0" baseline="0" dirty="0"/>
              <a:t> et al., </a:t>
            </a:r>
            <a:r>
              <a:rPr lang="en-CA" i="1" baseline="0" dirty="0"/>
              <a:t>Depress Anxiety, </a:t>
            </a:r>
            <a:r>
              <a:rPr lang="en-CA" i="0" baseline="0" dirty="0"/>
              <a:t>2010;27:148-167; </a:t>
            </a:r>
            <a:r>
              <a:rPr lang="en-CA" i="0" baseline="0" dirty="0" err="1"/>
              <a:t>Thyer</a:t>
            </a:r>
            <a:r>
              <a:rPr lang="en-CA" i="0" baseline="0" dirty="0"/>
              <a:t> et al., </a:t>
            </a:r>
            <a:r>
              <a:rPr lang="en-CA" i="1" baseline="0" dirty="0"/>
              <a:t>J </a:t>
            </a:r>
            <a:r>
              <a:rPr lang="en-CA" i="1" baseline="0" dirty="0" err="1"/>
              <a:t>Clin</a:t>
            </a:r>
            <a:r>
              <a:rPr lang="en-CA" i="1" baseline="0" dirty="0"/>
              <a:t> </a:t>
            </a:r>
            <a:r>
              <a:rPr lang="en-CA" i="1" baseline="0" dirty="0" err="1"/>
              <a:t>Psychol</a:t>
            </a:r>
            <a:r>
              <a:rPr lang="en-CA" i="1" baseline="0" dirty="0"/>
              <a:t>, </a:t>
            </a:r>
            <a:r>
              <a:rPr lang="en-CA" i="0" baseline="0" dirty="0"/>
              <a:t>1895;41:451-459). </a:t>
            </a:r>
          </a:p>
          <a:p>
            <a:endParaRPr lang="en-CA" i="0" baseline="0" dirty="0"/>
          </a:p>
          <a:p>
            <a:r>
              <a:rPr lang="en-CA" b="1" dirty="0">
                <a:solidFill>
                  <a:srgbClr val="FF0000"/>
                </a:solidFill>
              </a:rPr>
              <a:t>Resource: Summary paper that can support all statements above:</a:t>
            </a:r>
            <a:r>
              <a:rPr lang="en-CA" b="1" baseline="0" dirty="0">
                <a:solidFill>
                  <a:srgbClr val="FF0000"/>
                </a:solidFill>
              </a:rPr>
              <a:t> McMurtry et al., </a:t>
            </a:r>
            <a:r>
              <a:rPr lang="en-CA" b="1" i="1" baseline="0" dirty="0" err="1">
                <a:solidFill>
                  <a:srgbClr val="FF0000"/>
                </a:solidFill>
              </a:rPr>
              <a:t>Clin</a:t>
            </a:r>
            <a:r>
              <a:rPr lang="en-CA" b="1" i="1" baseline="0" dirty="0">
                <a:solidFill>
                  <a:srgbClr val="FF0000"/>
                </a:solidFill>
              </a:rPr>
              <a:t> J Pain, </a:t>
            </a:r>
            <a:r>
              <a:rPr lang="en-CA" b="1" baseline="0" dirty="0">
                <a:solidFill>
                  <a:srgbClr val="FF0000"/>
                </a:solidFill>
              </a:rPr>
              <a:t>2015;31S:</a:t>
            </a:r>
            <a:r>
              <a:rPr lang="en-CA" b="1" dirty="0">
                <a:solidFill>
                  <a:srgbClr val="FF0000"/>
                </a:solidFill>
              </a:rPr>
              <a:t>3-11.</a:t>
            </a:r>
          </a:p>
          <a:p>
            <a:endParaRPr lang="en-CA" i="0" baseline="0" dirty="0"/>
          </a:p>
          <a:p>
            <a:r>
              <a:rPr lang="en-CA" i="0" baseline="0" dirty="0"/>
              <a:t>Other sources for consequences of needle fear: </a:t>
            </a:r>
          </a:p>
          <a:p>
            <a:pPr marL="171450" indent="-171450">
              <a:buFontTx/>
              <a:buChar char="-"/>
            </a:pPr>
            <a:r>
              <a:rPr lang="en-CA" i="0" baseline="0" dirty="0"/>
              <a:t>Noel et al., </a:t>
            </a:r>
            <a:r>
              <a:rPr lang="en-CA" i="1" baseline="0" dirty="0"/>
              <a:t>J Pediatric </a:t>
            </a:r>
            <a:r>
              <a:rPr lang="en-CA" i="1" baseline="0" dirty="0" err="1"/>
              <a:t>Psychol</a:t>
            </a:r>
            <a:r>
              <a:rPr lang="en-CA" i="1" baseline="0" dirty="0"/>
              <a:t>, </a:t>
            </a:r>
            <a:r>
              <a:rPr lang="en-CA" i="0" baseline="0" dirty="0"/>
              <a:t>2010;35:626-636</a:t>
            </a:r>
          </a:p>
          <a:p>
            <a:pPr marL="171450" indent="-171450">
              <a:buFontTx/>
              <a:buChar char="-"/>
            </a:pPr>
            <a:r>
              <a:rPr lang="en-CA" i="0" baseline="0" dirty="0"/>
              <a:t>Deacon &amp; Abramowitz, </a:t>
            </a:r>
            <a:r>
              <a:rPr lang="en-CA" i="1" baseline="0" dirty="0"/>
              <a:t>J Anxiety </a:t>
            </a:r>
            <a:r>
              <a:rPr lang="en-CA" i="1" baseline="0" dirty="0" err="1"/>
              <a:t>Disord</a:t>
            </a:r>
            <a:r>
              <a:rPr lang="en-CA" i="1" baseline="0" dirty="0"/>
              <a:t>, </a:t>
            </a:r>
            <a:r>
              <a:rPr lang="en-CA" i="0" baseline="0" dirty="0"/>
              <a:t>2006;20:946-960.</a:t>
            </a:r>
          </a:p>
          <a:p>
            <a:pPr marL="171450" indent="-171450">
              <a:buFontTx/>
              <a:buChar char="-"/>
            </a:pPr>
            <a:r>
              <a:rPr lang="en-CA" i="0" baseline="0" dirty="0" err="1"/>
              <a:t>Taddio</a:t>
            </a:r>
            <a:r>
              <a:rPr lang="en-CA" i="0" baseline="0" dirty="0"/>
              <a:t> et al., </a:t>
            </a:r>
            <a:r>
              <a:rPr lang="en-CA" i="1" baseline="0" dirty="0"/>
              <a:t>Vaccine, </a:t>
            </a:r>
            <a:r>
              <a:rPr lang="en-CA" i="0" baseline="0" dirty="0"/>
              <a:t>2012;30:4807-4812. </a:t>
            </a:r>
          </a:p>
          <a:p>
            <a:pPr marL="171450" indent="-171450">
              <a:buFontTx/>
              <a:buChar char="-"/>
            </a:pPr>
            <a:r>
              <a:rPr lang="en-CA" i="0" baseline="0" dirty="0"/>
              <a:t>Howe et al. </a:t>
            </a:r>
            <a:r>
              <a:rPr lang="en-CA" i="1" baseline="0" dirty="0"/>
              <a:t>MCN Am J </a:t>
            </a:r>
            <a:r>
              <a:rPr lang="en-CA" i="1" baseline="0" dirty="0" err="1"/>
              <a:t>Matern</a:t>
            </a:r>
            <a:r>
              <a:rPr lang="en-CA" i="1" baseline="0" dirty="0"/>
              <a:t> Child </a:t>
            </a:r>
            <a:r>
              <a:rPr lang="en-CA" i="1" baseline="0" dirty="0" err="1"/>
              <a:t>Nurs</a:t>
            </a:r>
            <a:r>
              <a:rPr lang="en-CA" i="1" baseline="0" dirty="0"/>
              <a:t>, </a:t>
            </a:r>
            <a:r>
              <a:rPr lang="en-CA" i="0" baseline="0" dirty="0"/>
              <a:t>2011;36:25-31</a:t>
            </a:r>
          </a:p>
          <a:p>
            <a:pPr marL="171450" indent="-171450">
              <a:buFontTx/>
              <a:buChar char="-"/>
            </a:pPr>
            <a:r>
              <a:rPr lang="en-CA" i="0" baseline="0" dirty="0"/>
              <a:t>Mohr et al., </a:t>
            </a:r>
            <a:r>
              <a:rPr lang="en-CA" i="1" baseline="0" dirty="0"/>
              <a:t>Ann </a:t>
            </a:r>
            <a:r>
              <a:rPr lang="en-CA" i="1" baseline="0" dirty="0" err="1"/>
              <a:t>Behav</a:t>
            </a:r>
            <a:r>
              <a:rPr lang="en-CA" i="1" baseline="0" dirty="0"/>
              <a:t> Med, </a:t>
            </a:r>
            <a:r>
              <a:rPr lang="en-CA" i="0" baseline="0" dirty="0"/>
              <a:t>2001;23:125-132</a:t>
            </a:r>
          </a:p>
          <a:p>
            <a:pPr marL="171450" indent="-171450">
              <a:buFontTx/>
              <a:buChar char="-"/>
            </a:pPr>
            <a:r>
              <a:rPr lang="en-CA" i="0" baseline="0" dirty="0" err="1"/>
              <a:t>Rzeszut</a:t>
            </a:r>
            <a:r>
              <a:rPr lang="en-CA" i="0" baseline="0" dirty="0"/>
              <a:t>, </a:t>
            </a:r>
            <a:r>
              <a:rPr lang="en-CA" i="1" baseline="0" dirty="0"/>
              <a:t>J </a:t>
            </a:r>
            <a:r>
              <a:rPr lang="en-CA" i="1" baseline="0" dirty="0" err="1"/>
              <a:t>Pediatr</a:t>
            </a:r>
            <a:r>
              <a:rPr lang="en-CA" i="1" baseline="0" dirty="0"/>
              <a:t> </a:t>
            </a:r>
            <a:r>
              <a:rPr lang="en-CA" i="1" baseline="0" dirty="0" err="1"/>
              <a:t>Nurs</a:t>
            </a:r>
            <a:r>
              <a:rPr lang="en-CA" i="1" baseline="0" dirty="0"/>
              <a:t>, </a:t>
            </a:r>
            <a:r>
              <a:rPr lang="en-CA" i="0" baseline="0" dirty="0"/>
              <a:t>2011;26:589-592</a:t>
            </a:r>
          </a:p>
          <a:p>
            <a:pPr marL="171450" indent="-171450">
              <a:buFontTx/>
              <a:buChar char="-"/>
            </a:pPr>
            <a:r>
              <a:rPr lang="en-CA" i="0" baseline="0" dirty="0"/>
              <a:t>Weisman et al., </a:t>
            </a:r>
            <a:r>
              <a:rPr lang="en-CA" i="1" baseline="0" dirty="0"/>
              <a:t>Arch </a:t>
            </a:r>
            <a:r>
              <a:rPr lang="en-CA" i="1" baseline="0" dirty="0" err="1"/>
              <a:t>Pediatr</a:t>
            </a:r>
            <a:r>
              <a:rPr lang="en-CA" i="1" baseline="0" dirty="0"/>
              <a:t> </a:t>
            </a:r>
            <a:r>
              <a:rPr lang="en-CA" i="1" baseline="0" dirty="0" err="1"/>
              <a:t>Adolesc</a:t>
            </a:r>
            <a:r>
              <a:rPr lang="en-CA" i="1" baseline="0" dirty="0"/>
              <a:t> Med, </a:t>
            </a:r>
            <a:r>
              <a:rPr lang="en-CA" i="0" baseline="0" dirty="0"/>
              <a:t>1998;152:147-149</a:t>
            </a:r>
          </a:p>
          <a:p>
            <a:pPr marL="171450" indent="-171450">
              <a:buFontTx/>
              <a:buChar char="-"/>
            </a:pPr>
            <a:r>
              <a:rPr lang="en-CA" i="0" baseline="0" dirty="0"/>
              <a:t>Marks, </a:t>
            </a:r>
            <a:r>
              <a:rPr lang="en-CA" i="1" baseline="0" dirty="0"/>
              <a:t>Am J Psychiatry, </a:t>
            </a:r>
            <a:r>
              <a:rPr lang="en-CA" i="0" baseline="0" dirty="0"/>
              <a:t>1988;145:1207-1213</a:t>
            </a:r>
          </a:p>
          <a:p>
            <a:pPr marL="171450" indent="-171450">
              <a:buFontTx/>
              <a:buChar char="-"/>
            </a:pPr>
            <a:r>
              <a:rPr lang="en-CA" i="0" baseline="0" dirty="0"/>
              <a:t>Hamilton, </a:t>
            </a:r>
            <a:r>
              <a:rPr lang="en-CA" i="1" baseline="0" dirty="0"/>
              <a:t>J Fam </a:t>
            </a:r>
            <a:r>
              <a:rPr lang="en-CA" i="1" baseline="0" dirty="0" err="1"/>
              <a:t>Pract</a:t>
            </a:r>
            <a:r>
              <a:rPr lang="en-CA" i="1" baseline="0" dirty="0"/>
              <a:t>, </a:t>
            </a:r>
            <a:r>
              <a:rPr lang="en-CA" i="0" baseline="0" dirty="0"/>
              <a:t>1995;41:169-175</a:t>
            </a:r>
          </a:p>
          <a:p>
            <a:pPr marL="171450" indent="-171450">
              <a:buFontTx/>
              <a:buChar char="-"/>
            </a:pPr>
            <a:r>
              <a:rPr lang="en-CA" i="0" baseline="0" dirty="0"/>
              <a:t>Wright et al, </a:t>
            </a:r>
            <a:r>
              <a:rPr lang="en-CA" i="1" baseline="0" dirty="0" err="1"/>
              <a:t>Aust</a:t>
            </a:r>
            <a:r>
              <a:rPr lang="en-CA" i="1" baseline="0" dirty="0"/>
              <a:t> Fam Physician, </a:t>
            </a:r>
            <a:r>
              <a:rPr lang="en-CA" i="0" baseline="0" dirty="0"/>
              <a:t>2009;38:172-176</a:t>
            </a:r>
          </a:p>
          <a:p>
            <a:pPr marL="171450" indent="-171450">
              <a:buFontTx/>
              <a:buChar char="-"/>
            </a:pPr>
            <a:r>
              <a:rPr lang="en-CA" i="0" baseline="0" dirty="0" err="1"/>
              <a:t>Armfield</a:t>
            </a:r>
            <a:r>
              <a:rPr lang="en-CA" i="0" baseline="0" dirty="0"/>
              <a:t> &amp; </a:t>
            </a:r>
            <a:r>
              <a:rPr lang="en-CA" i="0" baseline="0" dirty="0" err="1"/>
              <a:t>Milgrom</a:t>
            </a:r>
            <a:r>
              <a:rPr lang="en-CA" i="0" baseline="0" dirty="0"/>
              <a:t>, </a:t>
            </a:r>
            <a:r>
              <a:rPr lang="en-CA" i="1" baseline="0" dirty="0"/>
              <a:t>S A </a:t>
            </a:r>
            <a:r>
              <a:rPr lang="en-CA" i="1" baseline="0" dirty="0" err="1"/>
              <a:t>A</a:t>
            </a:r>
            <a:r>
              <a:rPr lang="en-CA" i="1" baseline="0" dirty="0"/>
              <a:t> D Dig, </a:t>
            </a:r>
            <a:r>
              <a:rPr lang="en-CA" i="0" baseline="0" dirty="0"/>
              <a:t>2011;27:33-39</a:t>
            </a:r>
          </a:p>
          <a:p>
            <a:pPr marL="171450" indent="-171450">
              <a:buFontTx/>
              <a:buChar char="-"/>
            </a:pPr>
            <a:r>
              <a:rPr lang="en-CA" i="0" baseline="0" dirty="0"/>
              <a:t>Meade et al., </a:t>
            </a:r>
            <a:r>
              <a:rPr lang="en-CA" i="1" baseline="0" dirty="0"/>
              <a:t>J </a:t>
            </a:r>
            <a:r>
              <a:rPr lang="en-CA" i="1" baseline="0" dirty="0" err="1"/>
              <a:t>Psychosom</a:t>
            </a:r>
            <a:r>
              <a:rPr lang="en-CA" i="1" baseline="0" dirty="0"/>
              <a:t> Res, </a:t>
            </a:r>
            <a:r>
              <a:rPr lang="en-CA" i="0" baseline="0" dirty="0"/>
              <a:t>1996;40:495-501</a:t>
            </a:r>
          </a:p>
          <a:p>
            <a:pPr marL="171450" indent="-171450">
              <a:buFontTx/>
              <a:buChar char="-"/>
            </a:pPr>
            <a:r>
              <a:rPr lang="en-CA" i="0" baseline="0" dirty="0" err="1"/>
              <a:t>Kleinknecht</a:t>
            </a:r>
            <a:r>
              <a:rPr lang="en-CA" i="0" baseline="0" dirty="0"/>
              <a:t>, </a:t>
            </a:r>
            <a:r>
              <a:rPr lang="en-CA" i="1" baseline="0" dirty="0" err="1"/>
              <a:t>Beh</a:t>
            </a:r>
            <a:r>
              <a:rPr lang="en-CA" i="1" baseline="0" dirty="0"/>
              <a:t> Res </a:t>
            </a:r>
            <a:r>
              <a:rPr lang="en-CA" i="1" baseline="0" dirty="0" err="1"/>
              <a:t>Ther</a:t>
            </a:r>
            <a:r>
              <a:rPr lang="en-CA" i="1" baseline="0" dirty="0"/>
              <a:t>, </a:t>
            </a:r>
            <a:r>
              <a:rPr lang="en-CA" i="0" baseline="0" dirty="0"/>
              <a:t>1994;32:817-823</a:t>
            </a:r>
          </a:p>
          <a:p>
            <a:pPr marL="171450" indent="-171450">
              <a:buFontTx/>
              <a:buChar char="-"/>
            </a:pPr>
            <a:r>
              <a:rPr lang="en-CA" i="0" baseline="0" dirty="0" err="1"/>
              <a:t>Ost</a:t>
            </a:r>
            <a:r>
              <a:rPr lang="en-CA" i="0" baseline="0" dirty="0"/>
              <a:t>, </a:t>
            </a:r>
            <a:r>
              <a:rPr lang="en-CA" i="1" baseline="0" dirty="0" err="1"/>
              <a:t>Beh</a:t>
            </a:r>
            <a:r>
              <a:rPr lang="en-CA" i="1" baseline="0" dirty="0"/>
              <a:t> Res </a:t>
            </a:r>
            <a:r>
              <a:rPr lang="en-CA" i="1" baseline="0" dirty="0" err="1"/>
              <a:t>Ther</a:t>
            </a:r>
            <a:r>
              <a:rPr lang="en-CA" i="1" baseline="0" dirty="0"/>
              <a:t>, </a:t>
            </a:r>
            <a:r>
              <a:rPr lang="en-CA" i="0" baseline="0" dirty="0"/>
              <a:t>1991;29;323-332</a:t>
            </a:r>
          </a:p>
          <a:p>
            <a:pPr marL="171450" indent="-171450">
              <a:buFontTx/>
              <a:buChar char="-"/>
            </a:pPr>
            <a:r>
              <a:rPr lang="en-CA" i="0" baseline="0" dirty="0" err="1"/>
              <a:t>Ost</a:t>
            </a:r>
            <a:r>
              <a:rPr lang="en-CA" i="0" baseline="0" dirty="0"/>
              <a:t>, </a:t>
            </a:r>
            <a:r>
              <a:rPr lang="en-CA" i="1" baseline="0" dirty="0"/>
              <a:t>J </a:t>
            </a:r>
            <a:r>
              <a:rPr lang="en-CA" i="1" baseline="0" dirty="0" err="1"/>
              <a:t>Abnorm</a:t>
            </a:r>
            <a:r>
              <a:rPr lang="en-CA" i="1" baseline="0" dirty="0"/>
              <a:t> </a:t>
            </a:r>
            <a:r>
              <a:rPr lang="en-CA" i="1" baseline="0" dirty="0" err="1"/>
              <a:t>Psychol</a:t>
            </a:r>
            <a:r>
              <a:rPr lang="en-CA" i="1" baseline="0" dirty="0"/>
              <a:t>, </a:t>
            </a:r>
            <a:r>
              <a:rPr lang="en-CA" i="0" baseline="0" dirty="0"/>
              <a:t>1992;101:68-74</a:t>
            </a:r>
          </a:p>
        </p:txBody>
      </p:sp>
      <p:sp>
        <p:nvSpPr>
          <p:cNvPr id="4" name="Slide Number Placeholder 3"/>
          <p:cNvSpPr>
            <a:spLocks noGrp="1"/>
          </p:cNvSpPr>
          <p:nvPr>
            <p:ph type="sldNum" sz="quarter" idx="10"/>
          </p:nvPr>
        </p:nvSpPr>
        <p:spPr/>
        <p:txBody>
          <a:bodyPr/>
          <a:lstStyle/>
          <a:p>
            <a:fld id="{907DFC79-30DA-484F-85C8-36E3971802A1}" type="slidenum">
              <a:rPr lang="en-US" smtClean="0"/>
              <a:t>5</a:t>
            </a:fld>
            <a:endParaRPr lang="en-US"/>
          </a:p>
        </p:txBody>
      </p:sp>
    </p:spTree>
    <p:extLst>
      <p:ext uri="{BB962C8B-B14F-4D97-AF65-F5344CB8AC3E}">
        <p14:creationId xmlns:p14="http://schemas.microsoft.com/office/powerpoint/2010/main" val="272201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4B09FD1-EF9D-4991-A3CB-645141477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a:extLst>
              <a:ext uri="{FF2B5EF4-FFF2-40B4-BE49-F238E27FC236}">
                <a16:creationId xmlns:a16="http://schemas.microsoft.com/office/drawing/2014/main" id="{3A155F5B-4BF7-43F2-B754-D67C8852289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ea typeface="ＭＳ Ｐゴシック" panose="020B0600070205080204" pitchFamily="34" charset="-128"/>
              <a:cs typeface="Arial" panose="020B0604020202020204" pitchFamily="34" charset="0"/>
            </a:endParaRPr>
          </a:p>
        </p:txBody>
      </p:sp>
      <p:sp>
        <p:nvSpPr>
          <p:cNvPr id="45060" name="Slide Number Placeholder 3">
            <a:extLst>
              <a:ext uri="{FF2B5EF4-FFF2-40B4-BE49-F238E27FC236}">
                <a16:creationId xmlns:a16="http://schemas.microsoft.com/office/drawing/2014/main" id="{13C33ECB-13CB-482C-9B4B-F415F545EAB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58255" indent="-291636">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2pPr>
            <a:lvl3pPr marL="1166546" indent="-233309">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3pPr>
            <a:lvl4pPr marL="1633164" indent="-233309">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4pPr>
            <a:lvl5pPr marL="2099782" indent="-233309">
              <a:spcBef>
                <a:spcPct val="30000"/>
              </a:spcBef>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9pPr>
          </a:lstStyle>
          <a:p>
            <a:pPr>
              <a:spcBef>
                <a:spcPct val="0"/>
              </a:spcBef>
            </a:pPr>
            <a:fld id="{5BE5BCFE-B72E-4135-96E8-DF9D6E9FA70D}" type="slidenum">
              <a:rPr lang="en-IN" altLang="en-US" smtClean="0"/>
              <a:pPr>
                <a:spcBef>
                  <a:spcPct val="0"/>
                </a:spcBef>
              </a:pPr>
              <a:t>7</a:t>
            </a:fld>
            <a:endParaRPr lang="en-IN" altLang="en-US"/>
          </a:p>
        </p:txBody>
      </p:sp>
    </p:spTree>
    <p:extLst>
      <p:ext uri="{BB962C8B-B14F-4D97-AF65-F5344CB8AC3E}">
        <p14:creationId xmlns:p14="http://schemas.microsoft.com/office/powerpoint/2010/main" val="314513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cs typeface="Calibri"/>
              </a:rPr>
              <a:t>ISRRs are a type of AEFI. There are 5 recognized types of AEFIs.</a:t>
            </a:r>
          </a:p>
          <a:p>
            <a:endParaRPr lang="en-US" dirty="0">
              <a:cs typeface="Calibri"/>
            </a:endParaRPr>
          </a:p>
          <a:p>
            <a:r>
              <a:rPr lang="en-US" dirty="0">
                <a:cs typeface="Calibri"/>
              </a:rPr>
              <a:t>The old terminology was Immunization Anxiety Reaction, but it does not encapsulate all the elements of such events, and often there may be no symptoms of anxiety associated with ISRRs.</a:t>
            </a:r>
          </a:p>
          <a:p>
            <a:endParaRPr lang="en-US" dirty="0">
              <a:cs typeface="Calibri"/>
            </a:endParaRPr>
          </a:p>
          <a:p>
            <a:r>
              <a:rPr lang="en-US" dirty="0">
                <a:cs typeface="Calibri"/>
              </a:rPr>
              <a:t>The Biopsychosocial framework underpins ISRRs. They are not merely a biological occurrence, but also one that has factors of a psychological and social nature. One's mental health, and Social interactions that they bring with them to the immunization and which they experience during the vaccination play a role in ISRRs.</a:t>
            </a:r>
          </a:p>
          <a:p>
            <a:endParaRPr lang="en-US" dirty="0">
              <a:cs typeface="Calibri"/>
            </a:endParaRPr>
          </a:p>
          <a:p>
            <a:r>
              <a:rPr lang="en-US" dirty="0">
                <a:cs typeface="Calibri"/>
              </a:rPr>
              <a:t>The biopsychosocial framework is a</a:t>
            </a:r>
            <a:r>
              <a:rPr lang="en-US" baseline="0" dirty="0">
                <a:cs typeface="Calibri"/>
              </a:rPr>
              <a:t> very important model that is often used to understand health in all its complexity. We will be exploring it in detail to understand individuals’ responses to immunization</a:t>
            </a:r>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8</a:t>
            </a:fld>
            <a:endParaRPr lang="en-US"/>
          </a:p>
        </p:txBody>
      </p:sp>
    </p:spTree>
    <p:extLst>
      <p:ext uri="{BB962C8B-B14F-4D97-AF65-F5344CB8AC3E}">
        <p14:creationId xmlns:p14="http://schemas.microsoft.com/office/powerpoint/2010/main" val="218507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Next,</a:t>
            </a:r>
            <a:r>
              <a:rPr lang="en-US" baseline="0" dirty="0">
                <a:cs typeface="Calibri"/>
              </a:rPr>
              <a:t> we will review each of the time points in further detail. Watch the person as he/she goes through the process</a:t>
            </a:r>
          </a:p>
          <a:p>
            <a:endParaRPr lang="en-US" baseline="0" dirty="0">
              <a:cs typeface="Calibri"/>
            </a:endParaRPr>
          </a:p>
          <a:p>
            <a:r>
              <a:rPr lang="en-GB" dirty="0"/>
              <a:t>The diagrams that will be reviewed are organized according to three broad time points:  pre-immunization (historical, predisposing factors), </a:t>
            </a:r>
            <a:r>
              <a:rPr lang="en-GB" dirty="0" err="1"/>
              <a:t>peri</a:t>
            </a:r>
            <a:r>
              <a:rPr lang="en-GB" dirty="0"/>
              <a:t>-immunization (precipitating factors, initial response), and post immunization (delayed response influenced by perpetuating factors). </a:t>
            </a:r>
            <a:endParaRPr lang="en-GB" dirty="0">
              <a:cs typeface="Calibri"/>
            </a:endParaRPr>
          </a:p>
          <a:p>
            <a:endParaRPr lang="en-GB" dirty="0"/>
          </a:p>
          <a:p>
            <a:r>
              <a:rPr lang="en-GB" dirty="0"/>
              <a:t>The person being immunized, in white, is represented at various time points with example risk factors leading to a cascade of symptoms (initial response, ongoing) consistent with an immunization stress-related responses  however, not everyone will progress from one stage to another step by step or in a linear fashion. </a:t>
            </a:r>
            <a:endParaRPr lang="en-US" dirty="0">
              <a:cs typeface="Calibri"/>
            </a:endParaRPr>
          </a:p>
        </p:txBody>
      </p:sp>
      <p:sp>
        <p:nvSpPr>
          <p:cNvPr id="4" name="Slide Number Placeholder 3"/>
          <p:cNvSpPr>
            <a:spLocks noGrp="1"/>
          </p:cNvSpPr>
          <p:nvPr>
            <p:ph type="sldNum" sz="quarter" idx="10"/>
          </p:nvPr>
        </p:nvSpPr>
        <p:spPr/>
        <p:txBody>
          <a:bodyPr/>
          <a:lstStyle/>
          <a:p>
            <a:fld id="{FFCC126F-25DC-429E-B2B0-470B98FF040C}" type="slidenum">
              <a:rPr lang="en-US"/>
              <a:t>9</a:t>
            </a:fld>
            <a:endParaRPr lang="en-US"/>
          </a:p>
        </p:txBody>
      </p:sp>
    </p:spTree>
    <p:extLst>
      <p:ext uri="{BB962C8B-B14F-4D97-AF65-F5344CB8AC3E}">
        <p14:creationId xmlns:p14="http://schemas.microsoft.com/office/powerpoint/2010/main" val="335879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Pre-existing or historical</a:t>
            </a:r>
            <a:r>
              <a:rPr lang="en-CA" baseline="0" dirty="0"/>
              <a:t> factors (also called pre-disposing) are things that a person brings “into” the immunization context. Using the biopsychosocial framework, we can see that these factors are numerous and can interact with each other. </a:t>
            </a:r>
          </a:p>
          <a:p>
            <a:endParaRPr lang="en-CA" baseline="0" dirty="0"/>
          </a:p>
          <a:p>
            <a:pPr defTabSz="933237">
              <a:defRPr/>
            </a:pPr>
            <a:r>
              <a:rPr lang="en-GB" dirty="0"/>
              <a:t>The shapes with a patterned outline contain example potential risk factors for experiencing an immunization stress-related response; gears are used to represent the dynamic interactions among the various risk factors. </a:t>
            </a:r>
          </a:p>
          <a:p>
            <a:pPr defTabSz="933237">
              <a:defRPr/>
            </a:pPr>
            <a:endParaRPr lang="en-GB" dirty="0"/>
          </a:p>
          <a:p>
            <a:pPr defTabSz="933237">
              <a:defRPr/>
            </a:pPr>
            <a:r>
              <a:rPr lang="en-GB" dirty="0"/>
              <a:t>The potential for social media to provide negative information prior to the immunization (pre-existing), in the immunization context (</a:t>
            </a:r>
            <a:r>
              <a:rPr lang="en-GB" dirty="0" err="1"/>
              <a:t>peri</a:t>
            </a:r>
            <a:r>
              <a:rPr lang="en-GB" dirty="0"/>
              <a:t>-immunization), as well as to enable large scale communication of adverse events and perpetuate reactions is highlighted. </a:t>
            </a:r>
            <a:endParaRPr lang="en-US" dirty="0">
              <a:cs typeface="Calibri"/>
            </a:endParaRPr>
          </a:p>
          <a:p>
            <a:endParaRPr lang="en-CA" dirty="0"/>
          </a:p>
        </p:txBody>
      </p:sp>
      <p:sp>
        <p:nvSpPr>
          <p:cNvPr id="4" name="Slide Number Placeholder 3"/>
          <p:cNvSpPr>
            <a:spLocks noGrp="1"/>
          </p:cNvSpPr>
          <p:nvPr>
            <p:ph type="sldNum" sz="quarter" idx="10"/>
          </p:nvPr>
        </p:nvSpPr>
        <p:spPr/>
        <p:txBody>
          <a:bodyPr/>
          <a:lstStyle/>
          <a:p>
            <a:fld id="{337DFF69-332E-48A9-B6C5-DFDA5A355A6A}" type="slidenum">
              <a:rPr lang="en-CA" smtClean="0"/>
              <a:t>10</a:t>
            </a:fld>
            <a:endParaRPr lang="en-CA"/>
          </a:p>
        </p:txBody>
      </p:sp>
    </p:spTree>
    <p:extLst>
      <p:ext uri="{BB962C8B-B14F-4D97-AF65-F5344CB8AC3E}">
        <p14:creationId xmlns:p14="http://schemas.microsoft.com/office/powerpoint/2010/main" val="306701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19/06/2020</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19/06/2020</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19/06/2020</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nchor="t"/>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19/06/2020</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78B7B44-6D0F-4A69-994F-7F3233AEFAEE}" type="datetimeFigureOut">
              <a:rPr lang="en-CA" smtClean="0"/>
              <a:t>2020-06-19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FC0C6-60D3-4434-9618-1460B67ABC9F}" type="slidenum">
              <a:rPr lang="en-CA" smtClean="0"/>
              <a:t>‹#›</a:t>
            </a:fld>
            <a:endParaRPr lang="en-CA"/>
          </a:p>
        </p:txBody>
      </p:sp>
    </p:spTree>
    <p:extLst>
      <p:ext uri="{BB962C8B-B14F-4D97-AF65-F5344CB8AC3E}">
        <p14:creationId xmlns:p14="http://schemas.microsoft.com/office/powerpoint/2010/main" val="156581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78B7B44-6D0F-4A69-994F-7F3233AEFAEE}" type="datetimeFigureOut">
              <a:rPr lang="en-CA" smtClean="0"/>
              <a:t>2020-06-19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FC0C6-60D3-4434-9618-1460B67ABC9F}" type="slidenum">
              <a:rPr lang="en-CA" smtClean="0"/>
              <a:t>‹#›</a:t>
            </a:fld>
            <a:endParaRPr lang="en-CA"/>
          </a:p>
        </p:txBody>
      </p:sp>
    </p:spTree>
    <p:extLst>
      <p:ext uri="{BB962C8B-B14F-4D97-AF65-F5344CB8AC3E}">
        <p14:creationId xmlns:p14="http://schemas.microsoft.com/office/powerpoint/2010/main" val="38922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CA"/>
          </a:p>
        </p:txBody>
      </p:sp>
      <p:sp>
        <p:nvSpPr>
          <p:cNvPr id="3" name="Date Placeholder 2"/>
          <p:cNvSpPr>
            <a:spLocks noGrp="1"/>
          </p:cNvSpPr>
          <p:nvPr>
            <p:ph type="dt" sz="half" idx="10"/>
          </p:nvPr>
        </p:nvSpPr>
        <p:spPr/>
        <p:txBody>
          <a:bodyPr/>
          <a:lstStyle/>
          <a:p>
            <a:fld id="{478B7B44-6D0F-4A69-994F-7F3233AEFAEE}" type="datetimeFigureOut">
              <a:rPr lang="en-CA" smtClean="0"/>
              <a:t>2020-06-19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AFC0C6-60D3-4434-9618-1460B67ABC9F}" type="slidenum">
              <a:rPr lang="en-CA" smtClean="0"/>
              <a:t>‹#›</a:t>
            </a:fld>
            <a:endParaRPr lang="en-CA"/>
          </a:p>
        </p:txBody>
      </p:sp>
    </p:spTree>
    <p:extLst>
      <p:ext uri="{BB962C8B-B14F-4D97-AF65-F5344CB8AC3E}">
        <p14:creationId xmlns:p14="http://schemas.microsoft.com/office/powerpoint/2010/main" val="146951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B7B44-6D0F-4A69-994F-7F3233AEFAEE}" type="datetimeFigureOut">
              <a:rPr lang="en-CA" smtClean="0"/>
              <a:t>2020-06-19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AFC0C6-60D3-4434-9618-1460B67ABC9F}" type="slidenum">
              <a:rPr lang="en-CA" smtClean="0"/>
              <a:t>‹#›</a:t>
            </a:fld>
            <a:endParaRPr lang="en-CA"/>
          </a:p>
        </p:txBody>
      </p:sp>
    </p:spTree>
    <p:extLst>
      <p:ext uri="{BB962C8B-B14F-4D97-AF65-F5344CB8AC3E}">
        <p14:creationId xmlns:p14="http://schemas.microsoft.com/office/powerpoint/2010/main" val="70531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chor="t"/>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78B7B44-6D0F-4A69-994F-7F3233AEFAEE}" type="datetimeFigureOut">
              <a:rPr lang="en-CA" smtClean="0"/>
              <a:t>2020-06-19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AFC0C6-60D3-4434-9618-1460B67ABC9F}" type="slidenum">
              <a:rPr lang="en-CA" smtClean="0"/>
              <a:t>‹#›</a:t>
            </a:fld>
            <a:endParaRPr lang="en-CA"/>
          </a:p>
        </p:txBody>
      </p:sp>
    </p:spTree>
    <p:extLst>
      <p:ext uri="{BB962C8B-B14F-4D97-AF65-F5344CB8AC3E}">
        <p14:creationId xmlns:p14="http://schemas.microsoft.com/office/powerpoint/2010/main" val="252149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19/06/2020</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nchor="t"/>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78B7B44-6D0F-4A69-994F-7F3233AEFAEE}" type="datetimeFigureOut">
              <a:rPr lang="en-CA" smtClean="0"/>
              <a:t>2020-06-19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AFC0C6-60D3-4434-9618-1460B67ABC9F}" type="slidenum">
              <a:rPr lang="en-CA" smtClean="0"/>
              <a:t>‹#›</a:t>
            </a:fld>
            <a:endParaRPr lang="en-CA"/>
          </a:p>
        </p:txBody>
      </p:sp>
    </p:spTree>
    <p:extLst>
      <p:ext uri="{BB962C8B-B14F-4D97-AF65-F5344CB8AC3E}">
        <p14:creationId xmlns:p14="http://schemas.microsoft.com/office/powerpoint/2010/main" val="3761938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19/06/2020</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19/06/2020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19/06/2020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19/06/2020</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nchor="t"/>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19/06/2020</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19/06/2020</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19/06/2020</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19/06/2020</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nchor="t"/>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nchor="t"/>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19/06/2020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nchor="t"/>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19/06/2020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nchor="t"/>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19/06/2020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nchor="t"/>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19/06/2020</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nchor="t"/>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19/06/2020</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2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3" r:id="rId15"/>
    <p:sldLayoutId id="2147483744" r:id="rId16"/>
    <p:sldLayoutId id="2147483745" r:id="rId17"/>
    <p:sldLayoutId id="2147483746" r:id="rId18"/>
    <p:sldLayoutId id="2147483747" r:id="rId19"/>
    <p:sldLayoutId id="2147483748" r:id="rId20"/>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19/06/2020</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hyperlink" Target="https://www.youtube.com/watch?v=EonxRK8E1pI"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6800" y="1845603"/>
            <a:ext cx="7021286" cy="2707368"/>
          </a:xfrm>
        </p:spPr>
        <p:txBody>
          <a:bodyPr>
            <a:noAutofit/>
          </a:bodyPr>
          <a:lstStyle/>
          <a:p>
            <a:pPr algn="l"/>
            <a:r>
              <a:rPr lang="en-US" sz="5400" b="1" dirty="0">
                <a:solidFill>
                  <a:srgbClr val="0070C0"/>
                </a:solidFill>
                <a:latin typeface="+mn-lt"/>
                <a:cs typeface="Calibri Light"/>
              </a:rPr>
              <a:t>Immunization Stress Related Responses (ISRR)*</a:t>
            </a:r>
            <a:r>
              <a:rPr lang="en-US" sz="5400" b="1" dirty="0">
                <a:solidFill>
                  <a:schemeClr val="bg1"/>
                </a:solidFill>
                <a:latin typeface="+mn-lt"/>
                <a:cs typeface="Calibri Light"/>
              </a:rPr>
              <a:t>)</a:t>
            </a:r>
            <a:endParaRPr lang="en-US" sz="5400" b="1" dirty="0">
              <a:solidFill>
                <a:schemeClr val="bg1"/>
              </a:solidFill>
              <a:latin typeface="+mn-lt"/>
              <a:cs typeface="Calibri"/>
            </a:endParaRPr>
          </a:p>
        </p:txBody>
      </p:sp>
      <p:sp>
        <p:nvSpPr>
          <p:cNvPr id="4" name="Slide Number Placeholder 3"/>
          <p:cNvSpPr>
            <a:spLocks noGrp="1"/>
          </p:cNvSpPr>
          <p:nvPr>
            <p:ph type="sldNum" sz="quarter" idx="12"/>
          </p:nvPr>
        </p:nvSpPr>
        <p:spPr>
          <a:xfrm>
            <a:off x="8610601" y="6356351"/>
            <a:ext cx="2743200" cy="365125"/>
          </a:xfrm>
        </p:spPr>
        <p:txBody>
          <a:bodyPr/>
          <a:lstStyle/>
          <a:p>
            <a:fld id="{330EA680-D336-4FF7-8B7A-9848BB0A1C32}" type="slidenum">
              <a:rPr lang="en-US" smtClean="0"/>
              <a:t>1</a:t>
            </a:fld>
            <a:endParaRPr lang="en-US"/>
          </a:p>
        </p:txBody>
      </p:sp>
      <p:sp>
        <p:nvSpPr>
          <p:cNvPr id="5" name="TextBox 4">
            <a:extLst>
              <a:ext uri="{FF2B5EF4-FFF2-40B4-BE49-F238E27FC236}">
                <a16:creationId xmlns:a16="http://schemas.microsoft.com/office/drawing/2014/main" id="{291FFFCE-67C9-47FE-A3AF-8D8CC57A4C56}"/>
              </a:ext>
            </a:extLst>
          </p:cNvPr>
          <p:cNvSpPr txBox="1"/>
          <p:nvPr/>
        </p:nvSpPr>
        <p:spPr>
          <a:xfrm>
            <a:off x="442372" y="6003649"/>
            <a:ext cx="11159203" cy="584776"/>
          </a:xfrm>
          <a:prstGeom prst="rect">
            <a:avLst/>
          </a:prstGeom>
          <a:noFill/>
        </p:spPr>
        <p:txBody>
          <a:bodyPr wrap="square" rtlCol="0">
            <a:spAutoFit/>
          </a:bodyPr>
          <a:lstStyle/>
          <a:p>
            <a:r>
              <a:rPr lang="en-US" sz="1600" dirty="0"/>
              <a:t>* Developed based on the outline of the </a:t>
            </a:r>
            <a:r>
              <a:rPr lang="en-US" sz="1600" i="1" dirty="0"/>
              <a:t>“Immunization stress-related response -  A manual for program managers and health professionals to prevent, identify and respond to stress-related responses following immunization”</a:t>
            </a:r>
            <a:r>
              <a:rPr lang="en-US" sz="1600" dirty="0"/>
              <a:t> </a:t>
            </a:r>
            <a:endParaRPr lang="en-US" dirty="0"/>
          </a:p>
        </p:txBody>
      </p:sp>
      <p:grpSp>
        <p:nvGrpSpPr>
          <p:cNvPr id="7" name="Group 6">
            <a:extLst>
              <a:ext uri="{FF2B5EF4-FFF2-40B4-BE49-F238E27FC236}">
                <a16:creationId xmlns:a16="http://schemas.microsoft.com/office/drawing/2014/main" id="{A647D981-DC78-4EC4-AAE5-152A03EF3863}"/>
              </a:ext>
            </a:extLst>
          </p:cNvPr>
          <p:cNvGrpSpPr/>
          <p:nvPr/>
        </p:nvGrpSpPr>
        <p:grpSpPr>
          <a:xfrm>
            <a:off x="875404" y="721100"/>
            <a:ext cx="4094629" cy="4248934"/>
            <a:chOff x="2628900" y="828675"/>
            <a:chExt cx="5289929" cy="5292427"/>
          </a:xfrm>
        </p:grpSpPr>
        <p:pic>
          <p:nvPicPr>
            <p:cNvPr id="8" name="Picture 2" descr="Related image">
              <a:extLst>
                <a:ext uri="{FF2B5EF4-FFF2-40B4-BE49-F238E27FC236}">
                  <a16:creationId xmlns:a16="http://schemas.microsoft.com/office/drawing/2014/main" id="{3785C44D-D340-4198-97F4-CFF6FD4E1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537" b="17265"/>
            <a:stretch/>
          </p:blipFill>
          <p:spPr bwMode="auto">
            <a:xfrm>
              <a:off x="2628900" y="828675"/>
              <a:ext cx="4331298" cy="430272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id="{6BBF647E-74B1-47D0-BEDE-CFE0AAFB634F}"/>
                </a:ext>
              </a:extLst>
            </p:cNvPr>
            <p:cNvPicPr>
              <a:picLocks noChangeAspect="1"/>
            </p:cNvPicPr>
            <p:nvPr/>
          </p:nvPicPr>
          <p:blipFill rotWithShape="1">
            <a:blip r:embed="rId4"/>
            <a:srcRect l="23155" t="18040" r="52672" b="8863"/>
            <a:stretch/>
          </p:blipFill>
          <p:spPr>
            <a:xfrm>
              <a:off x="6001566" y="2635624"/>
              <a:ext cx="1917263" cy="3485478"/>
            </a:xfrm>
            <a:prstGeom prst="rect">
              <a:avLst/>
            </a:prstGeom>
          </p:spPr>
        </p:pic>
      </p:grpSp>
      <p:sp>
        <p:nvSpPr>
          <p:cNvPr id="3" name="Rectangle 2">
            <a:extLst>
              <a:ext uri="{FF2B5EF4-FFF2-40B4-BE49-F238E27FC236}">
                <a16:creationId xmlns:a16="http://schemas.microsoft.com/office/drawing/2014/main" id="{584B27F6-7AFD-4293-A386-9A4BACC237DA}"/>
              </a:ext>
            </a:extLst>
          </p:cNvPr>
          <p:cNvSpPr/>
          <p:nvPr/>
        </p:nvSpPr>
        <p:spPr>
          <a:xfrm rot="19384000">
            <a:off x="10989196" y="6088765"/>
            <a:ext cx="1141658"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rgbClr val="FF0000"/>
                </a:solidFill>
                <a:effectLst/>
              </a:rPr>
              <a:t>Draft</a:t>
            </a:r>
          </a:p>
        </p:txBody>
      </p:sp>
    </p:spTree>
    <p:extLst>
      <p:ext uri="{BB962C8B-B14F-4D97-AF65-F5344CB8AC3E}">
        <p14:creationId xmlns:p14="http://schemas.microsoft.com/office/powerpoint/2010/main" val="139827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36434" y="3013193"/>
            <a:ext cx="3952434" cy="3436245"/>
            <a:chOff x="3716370" y="1874365"/>
            <a:chExt cx="1544091" cy="1374705"/>
          </a:xfrm>
        </p:grpSpPr>
        <p:sp>
          <p:nvSpPr>
            <p:cNvPr id="12" name="Shape 11"/>
            <p:cNvSpPr/>
            <p:nvPr/>
          </p:nvSpPr>
          <p:spPr>
            <a:xfrm>
              <a:off x="3716370" y="1874365"/>
              <a:ext cx="1544091" cy="1374705"/>
            </a:xfrm>
            <a:prstGeom prst="gear9">
              <a:avLst/>
            </a:prstGeom>
            <a:solidFill>
              <a:srgbClr val="99FFCC"/>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Shape 4"/>
            <p:cNvSpPr/>
            <p:nvPr/>
          </p:nvSpPr>
          <p:spPr>
            <a:xfrm>
              <a:off x="4063912" y="2200809"/>
              <a:ext cx="948549" cy="706627"/>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400" b="1" u="sng" kern="1200" dirty="0"/>
                <a:t>Social</a:t>
              </a:r>
            </a:p>
            <a:p>
              <a:pPr lvl="0" algn="ctr" defTabSz="488950">
                <a:lnSpc>
                  <a:spcPct val="90000"/>
                </a:lnSpc>
                <a:spcBef>
                  <a:spcPct val="0"/>
                </a:spcBef>
                <a:spcAft>
                  <a:spcPts val="0"/>
                </a:spcAft>
              </a:pPr>
              <a:r>
                <a:rPr lang="en-CA" kern="1200" dirty="0"/>
                <a:t>- Receive negative info: family, friends,  media, others</a:t>
              </a:r>
            </a:p>
            <a:p>
              <a:pPr lvl="0" algn="ctr" defTabSz="488950">
                <a:lnSpc>
                  <a:spcPct val="90000"/>
                </a:lnSpc>
                <a:spcBef>
                  <a:spcPct val="0"/>
                </a:spcBef>
                <a:spcAft>
                  <a:spcPts val="0"/>
                </a:spcAft>
              </a:pPr>
              <a:r>
                <a:rPr lang="en-CA" kern="1200" dirty="0"/>
                <a:t>- Witnessing others' negative reactions</a:t>
              </a:r>
            </a:p>
            <a:p>
              <a:pPr lvl="0" algn="ctr" defTabSz="488950">
                <a:lnSpc>
                  <a:spcPct val="90000"/>
                </a:lnSpc>
                <a:spcBef>
                  <a:spcPct val="0"/>
                </a:spcBef>
                <a:spcAft>
                  <a:spcPts val="0"/>
                </a:spcAft>
              </a:pPr>
              <a:r>
                <a:rPr lang="en-CA" kern="1200" dirty="0"/>
                <a:t> - Cultural beliefs</a:t>
              </a:r>
            </a:p>
          </p:txBody>
        </p:sp>
      </p:grpSp>
      <p:grpSp>
        <p:nvGrpSpPr>
          <p:cNvPr id="6" name="Group 5"/>
          <p:cNvGrpSpPr/>
          <p:nvPr/>
        </p:nvGrpSpPr>
        <p:grpSpPr>
          <a:xfrm rot="957923">
            <a:off x="1102224" y="2333909"/>
            <a:ext cx="4680668" cy="4288007"/>
            <a:chOff x="1970920" y="1451315"/>
            <a:chExt cx="1941814" cy="1851047"/>
          </a:xfrm>
        </p:grpSpPr>
        <p:sp>
          <p:nvSpPr>
            <p:cNvPr id="10" name="Shape 9"/>
            <p:cNvSpPr/>
            <p:nvPr/>
          </p:nvSpPr>
          <p:spPr>
            <a:xfrm>
              <a:off x="1970920" y="1451315"/>
              <a:ext cx="1941814" cy="1851047"/>
            </a:xfrm>
            <a:prstGeom prst="gear6">
              <a:avLst/>
            </a:prstGeom>
            <a:solidFill>
              <a:srgbClr val="FFCCFF"/>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Shape 6"/>
            <p:cNvSpPr/>
            <p:nvPr/>
          </p:nvSpPr>
          <p:spPr>
            <a:xfrm rot="20642077">
              <a:off x="2330080" y="1825436"/>
              <a:ext cx="1201264" cy="114423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88950">
                <a:lnSpc>
                  <a:spcPct val="90000"/>
                </a:lnSpc>
                <a:spcBef>
                  <a:spcPct val="0"/>
                </a:spcBef>
                <a:spcAft>
                  <a:spcPts val="0"/>
                </a:spcAft>
              </a:pPr>
              <a:r>
                <a:rPr lang="en-CA" sz="2400" b="1" u="sng" kern="1200" dirty="0"/>
                <a:t>Psychological</a:t>
              </a:r>
              <a:endParaRPr lang="en-CA" sz="1400" b="1" u="sng" kern="1200" dirty="0"/>
            </a:p>
            <a:p>
              <a:pPr lvl="0" algn="ctr" defTabSz="488950">
                <a:lnSpc>
                  <a:spcPct val="90000"/>
                </a:lnSpc>
                <a:spcBef>
                  <a:spcPct val="0"/>
                </a:spcBef>
                <a:spcAft>
                  <a:spcPts val="0"/>
                </a:spcAft>
              </a:pPr>
              <a:r>
                <a:rPr lang="en-CA" sz="2000" kern="1200" dirty="0"/>
                <a:t>- Previous negative needle experiences</a:t>
              </a:r>
            </a:p>
            <a:p>
              <a:pPr lvl="0" algn="ctr" defTabSz="488950">
                <a:lnSpc>
                  <a:spcPct val="90000"/>
                </a:lnSpc>
                <a:spcBef>
                  <a:spcPct val="0"/>
                </a:spcBef>
                <a:spcAft>
                  <a:spcPts val="0"/>
                </a:spcAft>
              </a:pPr>
              <a:r>
                <a:rPr lang="en-CA" sz="2000" kern="1200" dirty="0"/>
                <a:t>- Anxiety re: vaccination, medical situations</a:t>
              </a:r>
            </a:p>
            <a:p>
              <a:pPr lvl="0" algn="ctr" defTabSz="488950">
                <a:lnSpc>
                  <a:spcPct val="90000"/>
                </a:lnSpc>
                <a:spcBef>
                  <a:spcPct val="0"/>
                </a:spcBef>
                <a:spcAft>
                  <a:spcPts val="0"/>
                </a:spcAft>
              </a:pPr>
              <a:r>
                <a:rPr lang="en-CA" sz="2000" kern="1200" dirty="0"/>
                <a:t>- History of acute stress response</a:t>
              </a:r>
            </a:p>
          </p:txBody>
        </p:sp>
      </p:grpSp>
      <p:grpSp>
        <p:nvGrpSpPr>
          <p:cNvPr id="7" name="Group 6"/>
          <p:cNvGrpSpPr/>
          <p:nvPr/>
        </p:nvGrpSpPr>
        <p:grpSpPr>
          <a:xfrm>
            <a:off x="4210391" y="68954"/>
            <a:ext cx="4151218" cy="3989453"/>
            <a:chOff x="3047468" y="285379"/>
            <a:chExt cx="1722167" cy="1722167"/>
          </a:xfrm>
        </p:grpSpPr>
        <p:sp>
          <p:nvSpPr>
            <p:cNvPr id="8" name="Shape 7"/>
            <p:cNvSpPr/>
            <p:nvPr/>
          </p:nvSpPr>
          <p:spPr>
            <a:xfrm rot="20700000">
              <a:off x="3047468" y="285379"/>
              <a:ext cx="1722167" cy="1722167"/>
            </a:xfrm>
            <a:prstGeom prst="gear6">
              <a:avLst/>
            </a:prstGeom>
            <a:solidFill>
              <a:schemeClr val="accent1">
                <a:lumMod val="20000"/>
                <a:lumOff val="80000"/>
              </a:schemeClr>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Shape 8"/>
            <p:cNvSpPr/>
            <p:nvPr/>
          </p:nvSpPr>
          <p:spPr>
            <a:xfrm>
              <a:off x="3435728" y="564418"/>
              <a:ext cx="966724" cy="96672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000" b="1" u="sng" kern="1200" dirty="0"/>
                <a:t>Biological</a:t>
              </a:r>
            </a:p>
            <a:p>
              <a:pPr lvl="0" algn="ctr" defTabSz="488950">
                <a:lnSpc>
                  <a:spcPct val="90000"/>
                </a:lnSpc>
                <a:spcBef>
                  <a:spcPct val="0"/>
                </a:spcBef>
                <a:spcAft>
                  <a:spcPts val="0"/>
                </a:spcAft>
              </a:pPr>
              <a:r>
                <a:rPr lang="en-CA" sz="1600" kern="1200" dirty="0"/>
                <a:t>- Age</a:t>
              </a:r>
            </a:p>
            <a:p>
              <a:pPr lvl="0" algn="ctr" defTabSz="488950">
                <a:lnSpc>
                  <a:spcPct val="90000"/>
                </a:lnSpc>
                <a:spcBef>
                  <a:spcPct val="0"/>
                </a:spcBef>
                <a:spcAft>
                  <a:spcPts val="0"/>
                </a:spcAft>
              </a:pPr>
              <a:r>
                <a:rPr lang="en-CA" sz="1600" kern="1200" dirty="0"/>
                <a:t>- Genetics (e.g., vulnerability to anxiety, vasovagal response, acute stress response)</a:t>
              </a:r>
            </a:p>
            <a:p>
              <a:pPr lvl="0" algn="ctr" defTabSz="488950">
                <a:lnSpc>
                  <a:spcPct val="90000"/>
                </a:lnSpc>
                <a:spcBef>
                  <a:spcPct val="0"/>
                </a:spcBef>
                <a:spcAft>
                  <a:spcPts val="0"/>
                </a:spcAft>
              </a:pPr>
              <a:r>
                <a:rPr lang="en-CA" sz="1600" kern="1200" dirty="0"/>
                <a:t>- Low body mass</a:t>
              </a:r>
            </a:p>
          </p:txBody>
        </p:sp>
      </p:grpSp>
      <p:pic>
        <p:nvPicPr>
          <p:cNvPr id="18" name="Picture 17" descr="large-Abstract-person-66"/>
          <p:cNvPicPr/>
          <p:nvPr/>
        </p:nvPicPr>
        <p:blipFill>
          <a:blip r:embed="rId3">
            <a:clrChange>
              <a:clrFrom>
                <a:srgbClr val="0F0F0F"/>
              </a:clrFrom>
              <a:clrTo>
                <a:srgbClr val="0F0F0F">
                  <a:alpha val="0"/>
                </a:srgbClr>
              </a:clrTo>
            </a:clrChange>
            <a:grayscl/>
            <a:extLst>
              <a:ext uri="{28A0092B-C50C-407E-A947-70E740481C1C}">
                <a14:useLocalDpi xmlns:a14="http://schemas.microsoft.com/office/drawing/2010/main" val="0"/>
              </a:ext>
            </a:extLst>
          </a:blip>
          <a:srcRect/>
          <a:stretch>
            <a:fillRect/>
          </a:stretch>
        </p:blipFill>
        <p:spPr bwMode="auto">
          <a:xfrm>
            <a:off x="5816296" y="4058812"/>
            <a:ext cx="744855" cy="838200"/>
          </a:xfrm>
          <a:prstGeom prst="rect">
            <a:avLst/>
          </a:prstGeom>
          <a:noFill/>
        </p:spPr>
      </p:pic>
      <p:grpSp>
        <p:nvGrpSpPr>
          <p:cNvPr id="15" name="Group 14"/>
          <p:cNvGrpSpPr/>
          <p:nvPr/>
        </p:nvGrpSpPr>
        <p:grpSpPr>
          <a:xfrm>
            <a:off x="10072891" y="2538990"/>
            <a:ext cx="2119109" cy="1519823"/>
            <a:chOff x="10072891" y="2538989"/>
            <a:chExt cx="2119108" cy="1519823"/>
          </a:xfrm>
        </p:grpSpPr>
        <p:sp>
          <p:nvSpPr>
            <p:cNvPr id="14" name="Oval Callout 17"/>
            <p:cNvSpPr>
              <a:spLocks noChangeArrowheads="1"/>
            </p:cNvSpPr>
            <p:nvPr/>
          </p:nvSpPr>
          <p:spPr bwMode="auto">
            <a:xfrm>
              <a:off x="10072891" y="3030136"/>
              <a:ext cx="1842514" cy="1028676"/>
            </a:xfrm>
            <a:prstGeom prst="wedgeEllipseCallout">
              <a:avLst>
                <a:gd name="adj1" fmla="val -43301"/>
                <a:gd name="adj2" fmla="val 67935"/>
              </a:avLst>
            </a:prstGeom>
            <a:pattFill prst="pct5">
              <a:fgClr>
                <a:schemeClr val="accent1"/>
              </a:fgClr>
              <a:bgClr>
                <a:schemeClr val="bg1"/>
              </a:bgClr>
            </a:pattFill>
            <a:ln w="12700">
              <a:solidFill>
                <a:srgbClr val="0070C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0" name="Picture 1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50712" y="3282514"/>
              <a:ext cx="687384" cy="687384"/>
            </a:xfrm>
            <a:prstGeom prst="rect">
              <a:avLst/>
            </a:prstGeom>
          </p:spPr>
        </p:pic>
        <p:pic>
          <p:nvPicPr>
            <p:cNvPr id="21" name="Picture 20"/>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27720" y="3016361"/>
              <a:ext cx="687384" cy="687384"/>
            </a:xfrm>
            <a:prstGeom prst="rect">
              <a:avLst/>
            </a:prstGeom>
          </p:spPr>
        </p:pic>
        <p:pic>
          <p:nvPicPr>
            <p:cNvPr id="22" name="Picture 21"/>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169302" y="3160198"/>
              <a:ext cx="687384" cy="687384"/>
            </a:xfrm>
            <a:prstGeom prst="rect">
              <a:avLst/>
            </a:prstGeom>
          </p:spPr>
        </p:pic>
        <p:sp>
          <p:nvSpPr>
            <p:cNvPr id="23" name="TextBox 22"/>
            <p:cNvSpPr txBox="1"/>
            <p:nvPr/>
          </p:nvSpPr>
          <p:spPr>
            <a:xfrm>
              <a:off x="10343744" y="2538989"/>
              <a:ext cx="1848255" cy="400110"/>
            </a:xfrm>
            <a:prstGeom prst="rect">
              <a:avLst/>
            </a:prstGeom>
            <a:noFill/>
          </p:spPr>
          <p:txBody>
            <a:bodyPr wrap="square" rtlCol="0">
              <a:spAutoFit/>
            </a:bodyPr>
            <a:lstStyle/>
            <a:p>
              <a:r>
                <a:rPr lang="en-CA" sz="2000" i="1" dirty="0"/>
                <a:t>Social media</a:t>
              </a:r>
            </a:p>
          </p:txBody>
        </p:sp>
      </p:grpSp>
      <p:sp>
        <p:nvSpPr>
          <p:cNvPr id="19" name="Title 1">
            <a:extLst>
              <a:ext uri="{FF2B5EF4-FFF2-40B4-BE49-F238E27FC236}">
                <a16:creationId xmlns:a16="http://schemas.microsoft.com/office/drawing/2014/main" id="{E92CBB5C-B220-481E-BA8B-1629FD18DBAF}"/>
              </a:ext>
            </a:extLst>
          </p:cNvPr>
          <p:cNvSpPr txBox="1">
            <a:spLocks/>
          </p:cNvSpPr>
          <p:nvPr/>
        </p:nvSpPr>
        <p:spPr>
          <a:xfrm>
            <a:off x="237925" y="-1077799"/>
            <a:ext cx="5679570" cy="2155598"/>
          </a:xfrm>
          <a:prstGeom prst="rect">
            <a:avLst/>
          </a:prstGeom>
        </p:spPr>
        <p:txBody>
          <a:bodyPr vert="horz" lIns="18000" tIns="0" rIns="360000" bIns="0" rtlCol="0" anchor="b">
            <a:noAutofit/>
          </a:bodyPr>
          <a:lstStyle>
            <a:lvl1pPr defTabSz="914400">
              <a:lnSpc>
                <a:spcPct val="90000"/>
              </a:lnSpc>
              <a:spcBef>
                <a:spcPct val="0"/>
              </a:spcBef>
              <a:buNone/>
              <a:defRPr sz="3200" b="1">
                <a:solidFill>
                  <a:srgbClr val="0070C0"/>
                </a:solidFill>
                <a:ea typeface="+mj-ea"/>
                <a:cs typeface="Calibri Light"/>
              </a:defRPr>
            </a:lvl1pPr>
          </a:lstStyle>
          <a:p>
            <a:r>
              <a:rPr lang="en-US" dirty="0"/>
              <a:t>ISRR - Pre-Immunization</a:t>
            </a:r>
          </a:p>
          <a:p>
            <a:r>
              <a:rPr lang="en-US" dirty="0"/>
              <a:t>(predisposing factors)</a:t>
            </a:r>
          </a:p>
        </p:txBody>
      </p:sp>
      <p:cxnSp>
        <p:nvCxnSpPr>
          <p:cNvPr id="3" name="Straight Arrow Connector 2"/>
          <p:cNvCxnSpPr/>
          <p:nvPr/>
        </p:nvCxnSpPr>
        <p:spPr>
          <a:xfrm>
            <a:off x="6188722" y="4928263"/>
            <a:ext cx="0" cy="167442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65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2CBB5C-B220-481E-BA8B-1629FD18DBAF}"/>
              </a:ext>
            </a:extLst>
          </p:cNvPr>
          <p:cNvSpPr txBox="1">
            <a:spLocks/>
          </p:cNvSpPr>
          <p:nvPr/>
        </p:nvSpPr>
        <p:spPr>
          <a:xfrm>
            <a:off x="3566435" y="31116"/>
            <a:ext cx="5208814" cy="1586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70C0"/>
                </a:solidFill>
                <a:latin typeface="+mn-lt"/>
                <a:cs typeface="Calibri Light"/>
              </a:rPr>
              <a:t>Peri-Immunization</a:t>
            </a:r>
            <a:endParaRPr lang="en-US" sz="4000" b="1" dirty="0">
              <a:solidFill>
                <a:srgbClr val="0070C0"/>
              </a:solidFill>
              <a:latin typeface="+mn-lt"/>
              <a:cs typeface="Calibri"/>
            </a:endParaRPr>
          </a:p>
          <a:p>
            <a:pPr algn="ctr"/>
            <a:r>
              <a:rPr lang="en-US" sz="4000" dirty="0">
                <a:solidFill>
                  <a:srgbClr val="0070C0"/>
                </a:solidFill>
                <a:cs typeface="Calibri"/>
              </a:rPr>
              <a:t>(Precipitating </a:t>
            </a:r>
            <a:r>
              <a:rPr lang="en-US" sz="4000" dirty="0">
                <a:solidFill>
                  <a:srgbClr val="0070C0"/>
                </a:solidFill>
                <a:latin typeface="+mn-lt"/>
                <a:cs typeface="Calibri Light"/>
              </a:rPr>
              <a:t>factors)</a:t>
            </a:r>
            <a:endParaRPr lang="en-US" sz="4000" dirty="0">
              <a:solidFill>
                <a:srgbClr val="0070C0"/>
              </a:solidFill>
              <a:latin typeface="+mn-lt"/>
              <a:cs typeface="Calibri"/>
            </a:endParaRPr>
          </a:p>
        </p:txBody>
      </p:sp>
      <p:grpSp>
        <p:nvGrpSpPr>
          <p:cNvPr id="19" name="Group 18"/>
          <p:cNvGrpSpPr/>
          <p:nvPr/>
        </p:nvGrpSpPr>
        <p:grpSpPr>
          <a:xfrm>
            <a:off x="3255515" y="3967240"/>
            <a:ext cx="2662685" cy="2261559"/>
            <a:chOff x="3377495" y="1694363"/>
            <a:chExt cx="1356658" cy="1207833"/>
          </a:xfrm>
        </p:grpSpPr>
        <p:sp>
          <p:nvSpPr>
            <p:cNvPr id="30" name="Shape 29"/>
            <p:cNvSpPr/>
            <p:nvPr/>
          </p:nvSpPr>
          <p:spPr>
            <a:xfrm>
              <a:off x="3377495" y="1694363"/>
              <a:ext cx="1356658" cy="1207833"/>
            </a:xfrm>
            <a:prstGeom prst="gear9">
              <a:avLst/>
            </a:prstGeom>
            <a:solidFill>
              <a:srgbClr val="99FFCC"/>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Shape 4"/>
            <p:cNvSpPr/>
            <p:nvPr/>
          </p:nvSpPr>
          <p:spPr>
            <a:xfrm>
              <a:off x="3534449" y="1953106"/>
              <a:ext cx="1053368" cy="620851"/>
            </a:xfrm>
            <a:prstGeom prst="rect">
              <a:avLst/>
            </a:prstGeom>
            <a:noFill/>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000" b="1" u="sng" kern="1200" dirty="0"/>
                <a:t>Social</a:t>
              </a:r>
            </a:p>
            <a:p>
              <a:pPr lvl="0" algn="ctr" defTabSz="488950">
                <a:lnSpc>
                  <a:spcPct val="90000"/>
                </a:lnSpc>
                <a:spcBef>
                  <a:spcPct val="0"/>
                </a:spcBef>
                <a:spcAft>
                  <a:spcPts val="0"/>
                </a:spcAft>
              </a:pPr>
              <a:r>
                <a:rPr lang="en-CA" sz="1400" kern="1200" dirty="0"/>
                <a:t>- </a:t>
              </a:r>
              <a:r>
                <a:rPr lang="en-CA" kern="1200" dirty="0" err="1"/>
                <a:t>Behavior</a:t>
              </a:r>
              <a:r>
                <a:rPr lang="en-CA" kern="1200" dirty="0"/>
                <a:t>, attitude of clinicians, caregivers</a:t>
              </a:r>
            </a:p>
            <a:p>
              <a:pPr lvl="0" algn="ctr" defTabSz="488950">
                <a:lnSpc>
                  <a:spcPct val="90000"/>
                </a:lnSpc>
                <a:spcBef>
                  <a:spcPct val="0"/>
                </a:spcBef>
                <a:spcAft>
                  <a:spcPts val="0"/>
                </a:spcAft>
              </a:pPr>
              <a:r>
                <a:rPr lang="en-CA" kern="1200" dirty="0"/>
                <a:t>-  Pain expression</a:t>
              </a:r>
            </a:p>
          </p:txBody>
        </p:sp>
      </p:grpSp>
      <p:grpSp>
        <p:nvGrpSpPr>
          <p:cNvPr id="24" name="Group 23"/>
          <p:cNvGrpSpPr/>
          <p:nvPr/>
        </p:nvGrpSpPr>
        <p:grpSpPr>
          <a:xfrm>
            <a:off x="0" y="3456606"/>
            <a:ext cx="3154882" cy="2687738"/>
            <a:chOff x="1843920" y="1322665"/>
            <a:chExt cx="1706102" cy="1626354"/>
          </a:xfrm>
        </p:grpSpPr>
        <p:sp>
          <p:nvSpPr>
            <p:cNvPr id="28" name="Shape 27"/>
            <p:cNvSpPr/>
            <p:nvPr/>
          </p:nvSpPr>
          <p:spPr>
            <a:xfrm>
              <a:off x="1843920" y="1322665"/>
              <a:ext cx="1706102" cy="1626354"/>
            </a:xfrm>
            <a:prstGeom prst="gear6">
              <a:avLst/>
            </a:prstGeom>
            <a:solidFill>
              <a:srgbClr val="FFCCFF"/>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Shape 6"/>
            <p:cNvSpPr/>
            <p:nvPr/>
          </p:nvSpPr>
          <p:spPr>
            <a:xfrm>
              <a:off x="2171995" y="1740626"/>
              <a:ext cx="1076159" cy="802526"/>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88950">
                <a:lnSpc>
                  <a:spcPct val="90000"/>
                </a:lnSpc>
                <a:spcBef>
                  <a:spcPct val="0"/>
                </a:spcBef>
                <a:spcAft>
                  <a:spcPts val="0"/>
                </a:spcAft>
              </a:pPr>
              <a:r>
                <a:rPr lang="en-CA" sz="2000" b="1" u="sng" kern="1200" dirty="0"/>
                <a:t>Psychological</a:t>
              </a:r>
            </a:p>
            <a:p>
              <a:pPr lvl="0" algn="ctr" defTabSz="488950">
                <a:lnSpc>
                  <a:spcPct val="90000"/>
                </a:lnSpc>
                <a:spcBef>
                  <a:spcPct val="0"/>
                </a:spcBef>
                <a:spcAft>
                  <a:spcPts val="0"/>
                </a:spcAft>
              </a:pPr>
              <a:r>
                <a:rPr lang="en-CA" kern="1200" dirty="0"/>
                <a:t>- Personal expectations </a:t>
              </a:r>
            </a:p>
            <a:p>
              <a:pPr lvl="0" algn="ctr" defTabSz="488950">
                <a:lnSpc>
                  <a:spcPct val="90000"/>
                </a:lnSpc>
                <a:spcBef>
                  <a:spcPct val="0"/>
                </a:spcBef>
                <a:spcAft>
                  <a:spcPts val="0"/>
                </a:spcAft>
              </a:pPr>
              <a:r>
                <a:rPr lang="en-CA" kern="1200" dirty="0"/>
                <a:t>- Fear</a:t>
              </a:r>
            </a:p>
            <a:p>
              <a:pPr lvl="0" algn="ctr" defTabSz="488950">
                <a:lnSpc>
                  <a:spcPct val="90000"/>
                </a:lnSpc>
                <a:spcBef>
                  <a:spcPct val="0"/>
                </a:spcBef>
                <a:spcAft>
                  <a:spcPts val="0"/>
                </a:spcAft>
              </a:pPr>
              <a:r>
                <a:rPr lang="en-CA" kern="1200" dirty="0"/>
                <a:t>- Pain experience</a:t>
              </a:r>
            </a:p>
          </p:txBody>
        </p:sp>
      </p:grpSp>
      <p:grpSp>
        <p:nvGrpSpPr>
          <p:cNvPr id="25" name="Group 24"/>
          <p:cNvGrpSpPr/>
          <p:nvPr/>
        </p:nvGrpSpPr>
        <p:grpSpPr>
          <a:xfrm>
            <a:off x="2005905" y="1490647"/>
            <a:ext cx="2995596" cy="2662700"/>
            <a:chOff x="2776802" y="180840"/>
            <a:chExt cx="1619963" cy="1690331"/>
          </a:xfrm>
        </p:grpSpPr>
        <p:sp>
          <p:nvSpPr>
            <p:cNvPr id="26" name="Shape 25"/>
            <p:cNvSpPr/>
            <p:nvPr/>
          </p:nvSpPr>
          <p:spPr>
            <a:xfrm rot="20700000">
              <a:off x="2776802" y="180840"/>
              <a:ext cx="1619963" cy="1690331"/>
            </a:xfrm>
            <a:prstGeom prst="gear6">
              <a:avLst/>
            </a:prstGeom>
            <a:solidFill>
              <a:schemeClr val="accent1">
                <a:lumMod val="20000"/>
                <a:lumOff val="80000"/>
              </a:schemeClr>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Shape 8"/>
            <p:cNvSpPr/>
            <p:nvPr/>
          </p:nvSpPr>
          <p:spPr>
            <a:xfrm>
              <a:off x="2886068" y="486635"/>
              <a:ext cx="1304906" cy="940505"/>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000" b="1" u="sng" kern="1200" dirty="0"/>
                <a:t>Biological</a:t>
              </a:r>
            </a:p>
            <a:p>
              <a:pPr lvl="0" algn="ctr" defTabSz="488950">
                <a:lnSpc>
                  <a:spcPct val="90000"/>
                </a:lnSpc>
                <a:spcBef>
                  <a:spcPct val="0"/>
                </a:spcBef>
                <a:spcAft>
                  <a:spcPts val="0"/>
                </a:spcAft>
              </a:pPr>
              <a:r>
                <a:rPr lang="en-CA" sz="1200" kern="1200" dirty="0"/>
                <a:t>-  </a:t>
              </a:r>
              <a:r>
                <a:rPr lang="en-CA" kern="1200" dirty="0"/>
                <a:t>Prolonged standing</a:t>
              </a:r>
              <a:br>
                <a:rPr lang="en-CA" kern="1200" dirty="0"/>
              </a:br>
              <a:r>
                <a:rPr lang="en-CA" kern="1200" dirty="0"/>
                <a:t>- Vasovagal response</a:t>
              </a:r>
            </a:p>
            <a:p>
              <a:pPr lvl="0" algn="ctr" defTabSz="488950">
                <a:lnSpc>
                  <a:spcPct val="90000"/>
                </a:lnSpc>
                <a:spcBef>
                  <a:spcPct val="0"/>
                </a:spcBef>
                <a:spcAft>
                  <a:spcPts val="0"/>
                </a:spcAft>
              </a:pPr>
              <a:r>
                <a:rPr lang="en-CA" kern="1200" dirty="0"/>
                <a:t>- Pain experience</a:t>
              </a:r>
            </a:p>
          </p:txBody>
        </p:sp>
      </p:grpSp>
      <p:grpSp>
        <p:nvGrpSpPr>
          <p:cNvPr id="2" name="Group 6"/>
          <p:cNvGrpSpPr>
            <a:grpSpLocks/>
          </p:cNvGrpSpPr>
          <p:nvPr/>
        </p:nvGrpSpPr>
        <p:grpSpPr bwMode="auto">
          <a:xfrm>
            <a:off x="2311918" y="5951385"/>
            <a:ext cx="1403349" cy="717550"/>
            <a:chOff x="0" y="0"/>
            <a:chExt cx="2209" cy="1131"/>
          </a:xfrm>
        </p:grpSpPr>
        <p:sp>
          <p:nvSpPr>
            <p:cNvPr id="3" name="Rounded Rectangle 106"/>
            <p:cNvSpPr>
              <a:spLocks noChangeArrowheads="1"/>
            </p:cNvSpPr>
            <p:nvPr/>
          </p:nvSpPr>
          <p:spPr bwMode="auto">
            <a:xfrm>
              <a:off x="0" y="0"/>
              <a:ext cx="2209" cy="1131"/>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7" name="Picture 107" descr="large-Abstract-person-16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 y="175"/>
              <a:ext cx="776" cy="9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5" name="Group 108"/>
            <p:cNvGrpSpPr>
              <a:grpSpLocks/>
            </p:cNvGrpSpPr>
            <p:nvPr/>
          </p:nvGrpSpPr>
          <p:grpSpPr bwMode="auto">
            <a:xfrm>
              <a:off x="1592" y="588"/>
              <a:ext cx="203" cy="192"/>
              <a:chOff x="1592" y="588"/>
              <a:chExt cx="294199" cy="294199"/>
            </a:xfrm>
          </p:grpSpPr>
          <p:sp>
            <p:nvSpPr>
              <p:cNvPr id="16" name="Rectangle 111"/>
              <p:cNvSpPr>
                <a:spLocks noChangeArrowheads="1"/>
              </p:cNvSpPr>
              <p:nvPr/>
            </p:nvSpPr>
            <p:spPr bwMode="auto">
              <a:xfrm>
                <a:off x="124836" y="588"/>
                <a:ext cx="47709" cy="294199"/>
              </a:xfrm>
              <a:prstGeom prst="rect">
                <a:avLst/>
              </a:prstGeom>
              <a:solidFill>
                <a:srgbClr val="FFFFFF"/>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en-CA"/>
              </a:p>
            </p:txBody>
          </p:sp>
          <p:sp>
            <p:nvSpPr>
              <p:cNvPr id="17" name="Rectangle 112"/>
              <p:cNvSpPr>
                <a:spLocks noChangeArrowheads="1"/>
              </p:cNvSpPr>
              <p:nvPr/>
            </p:nvSpPr>
            <p:spPr bwMode="auto">
              <a:xfrm rot="5400000">
                <a:off x="124838" y="8540"/>
                <a:ext cx="47707" cy="294199"/>
              </a:xfrm>
              <a:prstGeom prst="rect">
                <a:avLst/>
              </a:prstGeom>
              <a:solidFill>
                <a:srgbClr val="FFFFFF"/>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en-CA"/>
              </a:p>
            </p:txBody>
          </p:sp>
        </p:grpSp>
        <p:pic>
          <p:nvPicPr>
            <p:cNvPr id="109" name="Picture 109" descr="shot_needle[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41" y="149"/>
              <a:ext cx="563" cy="53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110" descr="large-Abstract-person-66"/>
            <p:cNvPicPr>
              <a:picLocks noChangeAspect="1"/>
            </p:cNvPicPr>
            <p:nvPr/>
          </p:nvPicPr>
          <p:blipFill>
            <a:blip r:embed="rId5">
              <a:clrChange>
                <a:clrFrom>
                  <a:srgbClr val="0F0F0F"/>
                </a:clrFrom>
                <a:clrTo>
                  <a:srgbClr val="0F0F0F">
                    <a:alpha val="0"/>
                  </a:srgbClr>
                </a:clrTo>
              </a:clrChange>
              <a:grayscl/>
              <a:extLst>
                <a:ext uri="{28A0092B-C50C-407E-A947-70E740481C1C}">
                  <a14:useLocalDpi xmlns:a14="http://schemas.microsoft.com/office/drawing/2010/main" val="0"/>
                </a:ext>
              </a:extLst>
            </a:blip>
            <a:srcRect/>
            <a:stretch>
              <a:fillRect/>
            </a:stretch>
          </p:blipFill>
          <p:spPr bwMode="auto">
            <a:xfrm>
              <a:off x="165" y="137"/>
              <a:ext cx="801" cy="93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6" name="Freeform 2"/>
          <p:cNvSpPr>
            <a:spLocks/>
          </p:cNvSpPr>
          <p:nvPr/>
        </p:nvSpPr>
        <p:spPr bwMode="auto">
          <a:xfrm>
            <a:off x="5382307" y="2857675"/>
            <a:ext cx="1014412" cy="1057430"/>
          </a:xfrm>
          <a:custGeom>
            <a:avLst/>
            <a:gdLst>
              <a:gd name="T0" fmla="*/ 80802 w 609600"/>
              <a:gd name="T1" fmla="*/ 245811 h 635000"/>
              <a:gd name="T2" fmla="*/ 233111 w 609600"/>
              <a:gd name="T3" fmla="*/ 245811 h 635000"/>
              <a:gd name="T4" fmla="*/ 233111 w 609600"/>
              <a:gd name="T5" fmla="*/ 84169 h 635000"/>
              <a:gd name="T6" fmla="*/ 376489 w 609600"/>
              <a:gd name="T7" fmla="*/ 84169 h 635000"/>
              <a:gd name="T8" fmla="*/ 376489 w 609600"/>
              <a:gd name="T9" fmla="*/ 245811 h 635000"/>
              <a:gd name="T10" fmla="*/ 528798 w 609600"/>
              <a:gd name="T11" fmla="*/ 245811 h 635000"/>
              <a:gd name="T12" fmla="*/ 528798 w 609600"/>
              <a:gd name="T13" fmla="*/ 389189 h 635000"/>
              <a:gd name="T14" fmla="*/ 376489 w 609600"/>
              <a:gd name="T15" fmla="*/ 389189 h 635000"/>
              <a:gd name="T16" fmla="*/ 376489 w 609600"/>
              <a:gd name="T17" fmla="*/ 550831 h 635000"/>
              <a:gd name="T18" fmla="*/ 233111 w 609600"/>
              <a:gd name="T19" fmla="*/ 550831 h 635000"/>
              <a:gd name="T20" fmla="*/ 233111 w 609600"/>
              <a:gd name="T21" fmla="*/ 389189 h 635000"/>
              <a:gd name="T22" fmla="*/ 80802 w 609600"/>
              <a:gd name="T23" fmla="*/ 389189 h 635000"/>
              <a:gd name="T24" fmla="*/ 80802 w 609600"/>
              <a:gd name="T25" fmla="*/ 245811 h 635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9600" h="635000">
                <a:moveTo>
                  <a:pt x="80802" y="245811"/>
                </a:moveTo>
                <a:lnTo>
                  <a:pt x="233111" y="245811"/>
                </a:lnTo>
                <a:lnTo>
                  <a:pt x="233111" y="84169"/>
                </a:lnTo>
                <a:lnTo>
                  <a:pt x="376489" y="84169"/>
                </a:lnTo>
                <a:lnTo>
                  <a:pt x="376489" y="245811"/>
                </a:lnTo>
                <a:lnTo>
                  <a:pt x="528798" y="245811"/>
                </a:lnTo>
                <a:lnTo>
                  <a:pt x="528798" y="389189"/>
                </a:lnTo>
                <a:lnTo>
                  <a:pt x="376489" y="389189"/>
                </a:lnTo>
                <a:lnTo>
                  <a:pt x="376489" y="550831"/>
                </a:lnTo>
                <a:lnTo>
                  <a:pt x="233111" y="550831"/>
                </a:lnTo>
                <a:lnTo>
                  <a:pt x="233111" y="389189"/>
                </a:lnTo>
                <a:lnTo>
                  <a:pt x="80802" y="389189"/>
                </a:lnTo>
                <a:lnTo>
                  <a:pt x="80802" y="245811"/>
                </a:lnTo>
                <a:close/>
              </a:path>
            </a:pathLst>
          </a:custGeom>
          <a:pattFill prst="pct5">
            <a:fgClr>
              <a:srgbClr val="BFBFBF"/>
            </a:fgClr>
            <a:bgClr>
              <a:srgbClr val="FFFFFF"/>
            </a:bgClr>
          </a:pattFill>
          <a:ln w="38100">
            <a:solidFill>
              <a:srgbClr val="0070C0"/>
            </a:solidFill>
            <a:round/>
            <a:headEnd/>
            <a:tailEnd/>
          </a:ln>
        </p:spPr>
        <p:txBody>
          <a:bodyPr vert="horz" wrap="square" lIns="91440" tIns="45720" rIns="91440" bIns="45720" numCol="1" anchor="ctr" anchorCtr="0" compatLnSpc="1">
            <a:prstTxWarp prst="textNoShape">
              <a:avLst/>
            </a:prstTxWarp>
          </a:bodyPr>
          <a:lstStyle/>
          <a:p>
            <a:endParaRPr lang="en-CA"/>
          </a:p>
        </p:txBody>
      </p:sp>
      <p:grpSp>
        <p:nvGrpSpPr>
          <p:cNvPr id="36" name="Group 35"/>
          <p:cNvGrpSpPr/>
          <p:nvPr/>
        </p:nvGrpSpPr>
        <p:grpSpPr>
          <a:xfrm>
            <a:off x="9019769" y="2957773"/>
            <a:ext cx="3108432" cy="2652040"/>
            <a:chOff x="3274362" y="1188609"/>
            <a:chExt cx="1615111" cy="1539430"/>
          </a:xfrm>
        </p:grpSpPr>
        <p:sp>
          <p:nvSpPr>
            <p:cNvPr id="41" name="Shape 40"/>
            <p:cNvSpPr/>
            <p:nvPr/>
          </p:nvSpPr>
          <p:spPr>
            <a:xfrm>
              <a:off x="3274362" y="1188609"/>
              <a:ext cx="1615111" cy="1539430"/>
            </a:xfrm>
            <a:prstGeom prst="gear9">
              <a:avLst/>
            </a:prstGeom>
            <a:solidFill>
              <a:srgbClr val="99FFCC"/>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2" name="Shape 4"/>
            <p:cNvSpPr/>
            <p:nvPr/>
          </p:nvSpPr>
          <p:spPr>
            <a:xfrm>
              <a:off x="3468071" y="1549213"/>
              <a:ext cx="1239514" cy="791299"/>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000" b="1" u="sng" kern="1200" dirty="0"/>
                <a:t>Social</a:t>
              </a:r>
            </a:p>
            <a:p>
              <a:pPr lvl="0" algn="ctr" defTabSz="488950">
                <a:lnSpc>
                  <a:spcPct val="90000"/>
                </a:lnSpc>
                <a:spcBef>
                  <a:spcPct val="0"/>
                </a:spcBef>
                <a:spcAft>
                  <a:spcPts val="0"/>
                </a:spcAft>
              </a:pPr>
              <a:r>
                <a:rPr lang="en-CA" kern="1200" dirty="0"/>
                <a:t>- Witnessing peers' adverse reactions</a:t>
              </a:r>
            </a:p>
            <a:p>
              <a:pPr lvl="0" algn="ctr" defTabSz="488950">
                <a:lnSpc>
                  <a:spcPct val="90000"/>
                </a:lnSpc>
                <a:spcBef>
                  <a:spcPct val="0"/>
                </a:spcBef>
                <a:spcAft>
                  <a:spcPts val="0"/>
                </a:spcAft>
              </a:pPr>
              <a:r>
                <a:rPr lang="en-CA" kern="1200" dirty="0"/>
                <a:t>- </a:t>
              </a:r>
              <a:r>
                <a:rPr lang="en-CA" kern="1200" dirty="0" err="1"/>
                <a:t>Behavior</a:t>
              </a:r>
              <a:r>
                <a:rPr lang="en-CA" kern="1200" dirty="0"/>
                <a:t>, attitude of others in context</a:t>
              </a:r>
            </a:p>
            <a:p>
              <a:pPr lvl="0" algn="ctr" defTabSz="488950">
                <a:lnSpc>
                  <a:spcPct val="90000"/>
                </a:lnSpc>
                <a:spcBef>
                  <a:spcPct val="0"/>
                </a:spcBef>
                <a:spcAft>
                  <a:spcPts val="0"/>
                </a:spcAft>
              </a:pPr>
              <a:r>
                <a:rPr lang="en-CA" kern="1200" dirty="0"/>
                <a:t>- Pain expression in front of peers</a:t>
              </a:r>
              <a:endParaRPr lang="en-CA" u="sng" kern="1200" dirty="0"/>
            </a:p>
          </p:txBody>
        </p:sp>
      </p:grpSp>
      <p:grpSp>
        <p:nvGrpSpPr>
          <p:cNvPr id="37" name="Group 36"/>
          <p:cNvGrpSpPr/>
          <p:nvPr/>
        </p:nvGrpSpPr>
        <p:grpSpPr>
          <a:xfrm>
            <a:off x="6553201" y="1617407"/>
            <a:ext cx="3142796" cy="2661804"/>
            <a:chOff x="1820541" y="431041"/>
            <a:chExt cx="1849755" cy="1626354"/>
          </a:xfrm>
        </p:grpSpPr>
        <p:sp>
          <p:nvSpPr>
            <p:cNvPr id="39" name="Shape 38"/>
            <p:cNvSpPr/>
            <p:nvPr/>
          </p:nvSpPr>
          <p:spPr>
            <a:xfrm>
              <a:off x="1820541" y="431041"/>
              <a:ext cx="1849755" cy="1626354"/>
            </a:xfrm>
            <a:prstGeom prst="gear6">
              <a:avLst/>
            </a:prstGeom>
            <a:solidFill>
              <a:srgbClr val="FFCCFF"/>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0" name="Shape 6"/>
            <p:cNvSpPr/>
            <p:nvPr/>
          </p:nvSpPr>
          <p:spPr>
            <a:xfrm>
              <a:off x="2119264" y="883694"/>
              <a:ext cx="1252112" cy="802526"/>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88950">
                <a:lnSpc>
                  <a:spcPct val="90000"/>
                </a:lnSpc>
                <a:spcBef>
                  <a:spcPct val="0"/>
                </a:spcBef>
                <a:spcAft>
                  <a:spcPts val="0"/>
                </a:spcAft>
              </a:pPr>
              <a:r>
                <a:rPr lang="en-CA" sz="2000" b="1" u="sng" kern="1200" dirty="0"/>
                <a:t>Psychological</a:t>
              </a:r>
            </a:p>
            <a:p>
              <a:pPr lvl="0" algn="ctr" defTabSz="488950">
                <a:lnSpc>
                  <a:spcPct val="90000"/>
                </a:lnSpc>
                <a:spcBef>
                  <a:spcPct val="0"/>
                </a:spcBef>
                <a:spcAft>
                  <a:spcPts val="0"/>
                </a:spcAft>
              </a:pPr>
              <a:r>
                <a:rPr lang="en-CA" kern="1200" dirty="0"/>
                <a:t>- Concerns re: evaluations from peers, authority figures</a:t>
              </a:r>
            </a:p>
          </p:txBody>
        </p:sp>
      </p:grpSp>
      <p:grpSp>
        <p:nvGrpSpPr>
          <p:cNvPr id="97" name="Group 323"/>
          <p:cNvGrpSpPr>
            <a:grpSpLocks/>
          </p:cNvGrpSpPr>
          <p:nvPr/>
        </p:nvGrpSpPr>
        <p:grpSpPr bwMode="auto">
          <a:xfrm>
            <a:off x="8126413" y="5680159"/>
            <a:ext cx="2286000" cy="930275"/>
            <a:chOff x="0" y="0"/>
            <a:chExt cx="3600" cy="1465"/>
          </a:xfrm>
        </p:grpSpPr>
        <p:pic>
          <p:nvPicPr>
            <p:cNvPr id="114" name="Picture 114" descr="schoolhouse[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75"/>
              <a:ext cx="1264" cy="1290"/>
            </a:xfrm>
            <a:prstGeom prst="rect">
              <a:avLst/>
            </a:prstGeom>
            <a:noFill/>
            <a:extLst>
              <a:ext uri="{909E8E84-426E-40dd-AFC4-6F175D3DCCD1}">
                <a14:hiddenFill xmlns:a14="http://schemas.microsoft.com/office/drawing/2010/main" xmlns="">
                  <a:solidFill>
                    <a:srgbClr val="FFFFFF"/>
                  </a:solidFill>
                </a14:hiddenFill>
              </a:ext>
            </a:extLst>
          </p:spPr>
        </p:pic>
        <p:sp>
          <p:nvSpPr>
            <p:cNvPr id="98" name="Rounded Rectangle 115"/>
            <p:cNvSpPr>
              <a:spLocks noChangeAspect="1" noChangeArrowheads="1"/>
            </p:cNvSpPr>
            <p:nvPr/>
          </p:nvSpPr>
          <p:spPr bwMode="auto">
            <a:xfrm>
              <a:off x="1312" y="0"/>
              <a:ext cx="2288" cy="1435"/>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6" name="Picture 116" descr="large-Abstract-person-16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6" y="451"/>
              <a:ext cx="776" cy="9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9" name="Group 117"/>
            <p:cNvGrpSpPr>
              <a:grpSpLocks/>
            </p:cNvGrpSpPr>
            <p:nvPr/>
          </p:nvGrpSpPr>
          <p:grpSpPr bwMode="auto">
            <a:xfrm>
              <a:off x="3017" y="864"/>
              <a:ext cx="203" cy="192"/>
              <a:chOff x="3017" y="864"/>
              <a:chExt cx="294199" cy="294199"/>
            </a:xfrm>
          </p:grpSpPr>
          <p:sp>
            <p:nvSpPr>
              <p:cNvPr id="100" name="Rectangle 123"/>
              <p:cNvSpPr>
                <a:spLocks noChangeArrowheads="1"/>
              </p:cNvSpPr>
              <p:nvPr/>
            </p:nvSpPr>
            <p:spPr bwMode="auto">
              <a:xfrm>
                <a:off x="126261" y="864"/>
                <a:ext cx="47709" cy="294199"/>
              </a:xfrm>
              <a:prstGeom prst="rect">
                <a:avLst/>
              </a:prstGeom>
              <a:solidFill>
                <a:srgbClr val="000000"/>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en-CA"/>
              </a:p>
            </p:txBody>
          </p:sp>
          <p:sp>
            <p:nvSpPr>
              <p:cNvPr id="101" name="Rectangle 124"/>
              <p:cNvSpPr>
                <a:spLocks noChangeArrowheads="1"/>
              </p:cNvSpPr>
              <p:nvPr/>
            </p:nvSpPr>
            <p:spPr bwMode="auto">
              <a:xfrm rot="5400000">
                <a:off x="126263" y="8816"/>
                <a:ext cx="47707" cy="294199"/>
              </a:xfrm>
              <a:prstGeom prst="rect">
                <a:avLst/>
              </a:prstGeom>
              <a:solidFill>
                <a:srgbClr val="000000"/>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p>
                <a:endParaRPr lang="en-CA"/>
              </a:p>
            </p:txBody>
          </p:sp>
        </p:grpSp>
        <p:pic>
          <p:nvPicPr>
            <p:cNvPr id="118" name="Picture 118" descr="large-Abstract-person-66"/>
            <p:cNvPicPr>
              <a:picLocks noChangeAspect="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690" y="789"/>
              <a:ext cx="513" cy="576"/>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119" descr="shot_needle[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78" y="151"/>
              <a:ext cx="563" cy="538"/>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120" descr="large-Abstract-person-66"/>
            <p:cNvPicPr>
              <a:picLocks noChangeAspect="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2165" y="639"/>
              <a:ext cx="514" cy="576"/>
            </a:xfrm>
            <a:prstGeom prst="rect">
              <a:avLst/>
            </a:prstGeom>
            <a:noFill/>
            <a:extLst>
              <a:ext uri="{909E8E84-426E-40dd-AFC4-6F175D3DCCD1}">
                <a14:hiddenFill xmlns:a14="http://schemas.microsoft.com/office/drawing/2010/main" xmlns="">
                  <a:solidFill>
                    <a:srgbClr val="FFFFFF"/>
                  </a:solidFill>
                </a14:hiddenFill>
              </a:ext>
            </a:extLst>
          </p:spPr>
        </p:pic>
        <p:pic>
          <p:nvPicPr>
            <p:cNvPr id="121" name="Picture 121" descr="large-Abstract-person-66"/>
            <p:cNvPicPr>
              <a:picLocks noChangeAspect="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364" y="388"/>
              <a:ext cx="513" cy="576"/>
            </a:xfrm>
            <a:prstGeom prst="rect">
              <a:avLst/>
            </a:prstGeom>
            <a:noFill/>
            <a:extLst>
              <a:ext uri="{909E8E84-426E-40dd-AFC4-6F175D3DCCD1}">
                <a14:hiddenFill xmlns:a14="http://schemas.microsoft.com/office/drawing/2010/main" xmlns="">
                  <a:solidFill>
                    <a:srgbClr val="FFFFFF"/>
                  </a:solidFill>
                </a14:hiddenFill>
              </a:ext>
            </a:extLst>
          </p:spPr>
        </p:pic>
        <p:pic>
          <p:nvPicPr>
            <p:cNvPr id="122" name="Picture 122" descr="large-Abstract-person-66"/>
            <p:cNvPicPr>
              <a:picLocks noChangeAspect="1"/>
            </p:cNvPicPr>
            <p:nvPr/>
          </p:nvPicPr>
          <p:blipFill>
            <a:blip r:embed="rId8">
              <a:clrChange>
                <a:clrFrom>
                  <a:srgbClr val="0F0F0F"/>
                </a:clrFrom>
                <a:clrTo>
                  <a:srgbClr val="0F0F0F">
                    <a:alpha val="0"/>
                  </a:srgbClr>
                </a:clrTo>
              </a:clrChange>
              <a:grayscl/>
              <a:extLst>
                <a:ext uri="{28A0092B-C50C-407E-A947-70E740481C1C}">
                  <a14:useLocalDpi xmlns:a14="http://schemas.microsoft.com/office/drawing/2010/main" val="0"/>
                </a:ext>
              </a:extLst>
            </a:blip>
            <a:srcRect/>
            <a:stretch>
              <a:fillRect/>
            </a:stretch>
          </p:blipFill>
          <p:spPr bwMode="auto">
            <a:xfrm>
              <a:off x="1790" y="38"/>
              <a:ext cx="538" cy="6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5" name="Title 1">
            <a:extLst>
              <a:ext uri="{FF2B5EF4-FFF2-40B4-BE49-F238E27FC236}">
                <a16:creationId xmlns:a16="http://schemas.microsoft.com/office/drawing/2014/main" id="{E92CBB5C-B220-481E-BA8B-1629FD18DBAF}"/>
              </a:ext>
            </a:extLst>
          </p:cNvPr>
          <p:cNvSpPr txBox="1">
            <a:spLocks/>
          </p:cNvSpPr>
          <p:nvPr/>
        </p:nvSpPr>
        <p:spPr>
          <a:xfrm>
            <a:off x="9099" y="1109445"/>
            <a:ext cx="2864315" cy="9955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0070C0"/>
                </a:solidFill>
                <a:latin typeface="+mn-lt"/>
                <a:cs typeface="Calibri Light"/>
              </a:rPr>
              <a:t>Individual</a:t>
            </a:r>
          </a:p>
          <a:p>
            <a:pPr algn="ctr"/>
            <a:r>
              <a:rPr lang="en-US" sz="3200" b="1">
                <a:solidFill>
                  <a:srgbClr val="0070C0"/>
                </a:solidFill>
                <a:latin typeface="+mn-lt"/>
                <a:cs typeface="Calibri Light"/>
              </a:rPr>
              <a:t>Context</a:t>
            </a:r>
            <a:endParaRPr lang="en-US" sz="2400" b="1">
              <a:solidFill>
                <a:srgbClr val="0070C0"/>
              </a:solidFill>
              <a:latin typeface="+mn-lt"/>
              <a:cs typeface="Calibri Light"/>
            </a:endParaRPr>
          </a:p>
        </p:txBody>
      </p:sp>
      <p:sp>
        <p:nvSpPr>
          <p:cNvPr id="56" name="Title 1">
            <a:extLst>
              <a:ext uri="{FF2B5EF4-FFF2-40B4-BE49-F238E27FC236}">
                <a16:creationId xmlns:a16="http://schemas.microsoft.com/office/drawing/2014/main" id="{E92CBB5C-B220-481E-BA8B-1629FD18DBAF}"/>
              </a:ext>
            </a:extLst>
          </p:cNvPr>
          <p:cNvSpPr txBox="1">
            <a:spLocks/>
          </p:cNvSpPr>
          <p:nvPr/>
        </p:nvSpPr>
        <p:spPr>
          <a:xfrm>
            <a:off x="9155432" y="1119435"/>
            <a:ext cx="2864315" cy="9955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mn-lt"/>
                <a:cs typeface="Calibri Light"/>
              </a:rPr>
              <a:t>Mass</a:t>
            </a:r>
          </a:p>
          <a:p>
            <a:pPr algn="ctr"/>
            <a:r>
              <a:rPr lang="en-US" sz="3200" b="1" dirty="0">
                <a:solidFill>
                  <a:srgbClr val="0070C0"/>
                </a:solidFill>
                <a:latin typeface="+mn-lt"/>
                <a:cs typeface="Calibri Light"/>
              </a:rPr>
              <a:t>Context</a:t>
            </a:r>
            <a:endParaRPr lang="en-US" sz="2400" b="1" dirty="0">
              <a:solidFill>
                <a:srgbClr val="0070C0"/>
              </a:solidFill>
              <a:latin typeface="+mn-lt"/>
              <a:cs typeface="Calibri Light"/>
            </a:endParaRPr>
          </a:p>
        </p:txBody>
      </p:sp>
      <p:cxnSp>
        <p:nvCxnSpPr>
          <p:cNvPr id="1047" name="Curved Connector 340"/>
          <p:cNvCxnSpPr>
            <a:cxnSpLocks noChangeShapeType="1"/>
          </p:cNvCxnSpPr>
          <p:nvPr/>
        </p:nvCxnSpPr>
        <p:spPr bwMode="auto">
          <a:xfrm rot="5400000">
            <a:off x="1908692" y="192169"/>
            <a:ext cx="1270000" cy="939801"/>
          </a:xfrm>
          <a:prstGeom prst="curvedConnector3">
            <a:avLst>
              <a:gd name="adj1" fmla="val 50000"/>
            </a:avLst>
          </a:prstGeom>
          <a:noFill/>
          <a:ln w="444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048" name="Curved Connector 341"/>
          <p:cNvCxnSpPr>
            <a:cxnSpLocks noChangeShapeType="1"/>
          </p:cNvCxnSpPr>
          <p:nvPr/>
        </p:nvCxnSpPr>
        <p:spPr bwMode="auto">
          <a:xfrm rot="16200000" flipH="1">
            <a:off x="8884604" y="134620"/>
            <a:ext cx="1292225" cy="1022985"/>
          </a:xfrm>
          <a:prstGeom prst="curvedConnector3">
            <a:avLst>
              <a:gd name="adj1" fmla="val 50000"/>
            </a:avLst>
          </a:prstGeom>
          <a:noFill/>
          <a:ln w="44450">
            <a:solidFill>
              <a:srgbClr val="000000"/>
            </a:solidFill>
            <a:round/>
            <a:headEnd/>
            <a:tailEnd type="triangle" w="med" len="med"/>
          </a:ln>
          <a:extLst>
            <a:ext uri="{909E8E84-426E-40dd-AFC4-6F175D3DCCD1}">
              <a14:hiddenFill xmlns:a14="http://schemas.microsoft.com/office/drawing/2010/main" xmlns="">
                <a:noFill/>
              </a14:hiddenFill>
            </a:ext>
          </a:extLst>
        </p:spPr>
      </p:cxnSp>
      <p:pic>
        <p:nvPicPr>
          <p:cNvPr id="60" name="Picture 59" descr="large-Abstract-person-66"/>
          <p:cNvPicPr/>
          <p:nvPr/>
        </p:nvPicPr>
        <p:blipFill>
          <a:blip r:embed="rId5">
            <a:clrChange>
              <a:clrFrom>
                <a:srgbClr val="0F0F0F"/>
              </a:clrFrom>
              <a:clrTo>
                <a:srgbClr val="0F0F0F">
                  <a:alpha val="0"/>
                </a:srgbClr>
              </a:clrTo>
            </a:clrChange>
            <a:grayscl/>
            <a:extLst>
              <a:ext uri="{28A0092B-C50C-407E-A947-70E740481C1C}">
                <a14:useLocalDpi xmlns:a14="http://schemas.microsoft.com/office/drawing/2010/main" val="0"/>
              </a:ext>
            </a:extLst>
          </a:blip>
          <a:srcRect/>
          <a:stretch>
            <a:fillRect/>
          </a:stretch>
        </p:blipFill>
        <p:spPr bwMode="auto">
          <a:xfrm>
            <a:off x="2325673" y="-1"/>
            <a:ext cx="478773" cy="635000"/>
          </a:xfrm>
          <a:prstGeom prst="rect">
            <a:avLst/>
          </a:prstGeom>
          <a:noFill/>
        </p:spPr>
      </p:pic>
      <p:pic>
        <p:nvPicPr>
          <p:cNvPr id="62" name="Picture 61" descr="large-Abstract-person-66"/>
          <p:cNvPicPr/>
          <p:nvPr/>
        </p:nvPicPr>
        <p:blipFill>
          <a:blip r:embed="rId5">
            <a:clrChange>
              <a:clrFrom>
                <a:srgbClr val="0F0F0F"/>
              </a:clrFrom>
              <a:clrTo>
                <a:srgbClr val="0F0F0F">
                  <a:alpha val="0"/>
                </a:srgbClr>
              </a:clrTo>
            </a:clrChange>
            <a:grayscl/>
            <a:extLst>
              <a:ext uri="{28A0092B-C50C-407E-A947-70E740481C1C}">
                <a14:useLocalDpi xmlns:a14="http://schemas.microsoft.com/office/drawing/2010/main" val="0"/>
              </a:ext>
            </a:extLst>
          </a:blip>
          <a:srcRect/>
          <a:stretch>
            <a:fillRect/>
          </a:stretch>
        </p:blipFill>
        <p:spPr bwMode="auto">
          <a:xfrm>
            <a:off x="9258934" y="-11876"/>
            <a:ext cx="478773" cy="635000"/>
          </a:xfrm>
          <a:prstGeom prst="rect">
            <a:avLst/>
          </a:prstGeom>
          <a:noFill/>
        </p:spPr>
      </p:pic>
    </p:spTree>
    <p:extLst>
      <p:ext uri="{BB962C8B-B14F-4D97-AF65-F5344CB8AC3E}">
        <p14:creationId xmlns:p14="http://schemas.microsoft.com/office/powerpoint/2010/main" val="263322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Curved Connector 335"/>
          <p:cNvCxnSpPr>
            <a:cxnSpLocks noChangeShapeType="1"/>
          </p:cNvCxnSpPr>
          <p:nvPr/>
        </p:nvCxnSpPr>
        <p:spPr bwMode="auto">
          <a:xfrm rot="16200000" flipH="1">
            <a:off x="2386015" y="10135788"/>
            <a:ext cx="1549400" cy="1044574"/>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51" name="Curved Connector 336"/>
          <p:cNvCxnSpPr>
            <a:cxnSpLocks noChangeShapeType="1"/>
          </p:cNvCxnSpPr>
          <p:nvPr/>
        </p:nvCxnSpPr>
        <p:spPr bwMode="auto">
          <a:xfrm rot="5400000">
            <a:off x="3655219" y="10090545"/>
            <a:ext cx="1547813" cy="1044574"/>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52" name="Curved Connector 89"/>
          <p:cNvCxnSpPr>
            <a:cxnSpLocks noChangeShapeType="1"/>
          </p:cNvCxnSpPr>
          <p:nvPr/>
        </p:nvCxnSpPr>
        <p:spPr bwMode="auto">
          <a:xfrm rot="5400000">
            <a:off x="4493298" y="1392955"/>
            <a:ext cx="1431420" cy="990187"/>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53" name="Curved Connector 90"/>
          <p:cNvCxnSpPr>
            <a:cxnSpLocks noChangeShapeType="1"/>
          </p:cNvCxnSpPr>
          <p:nvPr/>
        </p:nvCxnSpPr>
        <p:spPr bwMode="auto">
          <a:xfrm rot="16200000" flipH="1">
            <a:off x="6227321" y="1397119"/>
            <a:ext cx="1431423" cy="981858"/>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pic>
        <p:nvPicPr>
          <p:cNvPr id="8" name="Picture 7" descr="large-Abstract-person-66"/>
          <p:cNvPicPr/>
          <p:nvPr/>
        </p:nvPicPr>
        <p:blipFill>
          <a:blip r:embed="rId3">
            <a:clrChange>
              <a:clrFrom>
                <a:srgbClr val="0F0F0F"/>
              </a:clrFrom>
              <a:clrTo>
                <a:srgbClr val="0F0F0F">
                  <a:alpha val="0"/>
                </a:srgbClr>
              </a:clrTo>
            </a:clrChange>
            <a:grayscl/>
            <a:extLst>
              <a:ext uri="{28A0092B-C50C-407E-A947-70E740481C1C}">
                <a14:useLocalDpi xmlns:a14="http://schemas.microsoft.com/office/drawing/2010/main" val="0"/>
              </a:ext>
            </a:extLst>
          </a:blip>
          <a:srcRect/>
          <a:stretch>
            <a:fillRect/>
          </a:stretch>
        </p:blipFill>
        <p:spPr bwMode="auto">
          <a:xfrm>
            <a:off x="5611882" y="1341913"/>
            <a:ext cx="967052" cy="1064027"/>
          </a:xfrm>
          <a:prstGeom prst="rect">
            <a:avLst/>
          </a:prstGeom>
          <a:noFill/>
        </p:spPr>
      </p:pic>
      <p:sp>
        <p:nvSpPr>
          <p:cNvPr id="4" name="Text Box 296"/>
          <p:cNvSpPr txBox="1">
            <a:spLocks noChangeArrowheads="1"/>
          </p:cNvSpPr>
          <p:nvPr/>
        </p:nvSpPr>
        <p:spPr bwMode="auto">
          <a:xfrm>
            <a:off x="4542935" y="3379711"/>
            <a:ext cx="3574473" cy="2395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CA" altLang="en-US" sz="2400" b="1" i="0" strike="noStrike" cap="none" normalizeH="0" baseline="0" dirty="0">
                <a:ln>
                  <a:noFill/>
                </a:ln>
                <a:solidFill>
                  <a:srgbClr val="0070C0"/>
                </a:solidFill>
                <a:effectLst/>
                <a:latin typeface="Calibri" pitchFamily="34" charset="0"/>
                <a:cs typeface="Arial" pitchFamily="34" charset="0"/>
              </a:rPr>
              <a:t>Acute Stress Response and Vasovagal </a:t>
            </a:r>
            <a:r>
              <a:rPr lang="en-CA" altLang="en-US" sz="2400" b="1" dirty="0">
                <a:solidFill>
                  <a:srgbClr val="0070C0"/>
                </a:solidFill>
                <a:latin typeface="Calibri" pitchFamily="34" charset="0"/>
                <a:cs typeface="Arial" pitchFamily="34" charset="0"/>
              </a:rPr>
              <a:t>Response</a:t>
            </a:r>
            <a:endParaRPr kumimoji="0" lang="en-CA" altLang="en-US" sz="2400" b="1" i="0" strike="noStrike" cap="none" normalizeH="0" baseline="0" dirty="0">
              <a:ln>
                <a:noFill/>
              </a:ln>
              <a:solidFill>
                <a:srgbClr val="0070C0"/>
              </a:solidFill>
              <a:effectLst/>
              <a:latin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2000" b="0" i="0" u="none" strike="noStrike" cap="none" normalizeH="0" baseline="0" dirty="0">
                <a:ln>
                  <a:noFill/>
                </a:ln>
                <a:solidFill>
                  <a:schemeClr val="tx1"/>
                </a:solidFill>
                <a:effectLst/>
                <a:latin typeface="Calibri" pitchFamily="34" charset="0"/>
                <a:cs typeface="Arial" pitchFamily="34" charset="0"/>
              </a:rPr>
              <a:t>Dizziness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2000" b="0" i="0" u="none" strike="noStrike" cap="none" normalizeH="0" baseline="0" dirty="0">
                <a:ln>
                  <a:noFill/>
                </a:ln>
                <a:solidFill>
                  <a:schemeClr val="tx1"/>
                </a:solidFill>
                <a:effectLst/>
                <a:latin typeface="Calibri" pitchFamily="34" charset="0"/>
                <a:cs typeface="Arial" pitchFamily="34" charset="0"/>
              </a:rPr>
              <a:t>Heart racing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2000" b="0" i="0" u="none" strike="noStrike" cap="none" normalizeH="0" baseline="0" dirty="0">
                <a:ln>
                  <a:noFill/>
                </a:ln>
                <a:solidFill>
                  <a:schemeClr val="tx1"/>
                </a:solidFill>
                <a:effectLst/>
                <a:latin typeface="Calibri" pitchFamily="34" charset="0"/>
                <a:cs typeface="Arial" pitchFamily="34" charset="0"/>
              </a:rPr>
              <a:t>Nausea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2000" b="0" i="0" u="none" strike="noStrike" cap="none" normalizeH="0" baseline="0" dirty="0">
                <a:ln>
                  <a:noFill/>
                </a:ln>
                <a:solidFill>
                  <a:schemeClr val="tx1"/>
                </a:solidFill>
                <a:effectLst/>
                <a:latin typeface="Calibri" pitchFamily="34" charset="0"/>
                <a:cs typeface="Arial" pitchFamily="34" charset="0"/>
              </a:rPr>
              <a:t>Blurred vision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2000" b="0" i="0" u="none" strike="noStrike" cap="none" normalizeH="0" baseline="0" dirty="0">
                <a:ln>
                  <a:noFill/>
                </a:ln>
                <a:solidFill>
                  <a:schemeClr val="tx1"/>
                </a:solidFill>
                <a:effectLst/>
                <a:latin typeface="Calibri" pitchFamily="34" charset="0"/>
                <a:cs typeface="Arial" pitchFamily="34" charset="0"/>
              </a:rPr>
              <a:t>Sweating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CA" altLang="en-US" sz="2000" dirty="0">
                <a:latin typeface="Calibri" pitchFamily="34" charset="0"/>
                <a:cs typeface="Arial" pitchFamily="34" charset="0"/>
              </a:rPr>
              <a:t>Vasovagal syncope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itchFamily="34" charset="0"/>
              <a:cs typeface="Arial" pitchFamily="34" charset="0"/>
            </a:endParaRPr>
          </a:p>
        </p:txBody>
      </p:sp>
      <p:sp>
        <p:nvSpPr>
          <p:cNvPr id="5" name="32-Point Star 297"/>
          <p:cNvSpPr>
            <a:spLocks noChangeArrowheads="1"/>
          </p:cNvSpPr>
          <p:nvPr/>
        </p:nvSpPr>
        <p:spPr bwMode="auto">
          <a:xfrm>
            <a:off x="3336971" y="2405940"/>
            <a:ext cx="5474524" cy="4208617"/>
          </a:xfrm>
          <a:prstGeom prst="star32">
            <a:avLst>
              <a:gd name="adj" fmla="val 43662"/>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CA"/>
          </a:p>
        </p:txBody>
      </p:sp>
      <p:sp>
        <p:nvSpPr>
          <p:cNvPr id="11" name="Title 1">
            <a:extLst>
              <a:ext uri="{FF2B5EF4-FFF2-40B4-BE49-F238E27FC236}">
                <a16:creationId xmlns:a16="http://schemas.microsoft.com/office/drawing/2014/main" id="{E92CBB5C-B220-481E-BA8B-1629FD18DBAF}"/>
              </a:ext>
            </a:extLst>
          </p:cNvPr>
          <p:cNvSpPr txBox="1">
            <a:spLocks/>
          </p:cNvSpPr>
          <p:nvPr/>
        </p:nvSpPr>
        <p:spPr>
          <a:xfrm>
            <a:off x="445354" y="-1053819"/>
            <a:ext cx="8537119" cy="1778930"/>
          </a:xfrm>
          <a:prstGeom prst="rect">
            <a:avLst/>
          </a:prstGeom>
        </p:spPr>
        <p:txBody>
          <a:bodyPr vert="horz" lIns="18000" tIns="0" rIns="360000" bIns="0" rtlCol="0" anchor="b">
            <a:noAutofit/>
          </a:bodyPr>
          <a:lstStyle>
            <a:lvl1pPr defTabSz="914400">
              <a:lnSpc>
                <a:spcPct val="90000"/>
              </a:lnSpc>
              <a:spcBef>
                <a:spcPct val="0"/>
              </a:spcBef>
              <a:buNone/>
              <a:defRPr sz="3200" b="1">
                <a:solidFill>
                  <a:srgbClr val="0070C0"/>
                </a:solidFill>
                <a:ea typeface="+mj-ea"/>
                <a:cs typeface="Calibri Light"/>
              </a:defRPr>
            </a:lvl1pPr>
          </a:lstStyle>
          <a:p>
            <a:r>
              <a:rPr lang="en-US" dirty="0"/>
              <a:t>Peri-Immunization (Precipitating factors )</a:t>
            </a:r>
          </a:p>
        </p:txBody>
      </p:sp>
      <p:cxnSp>
        <p:nvCxnSpPr>
          <p:cNvPr id="15" name="Curved Connector 90"/>
          <p:cNvCxnSpPr>
            <a:cxnSpLocks noChangeShapeType="1"/>
          </p:cNvCxnSpPr>
          <p:nvPr/>
        </p:nvCxnSpPr>
        <p:spPr bwMode="auto">
          <a:xfrm rot="16200000" flipH="1">
            <a:off x="8527341" y="5147741"/>
            <a:ext cx="1431423" cy="981858"/>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0" name="Freeform 3"/>
          <p:cNvSpPr>
            <a:spLocks/>
          </p:cNvSpPr>
          <p:nvPr/>
        </p:nvSpPr>
        <p:spPr bwMode="auto">
          <a:xfrm>
            <a:off x="9733980" y="5440081"/>
            <a:ext cx="1003300" cy="1208087"/>
          </a:xfrm>
          <a:custGeom>
            <a:avLst/>
            <a:gdLst/>
            <a:ahLst/>
            <a:cxnLst/>
            <a:rect l="0" t="0" r="r" b="b"/>
            <a:pathLst>
              <a:path w="2171726" h="3060701">
                <a:moveTo>
                  <a:pt x="946150" y="3060701"/>
                </a:moveTo>
                <a:cubicBezTo>
                  <a:pt x="956733" y="3056468"/>
                  <a:pt x="967705" y="3053099"/>
                  <a:pt x="977900" y="3048001"/>
                </a:cubicBezTo>
                <a:cubicBezTo>
                  <a:pt x="984726" y="3044588"/>
                  <a:pt x="989976" y="3038401"/>
                  <a:pt x="996950" y="3035301"/>
                </a:cubicBezTo>
                <a:cubicBezTo>
                  <a:pt x="1016827" y="3026467"/>
                  <a:pt x="1039340" y="3021528"/>
                  <a:pt x="1060450" y="3016251"/>
                </a:cubicBezTo>
                <a:cubicBezTo>
                  <a:pt x="1066800" y="3012018"/>
                  <a:pt x="1072526" y="3006651"/>
                  <a:pt x="1079500" y="3003551"/>
                </a:cubicBezTo>
                <a:cubicBezTo>
                  <a:pt x="1091733" y="2998114"/>
                  <a:pt x="1117600" y="2990851"/>
                  <a:pt x="1117600" y="2990851"/>
                </a:cubicBezTo>
                <a:cubicBezTo>
                  <a:pt x="1130300" y="2982384"/>
                  <a:pt x="1147233" y="2978151"/>
                  <a:pt x="1155700" y="2965451"/>
                </a:cubicBezTo>
                <a:cubicBezTo>
                  <a:pt x="1159933" y="2959101"/>
                  <a:pt x="1162657" y="2951427"/>
                  <a:pt x="1168400" y="2946401"/>
                </a:cubicBezTo>
                <a:cubicBezTo>
                  <a:pt x="1179887" y="2936350"/>
                  <a:pt x="1206500" y="2921001"/>
                  <a:pt x="1206500" y="2921001"/>
                </a:cubicBezTo>
                <a:cubicBezTo>
                  <a:pt x="1208617" y="2914651"/>
                  <a:pt x="1209857" y="2907938"/>
                  <a:pt x="1212850" y="2901951"/>
                </a:cubicBezTo>
                <a:cubicBezTo>
                  <a:pt x="1216263" y="2895125"/>
                  <a:pt x="1223542" y="2890264"/>
                  <a:pt x="1225550" y="2882901"/>
                </a:cubicBezTo>
                <a:cubicBezTo>
                  <a:pt x="1230040" y="2866437"/>
                  <a:pt x="1229783" y="2849034"/>
                  <a:pt x="1231900" y="2832101"/>
                </a:cubicBezTo>
                <a:cubicBezTo>
                  <a:pt x="1229783" y="2798234"/>
                  <a:pt x="1233070" y="2763590"/>
                  <a:pt x="1225550" y="2730501"/>
                </a:cubicBezTo>
                <a:cubicBezTo>
                  <a:pt x="1220665" y="2709009"/>
                  <a:pt x="1200476" y="2689389"/>
                  <a:pt x="1181100" y="2679701"/>
                </a:cubicBezTo>
                <a:cubicBezTo>
                  <a:pt x="1170430" y="2674366"/>
                  <a:pt x="1146823" y="2670053"/>
                  <a:pt x="1136650" y="2667001"/>
                </a:cubicBezTo>
                <a:cubicBezTo>
                  <a:pt x="1117416" y="2661231"/>
                  <a:pt x="1098550" y="2654301"/>
                  <a:pt x="1079500" y="2647951"/>
                </a:cubicBezTo>
                <a:cubicBezTo>
                  <a:pt x="1069261" y="2644538"/>
                  <a:pt x="1058221" y="2644219"/>
                  <a:pt x="1047750" y="2641601"/>
                </a:cubicBezTo>
                <a:cubicBezTo>
                  <a:pt x="1011479" y="2632533"/>
                  <a:pt x="1046852" y="2636819"/>
                  <a:pt x="1003300" y="2628901"/>
                </a:cubicBezTo>
                <a:cubicBezTo>
                  <a:pt x="988574" y="2626224"/>
                  <a:pt x="973643" y="2624827"/>
                  <a:pt x="958850" y="2622551"/>
                </a:cubicBezTo>
                <a:cubicBezTo>
                  <a:pt x="946125" y="2620593"/>
                  <a:pt x="933450" y="2618318"/>
                  <a:pt x="920750" y="2616201"/>
                </a:cubicBezTo>
                <a:cubicBezTo>
                  <a:pt x="893233" y="2618318"/>
                  <a:pt x="865325" y="2617465"/>
                  <a:pt x="838200" y="2622551"/>
                </a:cubicBezTo>
                <a:cubicBezTo>
                  <a:pt x="830699" y="2623957"/>
                  <a:pt x="825013" y="2630365"/>
                  <a:pt x="819150" y="2635251"/>
                </a:cubicBezTo>
                <a:cubicBezTo>
                  <a:pt x="800815" y="2650530"/>
                  <a:pt x="799887" y="2654620"/>
                  <a:pt x="787400" y="2673351"/>
                </a:cubicBezTo>
                <a:cubicBezTo>
                  <a:pt x="789517" y="2683934"/>
                  <a:pt x="787124" y="2696582"/>
                  <a:pt x="793750" y="2705101"/>
                </a:cubicBezTo>
                <a:cubicBezTo>
                  <a:pt x="810984" y="2727258"/>
                  <a:pt x="845440" y="2735031"/>
                  <a:pt x="869950" y="2743201"/>
                </a:cubicBezTo>
                <a:lnTo>
                  <a:pt x="889000" y="2749551"/>
                </a:lnTo>
                <a:lnTo>
                  <a:pt x="908050" y="2755901"/>
                </a:lnTo>
                <a:lnTo>
                  <a:pt x="1041400" y="2749551"/>
                </a:lnTo>
                <a:cubicBezTo>
                  <a:pt x="1064948" y="2747981"/>
                  <a:pt x="1117430" y="2740888"/>
                  <a:pt x="1143000" y="2736851"/>
                </a:cubicBezTo>
                <a:cubicBezTo>
                  <a:pt x="1147749" y="2736101"/>
                  <a:pt x="1228359" y="2723449"/>
                  <a:pt x="1250950" y="2717801"/>
                </a:cubicBezTo>
                <a:cubicBezTo>
                  <a:pt x="1257444" y="2716178"/>
                  <a:pt x="1263564" y="2713290"/>
                  <a:pt x="1270000" y="2711451"/>
                </a:cubicBezTo>
                <a:cubicBezTo>
                  <a:pt x="1315630" y="2698414"/>
                  <a:pt x="1274772" y="2711845"/>
                  <a:pt x="1327150" y="2698751"/>
                </a:cubicBezTo>
                <a:cubicBezTo>
                  <a:pt x="1333644" y="2697128"/>
                  <a:pt x="1339850" y="2694518"/>
                  <a:pt x="1346200" y="2692401"/>
                </a:cubicBezTo>
                <a:cubicBezTo>
                  <a:pt x="1380067" y="2641601"/>
                  <a:pt x="1335617" y="2702984"/>
                  <a:pt x="1377950" y="2660651"/>
                </a:cubicBezTo>
                <a:cubicBezTo>
                  <a:pt x="1396148" y="2642453"/>
                  <a:pt x="1386671" y="2643209"/>
                  <a:pt x="1397000" y="2622551"/>
                </a:cubicBezTo>
                <a:cubicBezTo>
                  <a:pt x="1421619" y="2573312"/>
                  <a:pt x="1400089" y="2632334"/>
                  <a:pt x="1416050" y="2584451"/>
                </a:cubicBezTo>
                <a:cubicBezTo>
                  <a:pt x="1418167" y="2567518"/>
                  <a:pt x="1422400" y="2550716"/>
                  <a:pt x="1422400" y="2533651"/>
                </a:cubicBezTo>
                <a:cubicBezTo>
                  <a:pt x="1422400" y="2493784"/>
                  <a:pt x="1412689" y="2490510"/>
                  <a:pt x="1390650" y="2457451"/>
                </a:cubicBezTo>
                <a:cubicBezTo>
                  <a:pt x="1381279" y="2443394"/>
                  <a:pt x="1373568" y="2429130"/>
                  <a:pt x="1358900" y="2419351"/>
                </a:cubicBezTo>
                <a:cubicBezTo>
                  <a:pt x="1353331" y="2415638"/>
                  <a:pt x="1346200" y="2415118"/>
                  <a:pt x="1339850" y="2413001"/>
                </a:cubicBezTo>
                <a:lnTo>
                  <a:pt x="1282700" y="2374901"/>
                </a:lnTo>
                <a:cubicBezTo>
                  <a:pt x="1234951" y="2343068"/>
                  <a:pt x="1288435" y="2369600"/>
                  <a:pt x="1250950" y="2336801"/>
                </a:cubicBezTo>
                <a:cubicBezTo>
                  <a:pt x="1239463" y="2326750"/>
                  <a:pt x="1228080" y="2312416"/>
                  <a:pt x="1212850" y="2311401"/>
                </a:cubicBezTo>
                <a:cubicBezTo>
                  <a:pt x="1094272" y="2303496"/>
                  <a:pt x="1149290" y="2307932"/>
                  <a:pt x="1047750" y="2298701"/>
                </a:cubicBezTo>
                <a:cubicBezTo>
                  <a:pt x="1039283" y="2296584"/>
                  <a:pt x="1030990" y="2293585"/>
                  <a:pt x="1022350" y="2292351"/>
                </a:cubicBezTo>
                <a:cubicBezTo>
                  <a:pt x="1001292" y="2289343"/>
                  <a:pt x="980005" y="2288228"/>
                  <a:pt x="958850" y="2286001"/>
                </a:cubicBezTo>
                <a:lnTo>
                  <a:pt x="901700" y="2279651"/>
                </a:lnTo>
                <a:cubicBezTo>
                  <a:pt x="895350" y="2277534"/>
                  <a:pt x="889108" y="2275062"/>
                  <a:pt x="882650" y="2273301"/>
                </a:cubicBezTo>
                <a:cubicBezTo>
                  <a:pt x="854038" y="2265498"/>
                  <a:pt x="823487" y="2257555"/>
                  <a:pt x="793750" y="2254251"/>
                </a:cubicBezTo>
                <a:cubicBezTo>
                  <a:pt x="768418" y="2251436"/>
                  <a:pt x="742950" y="2250018"/>
                  <a:pt x="717550" y="2247901"/>
                </a:cubicBezTo>
                <a:cubicBezTo>
                  <a:pt x="709083" y="2245784"/>
                  <a:pt x="700877" y="2241551"/>
                  <a:pt x="692150" y="2241551"/>
                </a:cubicBezTo>
                <a:cubicBezTo>
                  <a:pt x="583577" y="2241551"/>
                  <a:pt x="600682" y="2239018"/>
                  <a:pt x="539750" y="2254251"/>
                </a:cubicBezTo>
                <a:cubicBezTo>
                  <a:pt x="510637" y="2297920"/>
                  <a:pt x="519177" y="2277871"/>
                  <a:pt x="508000" y="2311401"/>
                </a:cubicBezTo>
                <a:cubicBezTo>
                  <a:pt x="513967" y="2329301"/>
                  <a:pt x="513941" y="2338691"/>
                  <a:pt x="533400" y="2349501"/>
                </a:cubicBezTo>
                <a:cubicBezTo>
                  <a:pt x="545102" y="2356002"/>
                  <a:pt x="558800" y="2357968"/>
                  <a:pt x="571500" y="2362201"/>
                </a:cubicBezTo>
                <a:cubicBezTo>
                  <a:pt x="587822" y="2367642"/>
                  <a:pt x="598408" y="2371712"/>
                  <a:pt x="615950" y="2374901"/>
                </a:cubicBezTo>
                <a:cubicBezTo>
                  <a:pt x="630676" y="2377578"/>
                  <a:pt x="645607" y="2378975"/>
                  <a:pt x="660400" y="2381251"/>
                </a:cubicBezTo>
                <a:cubicBezTo>
                  <a:pt x="673125" y="2383209"/>
                  <a:pt x="685800" y="2385484"/>
                  <a:pt x="698500" y="2387601"/>
                </a:cubicBezTo>
                <a:cubicBezTo>
                  <a:pt x="744175" y="2402826"/>
                  <a:pt x="687136" y="2384354"/>
                  <a:pt x="742950" y="2400301"/>
                </a:cubicBezTo>
                <a:cubicBezTo>
                  <a:pt x="771193" y="2408371"/>
                  <a:pt x="754315" y="2406384"/>
                  <a:pt x="787400" y="2413001"/>
                </a:cubicBezTo>
                <a:cubicBezTo>
                  <a:pt x="809426" y="2417406"/>
                  <a:pt x="848602" y="2422651"/>
                  <a:pt x="869950" y="2425701"/>
                </a:cubicBezTo>
                <a:cubicBezTo>
                  <a:pt x="915625" y="2440926"/>
                  <a:pt x="858586" y="2422454"/>
                  <a:pt x="914400" y="2438401"/>
                </a:cubicBezTo>
                <a:cubicBezTo>
                  <a:pt x="920836" y="2440240"/>
                  <a:pt x="927014" y="2442912"/>
                  <a:pt x="933450" y="2444751"/>
                </a:cubicBezTo>
                <a:cubicBezTo>
                  <a:pt x="989264" y="2460698"/>
                  <a:pt x="932225" y="2442226"/>
                  <a:pt x="977900" y="2457451"/>
                </a:cubicBezTo>
                <a:cubicBezTo>
                  <a:pt x="1035050" y="2455334"/>
                  <a:pt x="1092279" y="2454783"/>
                  <a:pt x="1149350" y="2451101"/>
                </a:cubicBezTo>
                <a:cubicBezTo>
                  <a:pt x="1158059" y="2450539"/>
                  <a:pt x="1166062" y="2445578"/>
                  <a:pt x="1174750" y="2444751"/>
                </a:cubicBezTo>
                <a:cubicBezTo>
                  <a:pt x="1210633" y="2441334"/>
                  <a:pt x="1246717" y="2440518"/>
                  <a:pt x="1282700" y="2438401"/>
                </a:cubicBezTo>
                <a:cubicBezTo>
                  <a:pt x="1289050" y="2436284"/>
                  <a:pt x="1295216" y="2433503"/>
                  <a:pt x="1301750" y="2432051"/>
                </a:cubicBezTo>
                <a:cubicBezTo>
                  <a:pt x="1337035" y="2424210"/>
                  <a:pt x="1374014" y="2422595"/>
                  <a:pt x="1409700" y="2419351"/>
                </a:cubicBezTo>
                <a:cubicBezTo>
                  <a:pt x="1422400" y="2415118"/>
                  <a:pt x="1436661" y="2414077"/>
                  <a:pt x="1447800" y="2406651"/>
                </a:cubicBezTo>
                <a:cubicBezTo>
                  <a:pt x="1454150" y="2402418"/>
                  <a:pt x="1459876" y="2397051"/>
                  <a:pt x="1466850" y="2393951"/>
                </a:cubicBezTo>
                <a:cubicBezTo>
                  <a:pt x="1479083" y="2388514"/>
                  <a:pt x="1504950" y="2381251"/>
                  <a:pt x="1504950" y="2381251"/>
                </a:cubicBezTo>
                <a:cubicBezTo>
                  <a:pt x="1554189" y="2348425"/>
                  <a:pt x="1528570" y="2360678"/>
                  <a:pt x="1581150" y="2343151"/>
                </a:cubicBezTo>
                <a:lnTo>
                  <a:pt x="1600200" y="2336801"/>
                </a:lnTo>
                <a:lnTo>
                  <a:pt x="1619250" y="2330451"/>
                </a:lnTo>
                <a:cubicBezTo>
                  <a:pt x="1673845" y="2294055"/>
                  <a:pt x="1604770" y="2337691"/>
                  <a:pt x="1657350" y="2311401"/>
                </a:cubicBezTo>
                <a:cubicBezTo>
                  <a:pt x="1706589" y="2286782"/>
                  <a:pt x="1647567" y="2308312"/>
                  <a:pt x="1695450" y="2292351"/>
                </a:cubicBezTo>
                <a:cubicBezTo>
                  <a:pt x="1701800" y="2288118"/>
                  <a:pt x="1707674" y="2283064"/>
                  <a:pt x="1714500" y="2279651"/>
                </a:cubicBezTo>
                <a:cubicBezTo>
                  <a:pt x="1742138" y="2265832"/>
                  <a:pt x="1728118" y="2282624"/>
                  <a:pt x="1758950" y="2260601"/>
                </a:cubicBezTo>
                <a:cubicBezTo>
                  <a:pt x="1766258" y="2255381"/>
                  <a:pt x="1771101" y="2247300"/>
                  <a:pt x="1778000" y="2241551"/>
                </a:cubicBezTo>
                <a:cubicBezTo>
                  <a:pt x="1783863" y="2236665"/>
                  <a:pt x="1790700" y="2233084"/>
                  <a:pt x="1797050" y="2228851"/>
                </a:cubicBezTo>
                <a:cubicBezTo>
                  <a:pt x="1829876" y="2179612"/>
                  <a:pt x="1817623" y="2205231"/>
                  <a:pt x="1835150" y="2152651"/>
                </a:cubicBezTo>
                <a:lnTo>
                  <a:pt x="1841500" y="2133601"/>
                </a:lnTo>
                <a:cubicBezTo>
                  <a:pt x="1843617" y="2108201"/>
                  <a:pt x="1842851" y="2082394"/>
                  <a:pt x="1847850" y="2057401"/>
                </a:cubicBezTo>
                <a:cubicBezTo>
                  <a:pt x="1849347" y="2049917"/>
                  <a:pt x="1857137" y="2045177"/>
                  <a:pt x="1860550" y="2038351"/>
                </a:cubicBezTo>
                <a:cubicBezTo>
                  <a:pt x="1863543" y="2032364"/>
                  <a:pt x="1864783" y="2025651"/>
                  <a:pt x="1866900" y="2019301"/>
                </a:cubicBezTo>
                <a:cubicBezTo>
                  <a:pt x="1864783" y="2002368"/>
                  <a:pt x="1863603" y="1985291"/>
                  <a:pt x="1860550" y="1968501"/>
                </a:cubicBezTo>
                <a:cubicBezTo>
                  <a:pt x="1859353" y="1961915"/>
                  <a:pt x="1858381" y="1954678"/>
                  <a:pt x="1854200" y="1949451"/>
                </a:cubicBezTo>
                <a:cubicBezTo>
                  <a:pt x="1849432" y="1943492"/>
                  <a:pt x="1841500" y="1940984"/>
                  <a:pt x="1835150" y="1936751"/>
                </a:cubicBezTo>
                <a:cubicBezTo>
                  <a:pt x="1801283" y="1885951"/>
                  <a:pt x="1845733" y="1947334"/>
                  <a:pt x="1803400" y="1905001"/>
                </a:cubicBezTo>
                <a:cubicBezTo>
                  <a:pt x="1798004" y="1899605"/>
                  <a:pt x="1795136" y="1892161"/>
                  <a:pt x="1790700" y="1885951"/>
                </a:cubicBezTo>
                <a:cubicBezTo>
                  <a:pt x="1784549" y="1877339"/>
                  <a:pt x="1778000" y="1869018"/>
                  <a:pt x="1771650" y="1860551"/>
                </a:cubicBezTo>
                <a:cubicBezTo>
                  <a:pt x="1769533" y="1854201"/>
                  <a:pt x="1770033" y="1846234"/>
                  <a:pt x="1765300" y="1841501"/>
                </a:cubicBezTo>
                <a:cubicBezTo>
                  <a:pt x="1754507" y="1830708"/>
                  <a:pt x="1739900" y="1824568"/>
                  <a:pt x="1727200" y="1816101"/>
                </a:cubicBezTo>
                <a:lnTo>
                  <a:pt x="1689100" y="1790701"/>
                </a:lnTo>
                <a:cubicBezTo>
                  <a:pt x="1683531" y="1786988"/>
                  <a:pt x="1676400" y="1786468"/>
                  <a:pt x="1670050" y="1784351"/>
                </a:cubicBezTo>
                <a:cubicBezTo>
                  <a:pt x="1619250" y="1750484"/>
                  <a:pt x="1680633" y="1794934"/>
                  <a:pt x="1638300" y="1752601"/>
                </a:cubicBezTo>
                <a:cubicBezTo>
                  <a:pt x="1630816" y="1745117"/>
                  <a:pt x="1620935" y="1740439"/>
                  <a:pt x="1612900" y="1733551"/>
                </a:cubicBezTo>
                <a:cubicBezTo>
                  <a:pt x="1606082" y="1727707"/>
                  <a:pt x="1601700" y="1718862"/>
                  <a:pt x="1593850" y="1714501"/>
                </a:cubicBezTo>
                <a:cubicBezTo>
                  <a:pt x="1582148" y="1708000"/>
                  <a:pt x="1555750" y="1701801"/>
                  <a:pt x="1555750" y="1701801"/>
                </a:cubicBezTo>
                <a:cubicBezTo>
                  <a:pt x="1549400" y="1697568"/>
                  <a:pt x="1544074" y="1691067"/>
                  <a:pt x="1536700" y="1689101"/>
                </a:cubicBezTo>
                <a:cubicBezTo>
                  <a:pt x="1511819" y="1682466"/>
                  <a:pt x="1460500" y="1676401"/>
                  <a:pt x="1460500" y="1676401"/>
                </a:cubicBezTo>
                <a:cubicBezTo>
                  <a:pt x="1402698" y="1657134"/>
                  <a:pt x="1493990" y="1686689"/>
                  <a:pt x="1409700" y="1663701"/>
                </a:cubicBezTo>
                <a:cubicBezTo>
                  <a:pt x="1396785" y="1660179"/>
                  <a:pt x="1384300" y="1655234"/>
                  <a:pt x="1371600" y="1651001"/>
                </a:cubicBezTo>
                <a:cubicBezTo>
                  <a:pt x="1363321" y="1648241"/>
                  <a:pt x="1354559" y="1647159"/>
                  <a:pt x="1346200" y="1644651"/>
                </a:cubicBezTo>
                <a:cubicBezTo>
                  <a:pt x="1333378" y="1640804"/>
                  <a:pt x="1321087" y="1635198"/>
                  <a:pt x="1308100" y="1631951"/>
                </a:cubicBezTo>
                <a:cubicBezTo>
                  <a:pt x="1291167" y="1627718"/>
                  <a:pt x="1273859" y="1624771"/>
                  <a:pt x="1257300" y="1619251"/>
                </a:cubicBezTo>
                <a:cubicBezTo>
                  <a:pt x="1211625" y="1604026"/>
                  <a:pt x="1268664" y="1622498"/>
                  <a:pt x="1212850" y="1606551"/>
                </a:cubicBezTo>
                <a:cubicBezTo>
                  <a:pt x="1206414" y="1604712"/>
                  <a:pt x="1200236" y="1602040"/>
                  <a:pt x="1193800" y="1600201"/>
                </a:cubicBezTo>
                <a:cubicBezTo>
                  <a:pt x="1185409" y="1597803"/>
                  <a:pt x="1176759" y="1596359"/>
                  <a:pt x="1168400" y="1593851"/>
                </a:cubicBezTo>
                <a:cubicBezTo>
                  <a:pt x="1149166" y="1588081"/>
                  <a:pt x="1130300" y="1581151"/>
                  <a:pt x="1111250" y="1574801"/>
                </a:cubicBezTo>
                <a:cubicBezTo>
                  <a:pt x="1102971" y="1572041"/>
                  <a:pt x="1094241" y="1570849"/>
                  <a:pt x="1085850" y="1568451"/>
                </a:cubicBezTo>
                <a:cubicBezTo>
                  <a:pt x="1079414" y="1566612"/>
                  <a:pt x="1073364" y="1563414"/>
                  <a:pt x="1066800" y="1562101"/>
                </a:cubicBezTo>
                <a:cubicBezTo>
                  <a:pt x="1045418" y="1557825"/>
                  <a:pt x="991638" y="1552492"/>
                  <a:pt x="971550" y="1549401"/>
                </a:cubicBezTo>
                <a:cubicBezTo>
                  <a:pt x="960883" y="1547760"/>
                  <a:pt x="950510" y="1544390"/>
                  <a:pt x="939800" y="1543051"/>
                </a:cubicBezTo>
                <a:cubicBezTo>
                  <a:pt x="916601" y="1540151"/>
                  <a:pt x="893233" y="1538818"/>
                  <a:pt x="869950" y="1536701"/>
                </a:cubicBezTo>
                <a:cubicBezTo>
                  <a:pt x="746350" y="1511981"/>
                  <a:pt x="816068" y="1524001"/>
                  <a:pt x="546100" y="1524001"/>
                </a:cubicBezTo>
                <a:cubicBezTo>
                  <a:pt x="474102" y="1524001"/>
                  <a:pt x="402167" y="1528234"/>
                  <a:pt x="330200" y="1530351"/>
                </a:cubicBezTo>
                <a:cubicBezTo>
                  <a:pt x="319617" y="1532468"/>
                  <a:pt x="308863" y="1533861"/>
                  <a:pt x="298450" y="1536701"/>
                </a:cubicBezTo>
                <a:cubicBezTo>
                  <a:pt x="285535" y="1540223"/>
                  <a:pt x="260350" y="1549401"/>
                  <a:pt x="260350" y="1549401"/>
                </a:cubicBezTo>
                <a:cubicBezTo>
                  <a:pt x="254000" y="1553634"/>
                  <a:pt x="248126" y="1558688"/>
                  <a:pt x="241300" y="1562101"/>
                </a:cubicBezTo>
                <a:cubicBezTo>
                  <a:pt x="188720" y="1588391"/>
                  <a:pt x="257795" y="1544755"/>
                  <a:pt x="203200" y="1581151"/>
                </a:cubicBezTo>
                <a:cubicBezTo>
                  <a:pt x="174087" y="1624820"/>
                  <a:pt x="182627" y="1604771"/>
                  <a:pt x="171450" y="1638301"/>
                </a:cubicBezTo>
                <a:cubicBezTo>
                  <a:pt x="173567" y="1670051"/>
                  <a:pt x="174286" y="1701925"/>
                  <a:pt x="177800" y="1733551"/>
                </a:cubicBezTo>
                <a:cubicBezTo>
                  <a:pt x="178539" y="1740204"/>
                  <a:pt x="179969" y="1747374"/>
                  <a:pt x="184150" y="1752601"/>
                </a:cubicBezTo>
                <a:cubicBezTo>
                  <a:pt x="193102" y="1763792"/>
                  <a:pt x="209701" y="1767468"/>
                  <a:pt x="222250" y="1771651"/>
                </a:cubicBezTo>
                <a:cubicBezTo>
                  <a:pt x="258362" y="1807763"/>
                  <a:pt x="223591" y="1778671"/>
                  <a:pt x="260350" y="1797051"/>
                </a:cubicBezTo>
                <a:cubicBezTo>
                  <a:pt x="267176" y="1800464"/>
                  <a:pt x="272426" y="1806651"/>
                  <a:pt x="279400" y="1809751"/>
                </a:cubicBezTo>
                <a:cubicBezTo>
                  <a:pt x="291633" y="1815188"/>
                  <a:pt x="317500" y="1822451"/>
                  <a:pt x="317500" y="1822451"/>
                </a:cubicBezTo>
                <a:cubicBezTo>
                  <a:pt x="355844" y="1848013"/>
                  <a:pt x="324513" y="1831429"/>
                  <a:pt x="400050" y="1841501"/>
                </a:cubicBezTo>
                <a:cubicBezTo>
                  <a:pt x="410748" y="1842927"/>
                  <a:pt x="421033" y="1847108"/>
                  <a:pt x="431800" y="1847851"/>
                </a:cubicBezTo>
                <a:cubicBezTo>
                  <a:pt x="482524" y="1851349"/>
                  <a:pt x="533400" y="1852084"/>
                  <a:pt x="584200" y="1854201"/>
                </a:cubicBezTo>
                <a:cubicBezTo>
                  <a:pt x="619577" y="1865993"/>
                  <a:pt x="601914" y="1861584"/>
                  <a:pt x="660400" y="1866901"/>
                </a:cubicBezTo>
                <a:cubicBezTo>
                  <a:pt x="687885" y="1869400"/>
                  <a:pt x="715476" y="1870634"/>
                  <a:pt x="742950" y="1873251"/>
                </a:cubicBezTo>
                <a:cubicBezTo>
                  <a:pt x="759938" y="1874869"/>
                  <a:pt x="776917" y="1876796"/>
                  <a:pt x="793750" y="1879601"/>
                </a:cubicBezTo>
                <a:cubicBezTo>
                  <a:pt x="831278" y="1885856"/>
                  <a:pt x="808543" y="1887595"/>
                  <a:pt x="850900" y="1892301"/>
                </a:cubicBezTo>
                <a:cubicBezTo>
                  <a:pt x="878329" y="1895349"/>
                  <a:pt x="905933" y="1896534"/>
                  <a:pt x="933450" y="1898651"/>
                </a:cubicBezTo>
                <a:cubicBezTo>
                  <a:pt x="1031847" y="1918330"/>
                  <a:pt x="917881" y="1897323"/>
                  <a:pt x="1149350" y="1911351"/>
                </a:cubicBezTo>
                <a:cubicBezTo>
                  <a:pt x="1158061" y="1911879"/>
                  <a:pt x="1166083" y="1916681"/>
                  <a:pt x="1174750" y="1917701"/>
                </a:cubicBezTo>
                <a:cubicBezTo>
                  <a:pt x="1202159" y="1920926"/>
                  <a:pt x="1229783" y="1921934"/>
                  <a:pt x="1257300" y="1924051"/>
                </a:cubicBezTo>
                <a:cubicBezTo>
                  <a:pt x="1310217" y="1921934"/>
                  <a:pt x="1363309" y="1922496"/>
                  <a:pt x="1416050" y="1917701"/>
                </a:cubicBezTo>
                <a:cubicBezTo>
                  <a:pt x="1433433" y="1916121"/>
                  <a:pt x="1466850" y="1905001"/>
                  <a:pt x="1466850" y="1905001"/>
                </a:cubicBezTo>
                <a:cubicBezTo>
                  <a:pt x="1473200" y="1900768"/>
                  <a:pt x="1478926" y="1895401"/>
                  <a:pt x="1485900" y="1892301"/>
                </a:cubicBezTo>
                <a:cubicBezTo>
                  <a:pt x="1518931" y="1877621"/>
                  <a:pt x="1532290" y="1878417"/>
                  <a:pt x="1568450" y="1873251"/>
                </a:cubicBezTo>
                <a:cubicBezTo>
                  <a:pt x="1574800" y="1871134"/>
                  <a:pt x="1580936" y="1868214"/>
                  <a:pt x="1587500" y="1866901"/>
                </a:cubicBezTo>
                <a:cubicBezTo>
                  <a:pt x="1602176" y="1863966"/>
                  <a:pt x="1617614" y="1864852"/>
                  <a:pt x="1631950" y="1860551"/>
                </a:cubicBezTo>
                <a:cubicBezTo>
                  <a:pt x="1639260" y="1858358"/>
                  <a:pt x="1643985" y="1850857"/>
                  <a:pt x="1651000" y="1847851"/>
                </a:cubicBezTo>
                <a:cubicBezTo>
                  <a:pt x="1659022" y="1844413"/>
                  <a:pt x="1668009" y="1843899"/>
                  <a:pt x="1676400" y="1841501"/>
                </a:cubicBezTo>
                <a:cubicBezTo>
                  <a:pt x="1682836" y="1839662"/>
                  <a:pt x="1689100" y="1837268"/>
                  <a:pt x="1695450" y="1835151"/>
                </a:cubicBezTo>
                <a:cubicBezTo>
                  <a:pt x="1701800" y="1830918"/>
                  <a:pt x="1707526" y="1825551"/>
                  <a:pt x="1714500" y="1822451"/>
                </a:cubicBezTo>
                <a:cubicBezTo>
                  <a:pt x="1726733" y="1817014"/>
                  <a:pt x="1739900" y="1813984"/>
                  <a:pt x="1752600" y="1809751"/>
                </a:cubicBezTo>
                <a:cubicBezTo>
                  <a:pt x="1758950" y="1807634"/>
                  <a:pt x="1765663" y="1806394"/>
                  <a:pt x="1771650" y="1803401"/>
                </a:cubicBezTo>
                <a:cubicBezTo>
                  <a:pt x="1828437" y="1775008"/>
                  <a:pt x="1804489" y="1783988"/>
                  <a:pt x="1841500" y="1771651"/>
                </a:cubicBezTo>
                <a:cubicBezTo>
                  <a:pt x="1902271" y="1710880"/>
                  <a:pt x="1824461" y="1783010"/>
                  <a:pt x="1879600" y="1746251"/>
                </a:cubicBezTo>
                <a:cubicBezTo>
                  <a:pt x="1924998" y="1715986"/>
                  <a:pt x="1870329" y="1734281"/>
                  <a:pt x="1924050" y="1720851"/>
                </a:cubicBezTo>
                <a:cubicBezTo>
                  <a:pt x="1963305" y="1694681"/>
                  <a:pt x="1925012" y="1723737"/>
                  <a:pt x="1955800" y="1689101"/>
                </a:cubicBezTo>
                <a:cubicBezTo>
                  <a:pt x="1967732" y="1675677"/>
                  <a:pt x="1981200" y="1663701"/>
                  <a:pt x="1993900" y="1651001"/>
                </a:cubicBezTo>
                <a:cubicBezTo>
                  <a:pt x="2018346" y="1626555"/>
                  <a:pt x="2005478" y="1636932"/>
                  <a:pt x="2032000" y="1619251"/>
                </a:cubicBezTo>
                <a:cubicBezTo>
                  <a:pt x="2036233" y="1612901"/>
                  <a:pt x="2039814" y="1606064"/>
                  <a:pt x="2044700" y="1600201"/>
                </a:cubicBezTo>
                <a:cubicBezTo>
                  <a:pt x="2050449" y="1593302"/>
                  <a:pt x="2058769" y="1588623"/>
                  <a:pt x="2063750" y="1581151"/>
                </a:cubicBezTo>
                <a:cubicBezTo>
                  <a:pt x="2067463" y="1575582"/>
                  <a:pt x="2067107" y="1568088"/>
                  <a:pt x="2070100" y="1562101"/>
                </a:cubicBezTo>
                <a:cubicBezTo>
                  <a:pt x="2074743" y="1552816"/>
                  <a:pt x="2097536" y="1523404"/>
                  <a:pt x="2101850" y="1517651"/>
                </a:cubicBezTo>
                <a:cubicBezTo>
                  <a:pt x="2103967" y="1511301"/>
                  <a:pt x="2105207" y="1504588"/>
                  <a:pt x="2108200" y="1498601"/>
                </a:cubicBezTo>
                <a:cubicBezTo>
                  <a:pt x="2111613" y="1491775"/>
                  <a:pt x="2117894" y="1486566"/>
                  <a:pt x="2120900" y="1479551"/>
                </a:cubicBezTo>
                <a:cubicBezTo>
                  <a:pt x="2124338" y="1471529"/>
                  <a:pt x="2125133" y="1462618"/>
                  <a:pt x="2127250" y="1454151"/>
                </a:cubicBezTo>
                <a:cubicBezTo>
                  <a:pt x="2129367" y="1430868"/>
                  <a:pt x="2130510" y="1407475"/>
                  <a:pt x="2133600" y="1384301"/>
                </a:cubicBezTo>
                <a:cubicBezTo>
                  <a:pt x="2134753" y="1375650"/>
                  <a:pt x="2138057" y="1367420"/>
                  <a:pt x="2139950" y="1358901"/>
                </a:cubicBezTo>
                <a:cubicBezTo>
                  <a:pt x="2142291" y="1348365"/>
                  <a:pt x="2144183" y="1337734"/>
                  <a:pt x="2146300" y="1327151"/>
                </a:cubicBezTo>
                <a:cubicBezTo>
                  <a:pt x="2144183" y="1310218"/>
                  <a:pt x="2145690" y="1292422"/>
                  <a:pt x="2139950" y="1276351"/>
                </a:cubicBezTo>
                <a:cubicBezTo>
                  <a:pt x="2134816" y="1261977"/>
                  <a:pt x="2125343" y="1249044"/>
                  <a:pt x="2114550" y="1238251"/>
                </a:cubicBezTo>
                <a:cubicBezTo>
                  <a:pt x="2100506" y="1224207"/>
                  <a:pt x="2091641" y="1217832"/>
                  <a:pt x="2082800" y="1200151"/>
                </a:cubicBezTo>
                <a:cubicBezTo>
                  <a:pt x="2079807" y="1194164"/>
                  <a:pt x="2079701" y="1186952"/>
                  <a:pt x="2076450" y="1181101"/>
                </a:cubicBezTo>
                <a:cubicBezTo>
                  <a:pt x="2054661" y="1141880"/>
                  <a:pt x="2059828" y="1148853"/>
                  <a:pt x="2032000" y="1130301"/>
                </a:cubicBezTo>
                <a:cubicBezTo>
                  <a:pt x="2025650" y="1121834"/>
                  <a:pt x="2020860" y="1111932"/>
                  <a:pt x="2012950" y="1104901"/>
                </a:cubicBezTo>
                <a:cubicBezTo>
                  <a:pt x="1986748" y="1081611"/>
                  <a:pt x="1981670" y="1081774"/>
                  <a:pt x="1955800" y="1073151"/>
                </a:cubicBezTo>
                <a:cubicBezTo>
                  <a:pt x="1919191" y="1048745"/>
                  <a:pt x="1954506" y="1069875"/>
                  <a:pt x="1917700" y="1054101"/>
                </a:cubicBezTo>
                <a:cubicBezTo>
                  <a:pt x="1908999" y="1050372"/>
                  <a:pt x="1901089" y="1044917"/>
                  <a:pt x="1892300" y="1041401"/>
                </a:cubicBezTo>
                <a:cubicBezTo>
                  <a:pt x="1879871" y="1036429"/>
                  <a:pt x="1854200" y="1028701"/>
                  <a:pt x="1854200" y="1028701"/>
                </a:cubicBezTo>
                <a:cubicBezTo>
                  <a:pt x="1824011" y="1008575"/>
                  <a:pt x="1842390" y="1018414"/>
                  <a:pt x="1797050" y="1003301"/>
                </a:cubicBezTo>
                <a:lnTo>
                  <a:pt x="1778000" y="996951"/>
                </a:lnTo>
                <a:cubicBezTo>
                  <a:pt x="1771650" y="992718"/>
                  <a:pt x="1766122" y="986859"/>
                  <a:pt x="1758950" y="984251"/>
                </a:cubicBezTo>
                <a:cubicBezTo>
                  <a:pt x="1742546" y="978286"/>
                  <a:pt x="1708150" y="971551"/>
                  <a:pt x="1708150" y="971551"/>
                </a:cubicBezTo>
                <a:cubicBezTo>
                  <a:pt x="1701800" y="967318"/>
                  <a:pt x="1696272" y="961459"/>
                  <a:pt x="1689100" y="958851"/>
                </a:cubicBezTo>
                <a:cubicBezTo>
                  <a:pt x="1667732" y="951081"/>
                  <a:pt x="1641082" y="949158"/>
                  <a:pt x="1619250" y="939801"/>
                </a:cubicBezTo>
                <a:cubicBezTo>
                  <a:pt x="1610549" y="936072"/>
                  <a:pt x="1602639" y="930617"/>
                  <a:pt x="1593850" y="927101"/>
                </a:cubicBezTo>
                <a:cubicBezTo>
                  <a:pt x="1581421" y="922129"/>
                  <a:pt x="1568450" y="918634"/>
                  <a:pt x="1555750" y="914401"/>
                </a:cubicBezTo>
                <a:lnTo>
                  <a:pt x="1479550" y="889001"/>
                </a:lnTo>
                <a:lnTo>
                  <a:pt x="1422400" y="869951"/>
                </a:lnTo>
                <a:cubicBezTo>
                  <a:pt x="1416050" y="867834"/>
                  <a:pt x="1409952" y="864701"/>
                  <a:pt x="1403350" y="863601"/>
                </a:cubicBezTo>
                <a:lnTo>
                  <a:pt x="1365250" y="857251"/>
                </a:lnTo>
                <a:cubicBezTo>
                  <a:pt x="1354631" y="855320"/>
                  <a:pt x="1344146" y="852675"/>
                  <a:pt x="1333500" y="850901"/>
                </a:cubicBezTo>
                <a:cubicBezTo>
                  <a:pt x="1318737" y="848440"/>
                  <a:pt x="1303867" y="846668"/>
                  <a:pt x="1289050" y="844551"/>
                </a:cubicBezTo>
                <a:cubicBezTo>
                  <a:pt x="1282700" y="842434"/>
                  <a:pt x="1276564" y="839514"/>
                  <a:pt x="1270000" y="838201"/>
                </a:cubicBezTo>
                <a:cubicBezTo>
                  <a:pt x="1220805" y="828362"/>
                  <a:pt x="1237799" y="836796"/>
                  <a:pt x="1200150" y="825501"/>
                </a:cubicBezTo>
                <a:cubicBezTo>
                  <a:pt x="1167253" y="815632"/>
                  <a:pt x="1146663" y="805160"/>
                  <a:pt x="1111250" y="800101"/>
                </a:cubicBezTo>
                <a:lnTo>
                  <a:pt x="1066800" y="793751"/>
                </a:lnTo>
                <a:cubicBezTo>
                  <a:pt x="1027677" y="780710"/>
                  <a:pt x="1067510" y="792726"/>
                  <a:pt x="1003300" y="781051"/>
                </a:cubicBezTo>
                <a:cubicBezTo>
                  <a:pt x="994714" y="779490"/>
                  <a:pt x="986458" y="776413"/>
                  <a:pt x="977900" y="774701"/>
                </a:cubicBezTo>
                <a:cubicBezTo>
                  <a:pt x="965275" y="772176"/>
                  <a:pt x="952468" y="770654"/>
                  <a:pt x="939800" y="768351"/>
                </a:cubicBezTo>
                <a:cubicBezTo>
                  <a:pt x="929181" y="766420"/>
                  <a:pt x="918669" y="763932"/>
                  <a:pt x="908050" y="762001"/>
                </a:cubicBezTo>
                <a:cubicBezTo>
                  <a:pt x="888605" y="758466"/>
                  <a:pt x="843848" y="751340"/>
                  <a:pt x="825500" y="749301"/>
                </a:cubicBezTo>
                <a:cubicBezTo>
                  <a:pt x="802264" y="746719"/>
                  <a:pt x="778913" y="745277"/>
                  <a:pt x="755650" y="742951"/>
                </a:cubicBezTo>
                <a:cubicBezTo>
                  <a:pt x="612941" y="728680"/>
                  <a:pt x="772669" y="744206"/>
                  <a:pt x="654050" y="730251"/>
                </a:cubicBezTo>
                <a:cubicBezTo>
                  <a:pt x="520782" y="714572"/>
                  <a:pt x="650218" y="732425"/>
                  <a:pt x="546100" y="717551"/>
                </a:cubicBezTo>
                <a:cubicBezTo>
                  <a:pt x="467783" y="719668"/>
                  <a:pt x="389398" y="719989"/>
                  <a:pt x="311150" y="723901"/>
                </a:cubicBezTo>
                <a:cubicBezTo>
                  <a:pt x="304465" y="724235"/>
                  <a:pt x="298558" y="728490"/>
                  <a:pt x="292100" y="730251"/>
                </a:cubicBezTo>
                <a:cubicBezTo>
                  <a:pt x="275261" y="734844"/>
                  <a:pt x="257859" y="737431"/>
                  <a:pt x="241300" y="742951"/>
                </a:cubicBezTo>
                <a:cubicBezTo>
                  <a:pt x="234950" y="745068"/>
                  <a:pt x="228686" y="747462"/>
                  <a:pt x="222250" y="749301"/>
                </a:cubicBezTo>
                <a:cubicBezTo>
                  <a:pt x="200981" y="755378"/>
                  <a:pt x="178870" y="758291"/>
                  <a:pt x="158750" y="768351"/>
                </a:cubicBezTo>
                <a:cubicBezTo>
                  <a:pt x="150283" y="772584"/>
                  <a:pt x="142139" y="777535"/>
                  <a:pt x="133350" y="781051"/>
                </a:cubicBezTo>
                <a:cubicBezTo>
                  <a:pt x="120921" y="786023"/>
                  <a:pt x="95250" y="793751"/>
                  <a:pt x="95250" y="793751"/>
                </a:cubicBezTo>
                <a:cubicBezTo>
                  <a:pt x="42206" y="829114"/>
                  <a:pt x="67943" y="808358"/>
                  <a:pt x="19050" y="857251"/>
                </a:cubicBezTo>
                <a:lnTo>
                  <a:pt x="0" y="876301"/>
                </a:lnTo>
                <a:cubicBezTo>
                  <a:pt x="2117" y="895351"/>
                  <a:pt x="3199" y="914545"/>
                  <a:pt x="6350" y="933451"/>
                </a:cubicBezTo>
                <a:cubicBezTo>
                  <a:pt x="7450" y="940053"/>
                  <a:pt x="8591" y="947217"/>
                  <a:pt x="12700" y="952501"/>
                </a:cubicBezTo>
                <a:cubicBezTo>
                  <a:pt x="20292" y="962262"/>
                  <a:pt x="51113" y="994973"/>
                  <a:pt x="69850" y="1003301"/>
                </a:cubicBezTo>
                <a:cubicBezTo>
                  <a:pt x="83104" y="1009191"/>
                  <a:pt x="116558" y="1018993"/>
                  <a:pt x="133350" y="1022351"/>
                </a:cubicBezTo>
                <a:cubicBezTo>
                  <a:pt x="145975" y="1024876"/>
                  <a:pt x="158750" y="1026584"/>
                  <a:pt x="171450" y="1028701"/>
                </a:cubicBezTo>
                <a:cubicBezTo>
                  <a:pt x="207059" y="1040571"/>
                  <a:pt x="184006" y="1033428"/>
                  <a:pt x="241300" y="1047751"/>
                </a:cubicBezTo>
                <a:cubicBezTo>
                  <a:pt x="247794" y="1049374"/>
                  <a:pt x="253914" y="1052262"/>
                  <a:pt x="260350" y="1054101"/>
                </a:cubicBezTo>
                <a:cubicBezTo>
                  <a:pt x="327528" y="1073295"/>
                  <a:pt x="233308" y="1042970"/>
                  <a:pt x="323850" y="1073151"/>
                </a:cubicBezTo>
                <a:cubicBezTo>
                  <a:pt x="338049" y="1077884"/>
                  <a:pt x="353483" y="1077384"/>
                  <a:pt x="368300" y="1079501"/>
                </a:cubicBezTo>
                <a:cubicBezTo>
                  <a:pt x="402326" y="1090843"/>
                  <a:pt x="404813" y="1093422"/>
                  <a:pt x="438150" y="1098551"/>
                </a:cubicBezTo>
                <a:cubicBezTo>
                  <a:pt x="455017" y="1101146"/>
                  <a:pt x="472177" y="1101756"/>
                  <a:pt x="488950" y="1104901"/>
                </a:cubicBezTo>
                <a:cubicBezTo>
                  <a:pt x="615123" y="1128558"/>
                  <a:pt x="460053" y="1108746"/>
                  <a:pt x="596900" y="1123951"/>
                </a:cubicBezTo>
                <a:cubicBezTo>
                  <a:pt x="652841" y="1137936"/>
                  <a:pt x="596623" y="1125331"/>
                  <a:pt x="698500" y="1136651"/>
                </a:cubicBezTo>
                <a:cubicBezTo>
                  <a:pt x="711296" y="1138073"/>
                  <a:pt x="723975" y="1140476"/>
                  <a:pt x="736600" y="1143001"/>
                </a:cubicBezTo>
                <a:cubicBezTo>
                  <a:pt x="745158" y="1144713"/>
                  <a:pt x="753335" y="1148311"/>
                  <a:pt x="762000" y="1149351"/>
                </a:cubicBezTo>
                <a:cubicBezTo>
                  <a:pt x="806333" y="1154671"/>
                  <a:pt x="895350" y="1162051"/>
                  <a:pt x="895350" y="1162051"/>
                </a:cubicBezTo>
                <a:lnTo>
                  <a:pt x="1250950" y="1155701"/>
                </a:lnTo>
                <a:cubicBezTo>
                  <a:pt x="1370985" y="1152222"/>
                  <a:pt x="1295258" y="1149367"/>
                  <a:pt x="1409700" y="1136651"/>
                </a:cubicBezTo>
                <a:cubicBezTo>
                  <a:pt x="1490086" y="1127719"/>
                  <a:pt x="1447761" y="1132036"/>
                  <a:pt x="1536700" y="1123951"/>
                </a:cubicBezTo>
                <a:cubicBezTo>
                  <a:pt x="1592376" y="1105392"/>
                  <a:pt x="1535979" y="1122357"/>
                  <a:pt x="1663700" y="1111251"/>
                </a:cubicBezTo>
                <a:cubicBezTo>
                  <a:pt x="1676527" y="1110136"/>
                  <a:pt x="1689038" y="1106603"/>
                  <a:pt x="1701800" y="1104901"/>
                </a:cubicBezTo>
                <a:cubicBezTo>
                  <a:pt x="1720799" y="1102368"/>
                  <a:pt x="1739951" y="1101084"/>
                  <a:pt x="1758950" y="1098551"/>
                </a:cubicBezTo>
                <a:cubicBezTo>
                  <a:pt x="1877116" y="1082796"/>
                  <a:pt x="1686623" y="1103244"/>
                  <a:pt x="1860550" y="1085851"/>
                </a:cubicBezTo>
                <a:lnTo>
                  <a:pt x="1898650" y="1073151"/>
                </a:lnTo>
                <a:cubicBezTo>
                  <a:pt x="1905000" y="1071034"/>
                  <a:pt x="1911713" y="1069794"/>
                  <a:pt x="1917700" y="1066801"/>
                </a:cubicBezTo>
                <a:cubicBezTo>
                  <a:pt x="1926167" y="1062568"/>
                  <a:pt x="1934881" y="1058797"/>
                  <a:pt x="1943100" y="1054101"/>
                </a:cubicBezTo>
                <a:cubicBezTo>
                  <a:pt x="1949726" y="1050315"/>
                  <a:pt x="1955135" y="1044407"/>
                  <a:pt x="1962150" y="1041401"/>
                </a:cubicBezTo>
                <a:cubicBezTo>
                  <a:pt x="1970172" y="1037963"/>
                  <a:pt x="1979083" y="1037168"/>
                  <a:pt x="1987550" y="1035051"/>
                </a:cubicBezTo>
                <a:cubicBezTo>
                  <a:pt x="2007147" y="1021986"/>
                  <a:pt x="2009352" y="1022315"/>
                  <a:pt x="2025650" y="1003301"/>
                </a:cubicBezTo>
                <a:cubicBezTo>
                  <a:pt x="2032538" y="995266"/>
                  <a:pt x="2037216" y="985385"/>
                  <a:pt x="2044700" y="977901"/>
                </a:cubicBezTo>
                <a:cubicBezTo>
                  <a:pt x="2094650" y="927951"/>
                  <a:pt x="2030786" y="1008568"/>
                  <a:pt x="2082800" y="946151"/>
                </a:cubicBezTo>
                <a:cubicBezTo>
                  <a:pt x="2087686" y="940288"/>
                  <a:pt x="2090430" y="932805"/>
                  <a:pt x="2095500" y="927101"/>
                </a:cubicBezTo>
                <a:cubicBezTo>
                  <a:pt x="2107432" y="913677"/>
                  <a:pt x="2120900" y="901701"/>
                  <a:pt x="2133600" y="889001"/>
                </a:cubicBezTo>
                <a:cubicBezTo>
                  <a:pt x="2138996" y="883605"/>
                  <a:pt x="2141864" y="876161"/>
                  <a:pt x="2146300" y="869951"/>
                </a:cubicBezTo>
                <a:cubicBezTo>
                  <a:pt x="2152451" y="861339"/>
                  <a:pt x="2159000" y="853018"/>
                  <a:pt x="2165350" y="844551"/>
                </a:cubicBezTo>
                <a:cubicBezTo>
                  <a:pt x="2167467" y="838201"/>
                  <a:pt x="2171700" y="832194"/>
                  <a:pt x="2171700" y="825501"/>
                </a:cubicBezTo>
                <a:cubicBezTo>
                  <a:pt x="2171700" y="732095"/>
                  <a:pt x="2173246" y="747589"/>
                  <a:pt x="2152650" y="685801"/>
                </a:cubicBezTo>
                <a:lnTo>
                  <a:pt x="2146300" y="666751"/>
                </a:lnTo>
                <a:cubicBezTo>
                  <a:pt x="2141135" y="651257"/>
                  <a:pt x="2139560" y="640961"/>
                  <a:pt x="2127250" y="628651"/>
                </a:cubicBezTo>
                <a:cubicBezTo>
                  <a:pt x="2121854" y="623255"/>
                  <a:pt x="2114063" y="620837"/>
                  <a:pt x="2108200" y="615951"/>
                </a:cubicBezTo>
                <a:cubicBezTo>
                  <a:pt x="2059307" y="575207"/>
                  <a:pt x="2117398" y="615733"/>
                  <a:pt x="2070100" y="584201"/>
                </a:cubicBezTo>
                <a:cubicBezTo>
                  <a:pt x="2036233" y="533401"/>
                  <a:pt x="2080683" y="594784"/>
                  <a:pt x="2038350" y="552451"/>
                </a:cubicBezTo>
                <a:cubicBezTo>
                  <a:pt x="1996017" y="510118"/>
                  <a:pt x="2057400" y="554568"/>
                  <a:pt x="2006600" y="520701"/>
                </a:cubicBezTo>
                <a:cubicBezTo>
                  <a:pt x="1996473" y="505511"/>
                  <a:pt x="1990407" y="493713"/>
                  <a:pt x="1974850" y="482601"/>
                </a:cubicBezTo>
                <a:cubicBezTo>
                  <a:pt x="1942449" y="459457"/>
                  <a:pt x="1955165" y="482692"/>
                  <a:pt x="1930400" y="450851"/>
                </a:cubicBezTo>
                <a:lnTo>
                  <a:pt x="1892300" y="393701"/>
                </a:lnTo>
                <a:cubicBezTo>
                  <a:pt x="1888067" y="387351"/>
                  <a:pt x="1884996" y="380047"/>
                  <a:pt x="1879600" y="374651"/>
                </a:cubicBezTo>
                <a:cubicBezTo>
                  <a:pt x="1866900" y="361951"/>
                  <a:pt x="1856444" y="346514"/>
                  <a:pt x="1841500" y="336551"/>
                </a:cubicBezTo>
                <a:cubicBezTo>
                  <a:pt x="1835150" y="332318"/>
                  <a:pt x="1828313" y="328737"/>
                  <a:pt x="1822450" y="323851"/>
                </a:cubicBezTo>
                <a:cubicBezTo>
                  <a:pt x="1815551" y="318102"/>
                  <a:pt x="1810299" y="310550"/>
                  <a:pt x="1803400" y="304801"/>
                </a:cubicBezTo>
                <a:cubicBezTo>
                  <a:pt x="1786987" y="291124"/>
                  <a:pt x="1784393" y="292115"/>
                  <a:pt x="1765300" y="285751"/>
                </a:cubicBezTo>
                <a:cubicBezTo>
                  <a:pt x="1689801" y="235418"/>
                  <a:pt x="1759240" y="275541"/>
                  <a:pt x="1701800" y="254001"/>
                </a:cubicBezTo>
                <a:cubicBezTo>
                  <a:pt x="1692937" y="250677"/>
                  <a:pt x="1684619" y="245997"/>
                  <a:pt x="1676400" y="241301"/>
                </a:cubicBezTo>
                <a:cubicBezTo>
                  <a:pt x="1669774" y="237515"/>
                  <a:pt x="1664365" y="231607"/>
                  <a:pt x="1657350" y="228601"/>
                </a:cubicBezTo>
                <a:cubicBezTo>
                  <a:pt x="1649328" y="225163"/>
                  <a:pt x="1640122" y="225315"/>
                  <a:pt x="1631950" y="222251"/>
                </a:cubicBezTo>
                <a:cubicBezTo>
                  <a:pt x="1623087" y="218927"/>
                  <a:pt x="1615251" y="213280"/>
                  <a:pt x="1606550" y="209551"/>
                </a:cubicBezTo>
                <a:cubicBezTo>
                  <a:pt x="1600398" y="206914"/>
                  <a:pt x="1593652" y="205838"/>
                  <a:pt x="1587500" y="203201"/>
                </a:cubicBezTo>
                <a:cubicBezTo>
                  <a:pt x="1578799" y="199472"/>
                  <a:pt x="1570750" y="194346"/>
                  <a:pt x="1562100" y="190501"/>
                </a:cubicBezTo>
                <a:cubicBezTo>
                  <a:pt x="1462041" y="146030"/>
                  <a:pt x="1587505" y="202409"/>
                  <a:pt x="1504950" y="171451"/>
                </a:cubicBezTo>
                <a:cubicBezTo>
                  <a:pt x="1496087" y="168127"/>
                  <a:pt x="1488251" y="162480"/>
                  <a:pt x="1479550" y="158751"/>
                </a:cubicBezTo>
                <a:cubicBezTo>
                  <a:pt x="1473398" y="156114"/>
                  <a:pt x="1466652" y="155038"/>
                  <a:pt x="1460500" y="152401"/>
                </a:cubicBezTo>
                <a:cubicBezTo>
                  <a:pt x="1451799" y="148672"/>
                  <a:pt x="1443319" y="144397"/>
                  <a:pt x="1435100" y="139701"/>
                </a:cubicBezTo>
                <a:cubicBezTo>
                  <a:pt x="1428474" y="135915"/>
                  <a:pt x="1423065" y="130007"/>
                  <a:pt x="1416050" y="127001"/>
                </a:cubicBezTo>
                <a:cubicBezTo>
                  <a:pt x="1408028" y="123563"/>
                  <a:pt x="1399009" y="123159"/>
                  <a:pt x="1390650" y="120651"/>
                </a:cubicBezTo>
                <a:cubicBezTo>
                  <a:pt x="1377828" y="116804"/>
                  <a:pt x="1365250" y="112184"/>
                  <a:pt x="1352550" y="107951"/>
                </a:cubicBezTo>
                <a:lnTo>
                  <a:pt x="1314450" y="95251"/>
                </a:lnTo>
                <a:lnTo>
                  <a:pt x="1295400" y="88901"/>
                </a:lnTo>
                <a:cubicBezTo>
                  <a:pt x="1289050" y="84668"/>
                  <a:pt x="1283324" y="79301"/>
                  <a:pt x="1276350" y="76201"/>
                </a:cubicBezTo>
                <a:cubicBezTo>
                  <a:pt x="1198188" y="41462"/>
                  <a:pt x="1271957" y="79316"/>
                  <a:pt x="1212850" y="57151"/>
                </a:cubicBezTo>
                <a:cubicBezTo>
                  <a:pt x="1203987" y="53827"/>
                  <a:pt x="1196517" y="47171"/>
                  <a:pt x="1187450" y="44451"/>
                </a:cubicBezTo>
                <a:cubicBezTo>
                  <a:pt x="1175118" y="40751"/>
                  <a:pt x="1201207" y="45356"/>
                  <a:pt x="1149350" y="38101"/>
                </a:cubicBezTo>
                <a:cubicBezTo>
                  <a:pt x="1097493" y="30846"/>
                  <a:pt x="967327" y="3037"/>
                  <a:pt x="876310" y="920"/>
                </a:cubicBezTo>
                <a:cubicBezTo>
                  <a:pt x="801021" y="13846"/>
                  <a:pt x="821268" y="17088"/>
                  <a:pt x="806450" y="19051"/>
                </a:cubicBezTo>
                <a:cubicBezTo>
                  <a:pt x="791632" y="21014"/>
                  <a:pt x="794060" y="13367"/>
                  <a:pt x="787400" y="12701"/>
                </a:cubicBezTo>
                <a:cubicBezTo>
                  <a:pt x="751533" y="9114"/>
                  <a:pt x="781508" y="8468"/>
                  <a:pt x="679450" y="6351"/>
                </a:cubicBezTo>
                <a:lnTo>
                  <a:pt x="175054" y="0"/>
                </a:lnTo>
              </a:path>
            </a:pathLst>
          </a:custGeom>
          <a:noFill/>
          <a:ln w="12700">
            <a:solidFill>
              <a:srgbClr val="7F7F7F"/>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CA"/>
          </a:p>
        </p:txBody>
      </p:sp>
    </p:spTree>
    <p:extLst>
      <p:ext uri="{BB962C8B-B14F-4D97-AF65-F5344CB8AC3E}">
        <p14:creationId xmlns:p14="http://schemas.microsoft.com/office/powerpoint/2010/main" val="387959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Curved Connector 335"/>
          <p:cNvCxnSpPr>
            <a:cxnSpLocks noChangeShapeType="1"/>
          </p:cNvCxnSpPr>
          <p:nvPr/>
        </p:nvCxnSpPr>
        <p:spPr bwMode="auto">
          <a:xfrm rot="16200000" flipH="1">
            <a:off x="2386015" y="10135788"/>
            <a:ext cx="1549400" cy="1044574"/>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51" name="Curved Connector 336"/>
          <p:cNvCxnSpPr>
            <a:cxnSpLocks noChangeShapeType="1"/>
          </p:cNvCxnSpPr>
          <p:nvPr/>
        </p:nvCxnSpPr>
        <p:spPr bwMode="auto">
          <a:xfrm rot="5400000">
            <a:off x="3655219" y="10090545"/>
            <a:ext cx="1547813" cy="1044574"/>
          </a:xfrm>
          <a:prstGeom prst="curvedConnector3">
            <a:avLst>
              <a:gd name="adj1" fmla="val 50000"/>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1" name="Title 1">
            <a:extLst>
              <a:ext uri="{FF2B5EF4-FFF2-40B4-BE49-F238E27FC236}">
                <a16:creationId xmlns:a16="http://schemas.microsoft.com/office/drawing/2014/main" id="{E92CBB5C-B220-481E-BA8B-1629FD18DBAF}"/>
              </a:ext>
            </a:extLst>
          </p:cNvPr>
          <p:cNvSpPr txBox="1">
            <a:spLocks/>
          </p:cNvSpPr>
          <p:nvPr/>
        </p:nvSpPr>
        <p:spPr>
          <a:xfrm>
            <a:off x="263033" y="-249902"/>
            <a:ext cx="5694743" cy="1325563"/>
          </a:xfrm>
          <a:prstGeom prst="rect">
            <a:avLst/>
          </a:prstGeom>
        </p:spPr>
        <p:txBody>
          <a:bodyPr vert="horz" lIns="18000" tIns="0" rIns="360000" bIns="0" rtlCol="0" anchor="b">
            <a:noAutofit/>
          </a:bodyPr>
          <a:lstStyle>
            <a:lvl1pPr defTabSz="914400">
              <a:lnSpc>
                <a:spcPct val="90000"/>
              </a:lnSpc>
              <a:spcBef>
                <a:spcPct val="0"/>
              </a:spcBef>
              <a:buNone/>
              <a:defRPr sz="3200" b="1">
                <a:solidFill>
                  <a:srgbClr val="0070C0"/>
                </a:solidFill>
                <a:ea typeface="+mj-ea"/>
                <a:cs typeface="Calibri Light"/>
              </a:defRPr>
            </a:lvl1pPr>
          </a:lstStyle>
          <a:p>
            <a:r>
              <a:rPr lang="en-US" dirty="0"/>
              <a:t>Post-Immunization</a:t>
            </a:r>
          </a:p>
          <a:p>
            <a:r>
              <a:rPr lang="en-US" dirty="0"/>
              <a:t>(Perpetuating factors)</a:t>
            </a:r>
          </a:p>
        </p:txBody>
      </p:sp>
      <p:grpSp>
        <p:nvGrpSpPr>
          <p:cNvPr id="10" name="Group 9"/>
          <p:cNvGrpSpPr/>
          <p:nvPr/>
        </p:nvGrpSpPr>
        <p:grpSpPr>
          <a:xfrm>
            <a:off x="8293843" y="2733881"/>
            <a:ext cx="3420027" cy="2871281"/>
            <a:chOff x="3169964" y="1568217"/>
            <a:chExt cx="1650607" cy="1550331"/>
          </a:xfrm>
        </p:grpSpPr>
        <p:sp>
          <p:nvSpPr>
            <p:cNvPr id="18" name="Shape 17"/>
            <p:cNvSpPr/>
            <p:nvPr/>
          </p:nvSpPr>
          <p:spPr>
            <a:xfrm>
              <a:off x="3169964" y="1568217"/>
              <a:ext cx="1650607" cy="1550331"/>
            </a:xfrm>
            <a:prstGeom prst="gear9">
              <a:avLst/>
            </a:prstGeom>
            <a:solidFill>
              <a:srgbClr val="99FFCC"/>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Shape 4"/>
            <p:cNvSpPr/>
            <p:nvPr/>
          </p:nvSpPr>
          <p:spPr>
            <a:xfrm>
              <a:off x="3385513" y="1936629"/>
              <a:ext cx="1275064" cy="79690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000" b="1" u="sng" kern="1200" dirty="0"/>
                <a:t>Social</a:t>
              </a:r>
            </a:p>
            <a:p>
              <a:pPr lvl="0" algn="ctr" defTabSz="488950">
                <a:lnSpc>
                  <a:spcPct val="90000"/>
                </a:lnSpc>
                <a:spcBef>
                  <a:spcPct val="0"/>
                </a:spcBef>
                <a:spcAft>
                  <a:spcPts val="0"/>
                </a:spcAft>
              </a:pPr>
              <a:r>
                <a:rPr lang="en-CA" kern="1200" dirty="0"/>
                <a:t>-  </a:t>
              </a:r>
              <a:r>
                <a:rPr lang="en-CA" kern="1200" dirty="0" err="1"/>
                <a:t>Behavior</a:t>
              </a:r>
              <a:r>
                <a:rPr lang="en-CA" kern="1200" dirty="0"/>
                <a:t>, confidence, attitude of others (e.g., clinicians, authorities, family, peers, community)</a:t>
              </a:r>
            </a:p>
            <a:p>
              <a:pPr lvl="0" algn="ctr" defTabSz="488950">
                <a:lnSpc>
                  <a:spcPct val="90000"/>
                </a:lnSpc>
                <a:spcBef>
                  <a:spcPct val="0"/>
                </a:spcBef>
                <a:spcAft>
                  <a:spcPts val="0"/>
                </a:spcAft>
              </a:pPr>
              <a:r>
                <a:rPr lang="en-CA" kern="1200" dirty="0"/>
                <a:t>- Media</a:t>
              </a:r>
            </a:p>
          </p:txBody>
        </p:sp>
      </p:grpSp>
      <p:grpSp>
        <p:nvGrpSpPr>
          <p:cNvPr id="12" name="Group 11"/>
          <p:cNvGrpSpPr/>
          <p:nvPr/>
        </p:nvGrpSpPr>
        <p:grpSpPr>
          <a:xfrm>
            <a:off x="4645429" y="3031942"/>
            <a:ext cx="3497298" cy="3116345"/>
            <a:chOff x="1574642" y="1380204"/>
            <a:chExt cx="1687900" cy="1682652"/>
          </a:xfrm>
        </p:grpSpPr>
        <p:sp>
          <p:nvSpPr>
            <p:cNvPr id="16" name="Shape 15"/>
            <p:cNvSpPr/>
            <p:nvPr/>
          </p:nvSpPr>
          <p:spPr>
            <a:xfrm>
              <a:off x="1574642" y="1380204"/>
              <a:ext cx="1687900" cy="1682652"/>
            </a:xfrm>
            <a:prstGeom prst="gear6">
              <a:avLst/>
            </a:prstGeom>
            <a:solidFill>
              <a:srgbClr val="FFCCFF"/>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Shape 6"/>
            <p:cNvSpPr/>
            <p:nvPr/>
          </p:nvSpPr>
          <p:spPr>
            <a:xfrm>
              <a:off x="1863124" y="1806377"/>
              <a:ext cx="1183911" cy="83030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88950">
                <a:lnSpc>
                  <a:spcPct val="90000"/>
                </a:lnSpc>
                <a:spcBef>
                  <a:spcPct val="0"/>
                </a:spcBef>
                <a:spcAft>
                  <a:spcPts val="0"/>
                </a:spcAft>
              </a:pPr>
              <a:r>
                <a:rPr lang="en-CA" sz="2000" b="1" u="sng" kern="1200" dirty="0"/>
                <a:t>Psychological</a:t>
              </a:r>
            </a:p>
            <a:p>
              <a:pPr lvl="0" algn="ctr" defTabSz="488950">
                <a:lnSpc>
                  <a:spcPct val="90000"/>
                </a:lnSpc>
                <a:spcBef>
                  <a:spcPct val="0"/>
                </a:spcBef>
                <a:spcAft>
                  <a:spcPts val="0"/>
                </a:spcAft>
              </a:pPr>
              <a:r>
                <a:rPr lang="en-CA" kern="1200" dirty="0"/>
                <a:t>- Catastrophic interpretations</a:t>
              </a:r>
            </a:p>
            <a:p>
              <a:pPr lvl="0" algn="ctr" defTabSz="488950">
                <a:lnSpc>
                  <a:spcPct val="90000"/>
                </a:lnSpc>
                <a:spcBef>
                  <a:spcPct val="0"/>
                </a:spcBef>
                <a:spcAft>
                  <a:spcPts val="0"/>
                </a:spcAft>
              </a:pPr>
              <a:r>
                <a:rPr lang="en-CA" kern="1200" dirty="0"/>
                <a:t>- Fear</a:t>
              </a:r>
            </a:p>
            <a:p>
              <a:pPr lvl="0" algn="ctr" defTabSz="488950">
                <a:lnSpc>
                  <a:spcPct val="90000"/>
                </a:lnSpc>
                <a:spcBef>
                  <a:spcPct val="0"/>
                </a:spcBef>
                <a:spcAft>
                  <a:spcPts val="0"/>
                </a:spcAft>
              </a:pPr>
              <a:r>
                <a:rPr lang="en-CA" kern="1200" dirty="0"/>
                <a:t>- </a:t>
              </a:r>
              <a:r>
                <a:rPr lang="en-CA" kern="1200" dirty="0" err="1"/>
                <a:t>Hypervigilance</a:t>
              </a:r>
              <a:r>
                <a:rPr lang="en-CA" kern="1200" dirty="0"/>
                <a:t> to bodily experiences</a:t>
              </a:r>
            </a:p>
          </p:txBody>
        </p:sp>
      </p:grpSp>
      <p:grpSp>
        <p:nvGrpSpPr>
          <p:cNvPr id="13" name="Group 12"/>
          <p:cNvGrpSpPr/>
          <p:nvPr/>
        </p:nvGrpSpPr>
        <p:grpSpPr>
          <a:xfrm>
            <a:off x="6474723" y="598311"/>
            <a:ext cx="3212997" cy="2996694"/>
            <a:chOff x="2759730" y="173107"/>
            <a:chExt cx="1550688" cy="1618047"/>
          </a:xfrm>
        </p:grpSpPr>
        <p:sp>
          <p:nvSpPr>
            <p:cNvPr id="14" name="Shape 13"/>
            <p:cNvSpPr/>
            <p:nvPr/>
          </p:nvSpPr>
          <p:spPr>
            <a:xfrm rot="20700000">
              <a:off x="2759730" y="173107"/>
              <a:ext cx="1550688" cy="1618047"/>
            </a:xfrm>
            <a:prstGeom prst="gear6">
              <a:avLst/>
            </a:prstGeom>
            <a:solidFill>
              <a:schemeClr val="accent1">
                <a:lumMod val="20000"/>
                <a:lumOff val="80000"/>
              </a:schemeClr>
            </a:solidFill>
            <a:ln w="57150">
              <a:solidFill>
                <a:srgbClr val="0070C0"/>
              </a:solidFill>
              <a:prstDash val="sysDot"/>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Shape 8"/>
            <p:cNvSpPr/>
            <p:nvPr/>
          </p:nvSpPr>
          <p:spPr>
            <a:xfrm>
              <a:off x="3095846" y="531987"/>
              <a:ext cx="937827" cy="900286"/>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2000" b="1" u="sng" kern="1200" dirty="0"/>
                <a:t>Biological</a:t>
              </a:r>
            </a:p>
            <a:p>
              <a:pPr lvl="0" algn="ctr" defTabSz="488950">
                <a:lnSpc>
                  <a:spcPct val="90000"/>
                </a:lnSpc>
                <a:spcBef>
                  <a:spcPct val="0"/>
                </a:spcBef>
                <a:spcAft>
                  <a:spcPts val="0"/>
                </a:spcAft>
              </a:pPr>
              <a:r>
                <a:rPr lang="en-CA" sz="1400" kern="1200" dirty="0"/>
                <a:t>- </a:t>
              </a:r>
              <a:r>
                <a:rPr lang="en-CA" kern="1200" dirty="0"/>
                <a:t>Ongoing cascade of stress response symptoms</a:t>
              </a:r>
              <a:br>
                <a:rPr lang="en-CA" kern="1200" dirty="0"/>
              </a:br>
              <a:r>
                <a:rPr lang="en-CA" kern="1200" dirty="0"/>
                <a:t>- HPA axis sensitization</a:t>
              </a:r>
            </a:p>
          </p:txBody>
        </p:sp>
      </p:grpSp>
      <p:cxnSp>
        <p:nvCxnSpPr>
          <p:cNvPr id="20" name="Curved Connector 90"/>
          <p:cNvCxnSpPr>
            <a:cxnSpLocks noChangeShapeType="1"/>
          </p:cNvCxnSpPr>
          <p:nvPr/>
        </p:nvCxnSpPr>
        <p:spPr bwMode="auto">
          <a:xfrm rot="16200000" flipH="1">
            <a:off x="6282683" y="716919"/>
            <a:ext cx="985899" cy="556626"/>
          </a:xfrm>
          <a:prstGeom prst="curvedConnector3">
            <a:avLst>
              <a:gd name="adj1" fmla="val 50000"/>
            </a:avLst>
          </a:prstGeom>
          <a:noFill/>
          <a:ln w="28575">
            <a:solidFill>
              <a:srgbClr val="000000"/>
            </a:solidFill>
            <a:prstDash val="dash"/>
            <a:round/>
            <a:headEnd/>
            <a:tailEnd type="triangle" w="med" len="med"/>
          </a:ln>
          <a:extLst>
            <a:ext uri="{909E8E84-426E-40dd-AFC4-6F175D3DCCD1}">
              <a14:hiddenFill xmlns:a14="http://schemas.microsoft.com/office/drawing/2010/main" xmlns="">
                <a:noFill/>
              </a14:hiddenFill>
            </a:ext>
          </a:extLst>
        </p:spPr>
      </p:cxnSp>
      <p:sp>
        <p:nvSpPr>
          <p:cNvPr id="21" name="Freeform 3"/>
          <p:cNvSpPr>
            <a:spLocks/>
          </p:cNvSpPr>
          <p:nvPr/>
        </p:nvSpPr>
        <p:spPr bwMode="auto">
          <a:xfrm>
            <a:off x="6865091" y="40639"/>
            <a:ext cx="608299" cy="923291"/>
          </a:xfrm>
          <a:custGeom>
            <a:avLst/>
            <a:gdLst/>
            <a:ahLst/>
            <a:cxnLst/>
            <a:rect l="0" t="0" r="r" b="b"/>
            <a:pathLst>
              <a:path w="2171726" h="3060701">
                <a:moveTo>
                  <a:pt x="946150" y="3060701"/>
                </a:moveTo>
                <a:cubicBezTo>
                  <a:pt x="956733" y="3056468"/>
                  <a:pt x="967705" y="3053099"/>
                  <a:pt x="977900" y="3048001"/>
                </a:cubicBezTo>
                <a:cubicBezTo>
                  <a:pt x="984726" y="3044588"/>
                  <a:pt x="989976" y="3038401"/>
                  <a:pt x="996950" y="3035301"/>
                </a:cubicBezTo>
                <a:cubicBezTo>
                  <a:pt x="1016827" y="3026467"/>
                  <a:pt x="1039340" y="3021528"/>
                  <a:pt x="1060450" y="3016251"/>
                </a:cubicBezTo>
                <a:cubicBezTo>
                  <a:pt x="1066800" y="3012018"/>
                  <a:pt x="1072526" y="3006651"/>
                  <a:pt x="1079500" y="3003551"/>
                </a:cubicBezTo>
                <a:cubicBezTo>
                  <a:pt x="1091733" y="2998114"/>
                  <a:pt x="1117600" y="2990851"/>
                  <a:pt x="1117600" y="2990851"/>
                </a:cubicBezTo>
                <a:cubicBezTo>
                  <a:pt x="1130300" y="2982384"/>
                  <a:pt x="1147233" y="2978151"/>
                  <a:pt x="1155700" y="2965451"/>
                </a:cubicBezTo>
                <a:cubicBezTo>
                  <a:pt x="1159933" y="2959101"/>
                  <a:pt x="1162657" y="2951427"/>
                  <a:pt x="1168400" y="2946401"/>
                </a:cubicBezTo>
                <a:cubicBezTo>
                  <a:pt x="1179887" y="2936350"/>
                  <a:pt x="1206500" y="2921001"/>
                  <a:pt x="1206500" y="2921001"/>
                </a:cubicBezTo>
                <a:cubicBezTo>
                  <a:pt x="1208617" y="2914651"/>
                  <a:pt x="1209857" y="2907938"/>
                  <a:pt x="1212850" y="2901951"/>
                </a:cubicBezTo>
                <a:cubicBezTo>
                  <a:pt x="1216263" y="2895125"/>
                  <a:pt x="1223542" y="2890264"/>
                  <a:pt x="1225550" y="2882901"/>
                </a:cubicBezTo>
                <a:cubicBezTo>
                  <a:pt x="1230040" y="2866437"/>
                  <a:pt x="1229783" y="2849034"/>
                  <a:pt x="1231900" y="2832101"/>
                </a:cubicBezTo>
                <a:cubicBezTo>
                  <a:pt x="1229783" y="2798234"/>
                  <a:pt x="1233070" y="2763590"/>
                  <a:pt x="1225550" y="2730501"/>
                </a:cubicBezTo>
                <a:cubicBezTo>
                  <a:pt x="1220665" y="2709009"/>
                  <a:pt x="1200476" y="2689389"/>
                  <a:pt x="1181100" y="2679701"/>
                </a:cubicBezTo>
                <a:cubicBezTo>
                  <a:pt x="1170430" y="2674366"/>
                  <a:pt x="1146823" y="2670053"/>
                  <a:pt x="1136650" y="2667001"/>
                </a:cubicBezTo>
                <a:cubicBezTo>
                  <a:pt x="1117416" y="2661231"/>
                  <a:pt x="1098550" y="2654301"/>
                  <a:pt x="1079500" y="2647951"/>
                </a:cubicBezTo>
                <a:cubicBezTo>
                  <a:pt x="1069261" y="2644538"/>
                  <a:pt x="1058221" y="2644219"/>
                  <a:pt x="1047750" y="2641601"/>
                </a:cubicBezTo>
                <a:cubicBezTo>
                  <a:pt x="1011479" y="2632533"/>
                  <a:pt x="1046852" y="2636819"/>
                  <a:pt x="1003300" y="2628901"/>
                </a:cubicBezTo>
                <a:cubicBezTo>
                  <a:pt x="988574" y="2626224"/>
                  <a:pt x="973643" y="2624827"/>
                  <a:pt x="958850" y="2622551"/>
                </a:cubicBezTo>
                <a:cubicBezTo>
                  <a:pt x="946125" y="2620593"/>
                  <a:pt x="933450" y="2618318"/>
                  <a:pt x="920750" y="2616201"/>
                </a:cubicBezTo>
                <a:cubicBezTo>
                  <a:pt x="893233" y="2618318"/>
                  <a:pt x="865325" y="2617465"/>
                  <a:pt x="838200" y="2622551"/>
                </a:cubicBezTo>
                <a:cubicBezTo>
                  <a:pt x="830699" y="2623957"/>
                  <a:pt x="825013" y="2630365"/>
                  <a:pt x="819150" y="2635251"/>
                </a:cubicBezTo>
                <a:cubicBezTo>
                  <a:pt x="800815" y="2650530"/>
                  <a:pt x="799887" y="2654620"/>
                  <a:pt x="787400" y="2673351"/>
                </a:cubicBezTo>
                <a:cubicBezTo>
                  <a:pt x="789517" y="2683934"/>
                  <a:pt x="787124" y="2696582"/>
                  <a:pt x="793750" y="2705101"/>
                </a:cubicBezTo>
                <a:cubicBezTo>
                  <a:pt x="810984" y="2727258"/>
                  <a:pt x="845440" y="2735031"/>
                  <a:pt x="869950" y="2743201"/>
                </a:cubicBezTo>
                <a:lnTo>
                  <a:pt x="889000" y="2749551"/>
                </a:lnTo>
                <a:lnTo>
                  <a:pt x="908050" y="2755901"/>
                </a:lnTo>
                <a:lnTo>
                  <a:pt x="1041400" y="2749551"/>
                </a:lnTo>
                <a:cubicBezTo>
                  <a:pt x="1064948" y="2747981"/>
                  <a:pt x="1117430" y="2740888"/>
                  <a:pt x="1143000" y="2736851"/>
                </a:cubicBezTo>
                <a:cubicBezTo>
                  <a:pt x="1147749" y="2736101"/>
                  <a:pt x="1228359" y="2723449"/>
                  <a:pt x="1250950" y="2717801"/>
                </a:cubicBezTo>
                <a:cubicBezTo>
                  <a:pt x="1257444" y="2716178"/>
                  <a:pt x="1263564" y="2713290"/>
                  <a:pt x="1270000" y="2711451"/>
                </a:cubicBezTo>
                <a:cubicBezTo>
                  <a:pt x="1315630" y="2698414"/>
                  <a:pt x="1274772" y="2711845"/>
                  <a:pt x="1327150" y="2698751"/>
                </a:cubicBezTo>
                <a:cubicBezTo>
                  <a:pt x="1333644" y="2697128"/>
                  <a:pt x="1339850" y="2694518"/>
                  <a:pt x="1346200" y="2692401"/>
                </a:cubicBezTo>
                <a:cubicBezTo>
                  <a:pt x="1380067" y="2641601"/>
                  <a:pt x="1335617" y="2702984"/>
                  <a:pt x="1377950" y="2660651"/>
                </a:cubicBezTo>
                <a:cubicBezTo>
                  <a:pt x="1396148" y="2642453"/>
                  <a:pt x="1386671" y="2643209"/>
                  <a:pt x="1397000" y="2622551"/>
                </a:cubicBezTo>
                <a:cubicBezTo>
                  <a:pt x="1421619" y="2573312"/>
                  <a:pt x="1400089" y="2632334"/>
                  <a:pt x="1416050" y="2584451"/>
                </a:cubicBezTo>
                <a:cubicBezTo>
                  <a:pt x="1418167" y="2567518"/>
                  <a:pt x="1422400" y="2550716"/>
                  <a:pt x="1422400" y="2533651"/>
                </a:cubicBezTo>
                <a:cubicBezTo>
                  <a:pt x="1422400" y="2493784"/>
                  <a:pt x="1412689" y="2490510"/>
                  <a:pt x="1390650" y="2457451"/>
                </a:cubicBezTo>
                <a:cubicBezTo>
                  <a:pt x="1381279" y="2443394"/>
                  <a:pt x="1373568" y="2429130"/>
                  <a:pt x="1358900" y="2419351"/>
                </a:cubicBezTo>
                <a:cubicBezTo>
                  <a:pt x="1353331" y="2415638"/>
                  <a:pt x="1346200" y="2415118"/>
                  <a:pt x="1339850" y="2413001"/>
                </a:cubicBezTo>
                <a:lnTo>
                  <a:pt x="1282700" y="2374901"/>
                </a:lnTo>
                <a:cubicBezTo>
                  <a:pt x="1234951" y="2343068"/>
                  <a:pt x="1288435" y="2369600"/>
                  <a:pt x="1250950" y="2336801"/>
                </a:cubicBezTo>
                <a:cubicBezTo>
                  <a:pt x="1239463" y="2326750"/>
                  <a:pt x="1228080" y="2312416"/>
                  <a:pt x="1212850" y="2311401"/>
                </a:cubicBezTo>
                <a:cubicBezTo>
                  <a:pt x="1094272" y="2303496"/>
                  <a:pt x="1149290" y="2307932"/>
                  <a:pt x="1047750" y="2298701"/>
                </a:cubicBezTo>
                <a:cubicBezTo>
                  <a:pt x="1039283" y="2296584"/>
                  <a:pt x="1030990" y="2293585"/>
                  <a:pt x="1022350" y="2292351"/>
                </a:cubicBezTo>
                <a:cubicBezTo>
                  <a:pt x="1001292" y="2289343"/>
                  <a:pt x="980005" y="2288228"/>
                  <a:pt x="958850" y="2286001"/>
                </a:cubicBezTo>
                <a:lnTo>
                  <a:pt x="901700" y="2279651"/>
                </a:lnTo>
                <a:cubicBezTo>
                  <a:pt x="895350" y="2277534"/>
                  <a:pt x="889108" y="2275062"/>
                  <a:pt x="882650" y="2273301"/>
                </a:cubicBezTo>
                <a:cubicBezTo>
                  <a:pt x="854038" y="2265498"/>
                  <a:pt x="823487" y="2257555"/>
                  <a:pt x="793750" y="2254251"/>
                </a:cubicBezTo>
                <a:cubicBezTo>
                  <a:pt x="768418" y="2251436"/>
                  <a:pt x="742950" y="2250018"/>
                  <a:pt x="717550" y="2247901"/>
                </a:cubicBezTo>
                <a:cubicBezTo>
                  <a:pt x="709083" y="2245784"/>
                  <a:pt x="700877" y="2241551"/>
                  <a:pt x="692150" y="2241551"/>
                </a:cubicBezTo>
                <a:cubicBezTo>
                  <a:pt x="583577" y="2241551"/>
                  <a:pt x="600682" y="2239018"/>
                  <a:pt x="539750" y="2254251"/>
                </a:cubicBezTo>
                <a:cubicBezTo>
                  <a:pt x="510637" y="2297920"/>
                  <a:pt x="519177" y="2277871"/>
                  <a:pt x="508000" y="2311401"/>
                </a:cubicBezTo>
                <a:cubicBezTo>
                  <a:pt x="513967" y="2329301"/>
                  <a:pt x="513941" y="2338691"/>
                  <a:pt x="533400" y="2349501"/>
                </a:cubicBezTo>
                <a:cubicBezTo>
                  <a:pt x="545102" y="2356002"/>
                  <a:pt x="558800" y="2357968"/>
                  <a:pt x="571500" y="2362201"/>
                </a:cubicBezTo>
                <a:cubicBezTo>
                  <a:pt x="587822" y="2367642"/>
                  <a:pt x="598408" y="2371712"/>
                  <a:pt x="615950" y="2374901"/>
                </a:cubicBezTo>
                <a:cubicBezTo>
                  <a:pt x="630676" y="2377578"/>
                  <a:pt x="645607" y="2378975"/>
                  <a:pt x="660400" y="2381251"/>
                </a:cubicBezTo>
                <a:cubicBezTo>
                  <a:pt x="673125" y="2383209"/>
                  <a:pt x="685800" y="2385484"/>
                  <a:pt x="698500" y="2387601"/>
                </a:cubicBezTo>
                <a:cubicBezTo>
                  <a:pt x="744175" y="2402826"/>
                  <a:pt x="687136" y="2384354"/>
                  <a:pt x="742950" y="2400301"/>
                </a:cubicBezTo>
                <a:cubicBezTo>
                  <a:pt x="771193" y="2408371"/>
                  <a:pt x="754315" y="2406384"/>
                  <a:pt x="787400" y="2413001"/>
                </a:cubicBezTo>
                <a:cubicBezTo>
                  <a:pt x="809426" y="2417406"/>
                  <a:pt x="848602" y="2422651"/>
                  <a:pt x="869950" y="2425701"/>
                </a:cubicBezTo>
                <a:cubicBezTo>
                  <a:pt x="915625" y="2440926"/>
                  <a:pt x="858586" y="2422454"/>
                  <a:pt x="914400" y="2438401"/>
                </a:cubicBezTo>
                <a:cubicBezTo>
                  <a:pt x="920836" y="2440240"/>
                  <a:pt x="927014" y="2442912"/>
                  <a:pt x="933450" y="2444751"/>
                </a:cubicBezTo>
                <a:cubicBezTo>
                  <a:pt x="989264" y="2460698"/>
                  <a:pt x="932225" y="2442226"/>
                  <a:pt x="977900" y="2457451"/>
                </a:cubicBezTo>
                <a:cubicBezTo>
                  <a:pt x="1035050" y="2455334"/>
                  <a:pt x="1092279" y="2454783"/>
                  <a:pt x="1149350" y="2451101"/>
                </a:cubicBezTo>
                <a:cubicBezTo>
                  <a:pt x="1158059" y="2450539"/>
                  <a:pt x="1166062" y="2445578"/>
                  <a:pt x="1174750" y="2444751"/>
                </a:cubicBezTo>
                <a:cubicBezTo>
                  <a:pt x="1210633" y="2441334"/>
                  <a:pt x="1246717" y="2440518"/>
                  <a:pt x="1282700" y="2438401"/>
                </a:cubicBezTo>
                <a:cubicBezTo>
                  <a:pt x="1289050" y="2436284"/>
                  <a:pt x="1295216" y="2433503"/>
                  <a:pt x="1301750" y="2432051"/>
                </a:cubicBezTo>
                <a:cubicBezTo>
                  <a:pt x="1337035" y="2424210"/>
                  <a:pt x="1374014" y="2422595"/>
                  <a:pt x="1409700" y="2419351"/>
                </a:cubicBezTo>
                <a:cubicBezTo>
                  <a:pt x="1422400" y="2415118"/>
                  <a:pt x="1436661" y="2414077"/>
                  <a:pt x="1447800" y="2406651"/>
                </a:cubicBezTo>
                <a:cubicBezTo>
                  <a:pt x="1454150" y="2402418"/>
                  <a:pt x="1459876" y="2397051"/>
                  <a:pt x="1466850" y="2393951"/>
                </a:cubicBezTo>
                <a:cubicBezTo>
                  <a:pt x="1479083" y="2388514"/>
                  <a:pt x="1504950" y="2381251"/>
                  <a:pt x="1504950" y="2381251"/>
                </a:cubicBezTo>
                <a:cubicBezTo>
                  <a:pt x="1554189" y="2348425"/>
                  <a:pt x="1528570" y="2360678"/>
                  <a:pt x="1581150" y="2343151"/>
                </a:cubicBezTo>
                <a:lnTo>
                  <a:pt x="1600200" y="2336801"/>
                </a:lnTo>
                <a:lnTo>
                  <a:pt x="1619250" y="2330451"/>
                </a:lnTo>
                <a:cubicBezTo>
                  <a:pt x="1673845" y="2294055"/>
                  <a:pt x="1604770" y="2337691"/>
                  <a:pt x="1657350" y="2311401"/>
                </a:cubicBezTo>
                <a:cubicBezTo>
                  <a:pt x="1706589" y="2286782"/>
                  <a:pt x="1647567" y="2308312"/>
                  <a:pt x="1695450" y="2292351"/>
                </a:cubicBezTo>
                <a:cubicBezTo>
                  <a:pt x="1701800" y="2288118"/>
                  <a:pt x="1707674" y="2283064"/>
                  <a:pt x="1714500" y="2279651"/>
                </a:cubicBezTo>
                <a:cubicBezTo>
                  <a:pt x="1742138" y="2265832"/>
                  <a:pt x="1728118" y="2282624"/>
                  <a:pt x="1758950" y="2260601"/>
                </a:cubicBezTo>
                <a:cubicBezTo>
                  <a:pt x="1766258" y="2255381"/>
                  <a:pt x="1771101" y="2247300"/>
                  <a:pt x="1778000" y="2241551"/>
                </a:cubicBezTo>
                <a:cubicBezTo>
                  <a:pt x="1783863" y="2236665"/>
                  <a:pt x="1790700" y="2233084"/>
                  <a:pt x="1797050" y="2228851"/>
                </a:cubicBezTo>
                <a:cubicBezTo>
                  <a:pt x="1829876" y="2179612"/>
                  <a:pt x="1817623" y="2205231"/>
                  <a:pt x="1835150" y="2152651"/>
                </a:cubicBezTo>
                <a:lnTo>
                  <a:pt x="1841500" y="2133601"/>
                </a:lnTo>
                <a:cubicBezTo>
                  <a:pt x="1843617" y="2108201"/>
                  <a:pt x="1842851" y="2082394"/>
                  <a:pt x="1847850" y="2057401"/>
                </a:cubicBezTo>
                <a:cubicBezTo>
                  <a:pt x="1849347" y="2049917"/>
                  <a:pt x="1857137" y="2045177"/>
                  <a:pt x="1860550" y="2038351"/>
                </a:cubicBezTo>
                <a:cubicBezTo>
                  <a:pt x="1863543" y="2032364"/>
                  <a:pt x="1864783" y="2025651"/>
                  <a:pt x="1866900" y="2019301"/>
                </a:cubicBezTo>
                <a:cubicBezTo>
                  <a:pt x="1864783" y="2002368"/>
                  <a:pt x="1863603" y="1985291"/>
                  <a:pt x="1860550" y="1968501"/>
                </a:cubicBezTo>
                <a:cubicBezTo>
                  <a:pt x="1859353" y="1961915"/>
                  <a:pt x="1858381" y="1954678"/>
                  <a:pt x="1854200" y="1949451"/>
                </a:cubicBezTo>
                <a:cubicBezTo>
                  <a:pt x="1849432" y="1943492"/>
                  <a:pt x="1841500" y="1940984"/>
                  <a:pt x="1835150" y="1936751"/>
                </a:cubicBezTo>
                <a:cubicBezTo>
                  <a:pt x="1801283" y="1885951"/>
                  <a:pt x="1845733" y="1947334"/>
                  <a:pt x="1803400" y="1905001"/>
                </a:cubicBezTo>
                <a:cubicBezTo>
                  <a:pt x="1798004" y="1899605"/>
                  <a:pt x="1795136" y="1892161"/>
                  <a:pt x="1790700" y="1885951"/>
                </a:cubicBezTo>
                <a:cubicBezTo>
                  <a:pt x="1784549" y="1877339"/>
                  <a:pt x="1778000" y="1869018"/>
                  <a:pt x="1771650" y="1860551"/>
                </a:cubicBezTo>
                <a:cubicBezTo>
                  <a:pt x="1769533" y="1854201"/>
                  <a:pt x="1770033" y="1846234"/>
                  <a:pt x="1765300" y="1841501"/>
                </a:cubicBezTo>
                <a:cubicBezTo>
                  <a:pt x="1754507" y="1830708"/>
                  <a:pt x="1739900" y="1824568"/>
                  <a:pt x="1727200" y="1816101"/>
                </a:cubicBezTo>
                <a:lnTo>
                  <a:pt x="1689100" y="1790701"/>
                </a:lnTo>
                <a:cubicBezTo>
                  <a:pt x="1683531" y="1786988"/>
                  <a:pt x="1676400" y="1786468"/>
                  <a:pt x="1670050" y="1784351"/>
                </a:cubicBezTo>
                <a:cubicBezTo>
                  <a:pt x="1619250" y="1750484"/>
                  <a:pt x="1680633" y="1794934"/>
                  <a:pt x="1638300" y="1752601"/>
                </a:cubicBezTo>
                <a:cubicBezTo>
                  <a:pt x="1630816" y="1745117"/>
                  <a:pt x="1620935" y="1740439"/>
                  <a:pt x="1612900" y="1733551"/>
                </a:cubicBezTo>
                <a:cubicBezTo>
                  <a:pt x="1606082" y="1727707"/>
                  <a:pt x="1601700" y="1718862"/>
                  <a:pt x="1593850" y="1714501"/>
                </a:cubicBezTo>
                <a:cubicBezTo>
                  <a:pt x="1582148" y="1708000"/>
                  <a:pt x="1555750" y="1701801"/>
                  <a:pt x="1555750" y="1701801"/>
                </a:cubicBezTo>
                <a:cubicBezTo>
                  <a:pt x="1549400" y="1697568"/>
                  <a:pt x="1544074" y="1691067"/>
                  <a:pt x="1536700" y="1689101"/>
                </a:cubicBezTo>
                <a:cubicBezTo>
                  <a:pt x="1511819" y="1682466"/>
                  <a:pt x="1460500" y="1676401"/>
                  <a:pt x="1460500" y="1676401"/>
                </a:cubicBezTo>
                <a:cubicBezTo>
                  <a:pt x="1402698" y="1657134"/>
                  <a:pt x="1493990" y="1686689"/>
                  <a:pt x="1409700" y="1663701"/>
                </a:cubicBezTo>
                <a:cubicBezTo>
                  <a:pt x="1396785" y="1660179"/>
                  <a:pt x="1384300" y="1655234"/>
                  <a:pt x="1371600" y="1651001"/>
                </a:cubicBezTo>
                <a:cubicBezTo>
                  <a:pt x="1363321" y="1648241"/>
                  <a:pt x="1354559" y="1647159"/>
                  <a:pt x="1346200" y="1644651"/>
                </a:cubicBezTo>
                <a:cubicBezTo>
                  <a:pt x="1333378" y="1640804"/>
                  <a:pt x="1321087" y="1635198"/>
                  <a:pt x="1308100" y="1631951"/>
                </a:cubicBezTo>
                <a:cubicBezTo>
                  <a:pt x="1291167" y="1627718"/>
                  <a:pt x="1273859" y="1624771"/>
                  <a:pt x="1257300" y="1619251"/>
                </a:cubicBezTo>
                <a:cubicBezTo>
                  <a:pt x="1211625" y="1604026"/>
                  <a:pt x="1268664" y="1622498"/>
                  <a:pt x="1212850" y="1606551"/>
                </a:cubicBezTo>
                <a:cubicBezTo>
                  <a:pt x="1206414" y="1604712"/>
                  <a:pt x="1200236" y="1602040"/>
                  <a:pt x="1193800" y="1600201"/>
                </a:cubicBezTo>
                <a:cubicBezTo>
                  <a:pt x="1185409" y="1597803"/>
                  <a:pt x="1176759" y="1596359"/>
                  <a:pt x="1168400" y="1593851"/>
                </a:cubicBezTo>
                <a:cubicBezTo>
                  <a:pt x="1149166" y="1588081"/>
                  <a:pt x="1130300" y="1581151"/>
                  <a:pt x="1111250" y="1574801"/>
                </a:cubicBezTo>
                <a:cubicBezTo>
                  <a:pt x="1102971" y="1572041"/>
                  <a:pt x="1094241" y="1570849"/>
                  <a:pt x="1085850" y="1568451"/>
                </a:cubicBezTo>
                <a:cubicBezTo>
                  <a:pt x="1079414" y="1566612"/>
                  <a:pt x="1073364" y="1563414"/>
                  <a:pt x="1066800" y="1562101"/>
                </a:cubicBezTo>
                <a:cubicBezTo>
                  <a:pt x="1045418" y="1557825"/>
                  <a:pt x="991638" y="1552492"/>
                  <a:pt x="971550" y="1549401"/>
                </a:cubicBezTo>
                <a:cubicBezTo>
                  <a:pt x="960883" y="1547760"/>
                  <a:pt x="950510" y="1544390"/>
                  <a:pt x="939800" y="1543051"/>
                </a:cubicBezTo>
                <a:cubicBezTo>
                  <a:pt x="916601" y="1540151"/>
                  <a:pt x="893233" y="1538818"/>
                  <a:pt x="869950" y="1536701"/>
                </a:cubicBezTo>
                <a:cubicBezTo>
                  <a:pt x="746350" y="1511981"/>
                  <a:pt x="816068" y="1524001"/>
                  <a:pt x="546100" y="1524001"/>
                </a:cubicBezTo>
                <a:cubicBezTo>
                  <a:pt x="474102" y="1524001"/>
                  <a:pt x="402167" y="1528234"/>
                  <a:pt x="330200" y="1530351"/>
                </a:cubicBezTo>
                <a:cubicBezTo>
                  <a:pt x="319617" y="1532468"/>
                  <a:pt x="308863" y="1533861"/>
                  <a:pt x="298450" y="1536701"/>
                </a:cubicBezTo>
                <a:cubicBezTo>
                  <a:pt x="285535" y="1540223"/>
                  <a:pt x="260350" y="1549401"/>
                  <a:pt x="260350" y="1549401"/>
                </a:cubicBezTo>
                <a:cubicBezTo>
                  <a:pt x="254000" y="1553634"/>
                  <a:pt x="248126" y="1558688"/>
                  <a:pt x="241300" y="1562101"/>
                </a:cubicBezTo>
                <a:cubicBezTo>
                  <a:pt x="188720" y="1588391"/>
                  <a:pt x="257795" y="1544755"/>
                  <a:pt x="203200" y="1581151"/>
                </a:cubicBezTo>
                <a:cubicBezTo>
                  <a:pt x="174087" y="1624820"/>
                  <a:pt x="182627" y="1604771"/>
                  <a:pt x="171450" y="1638301"/>
                </a:cubicBezTo>
                <a:cubicBezTo>
                  <a:pt x="173567" y="1670051"/>
                  <a:pt x="174286" y="1701925"/>
                  <a:pt x="177800" y="1733551"/>
                </a:cubicBezTo>
                <a:cubicBezTo>
                  <a:pt x="178539" y="1740204"/>
                  <a:pt x="179969" y="1747374"/>
                  <a:pt x="184150" y="1752601"/>
                </a:cubicBezTo>
                <a:cubicBezTo>
                  <a:pt x="193102" y="1763792"/>
                  <a:pt x="209701" y="1767468"/>
                  <a:pt x="222250" y="1771651"/>
                </a:cubicBezTo>
                <a:cubicBezTo>
                  <a:pt x="258362" y="1807763"/>
                  <a:pt x="223591" y="1778671"/>
                  <a:pt x="260350" y="1797051"/>
                </a:cubicBezTo>
                <a:cubicBezTo>
                  <a:pt x="267176" y="1800464"/>
                  <a:pt x="272426" y="1806651"/>
                  <a:pt x="279400" y="1809751"/>
                </a:cubicBezTo>
                <a:cubicBezTo>
                  <a:pt x="291633" y="1815188"/>
                  <a:pt x="317500" y="1822451"/>
                  <a:pt x="317500" y="1822451"/>
                </a:cubicBezTo>
                <a:cubicBezTo>
                  <a:pt x="355844" y="1848013"/>
                  <a:pt x="324513" y="1831429"/>
                  <a:pt x="400050" y="1841501"/>
                </a:cubicBezTo>
                <a:cubicBezTo>
                  <a:pt x="410748" y="1842927"/>
                  <a:pt x="421033" y="1847108"/>
                  <a:pt x="431800" y="1847851"/>
                </a:cubicBezTo>
                <a:cubicBezTo>
                  <a:pt x="482524" y="1851349"/>
                  <a:pt x="533400" y="1852084"/>
                  <a:pt x="584200" y="1854201"/>
                </a:cubicBezTo>
                <a:cubicBezTo>
                  <a:pt x="619577" y="1865993"/>
                  <a:pt x="601914" y="1861584"/>
                  <a:pt x="660400" y="1866901"/>
                </a:cubicBezTo>
                <a:cubicBezTo>
                  <a:pt x="687885" y="1869400"/>
                  <a:pt x="715476" y="1870634"/>
                  <a:pt x="742950" y="1873251"/>
                </a:cubicBezTo>
                <a:cubicBezTo>
                  <a:pt x="759938" y="1874869"/>
                  <a:pt x="776917" y="1876796"/>
                  <a:pt x="793750" y="1879601"/>
                </a:cubicBezTo>
                <a:cubicBezTo>
                  <a:pt x="831278" y="1885856"/>
                  <a:pt x="808543" y="1887595"/>
                  <a:pt x="850900" y="1892301"/>
                </a:cubicBezTo>
                <a:cubicBezTo>
                  <a:pt x="878329" y="1895349"/>
                  <a:pt x="905933" y="1896534"/>
                  <a:pt x="933450" y="1898651"/>
                </a:cubicBezTo>
                <a:cubicBezTo>
                  <a:pt x="1031847" y="1918330"/>
                  <a:pt x="917881" y="1897323"/>
                  <a:pt x="1149350" y="1911351"/>
                </a:cubicBezTo>
                <a:cubicBezTo>
                  <a:pt x="1158061" y="1911879"/>
                  <a:pt x="1166083" y="1916681"/>
                  <a:pt x="1174750" y="1917701"/>
                </a:cubicBezTo>
                <a:cubicBezTo>
                  <a:pt x="1202159" y="1920926"/>
                  <a:pt x="1229783" y="1921934"/>
                  <a:pt x="1257300" y="1924051"/>
                </a:cubicBezTo>
                <a:cubicBezTo>
                  <a:pt x="1310217" y="1921934"/>
                  <a:pt x="1363309" y="1922496"/>
                  <a:pt x="1416050" y="1917701"/>
                </a:cubicBezTo>
                <a:cubicBezTo>
                  <a:pt x="1433433" y="1916121"/>
                  <a:pt x="1466850" y="1905001"/>
                  <a:pt x="1466850" y="1905001"/>
                </a:cubicBezTo>
                <a:cubicBezTo>
                  <a:pt x="1473200" y="1900768"/>
                  <a:pt x="1478926" y="1895401"/>
                  <a:pt x="1485900" y="1892301"/>
                </a:cubicBezTo>
                <a:cubicBezTo>
                  <a:pt x="1518931" y="1877621"/>
                  <a:pt x="1532290" y="1878417"/>
                  <a:pt x="1568450" y="1873251"/>
                </a:cubicBezTo>
                <a:cubicBezTo>
                  <a:pt x="1574800" y="1871134"/>
                  <a:pt x="1580936" y="1868214"/>
                  <a:pt x="1587500" y="1866901"/>
                </a:cubicBezTo>
                <a:cubicBezTo>
                  <a:pt x="1602176" y="1863966"/>
                  <a:pt x="1617614" y="1864852"/>
                  <a:pt x="1631950" y="1860551"/>
                </a:cubicBezTo>
                <a:cubicBezTo>
                  <a:pt x="1639260" y="1858358"/>
                  <a:pt x="1643985" y="1850857"/>
                  <a:pt x="1651000" y="1847851"/>
                </a:cubicBezTo>
                <a:cubicBezTo>
                  <a:pt x="1659022" y="1844413"/>
                  <a:pt x="1668009" y="1843899"/>
                  <a:pt x="1676400" y="1841501"/>
                </a:cubicBezTo>
                <a:cubicBezTo>
                  <a:pt x="1682836" y="1839662"/>
                  <a:pt x="1689100" y="1837268"/>
                  <a:pt x="1695450" y="1835151"/>
                </a:cubicBezTo>
                <a:cubicBezTo>
                  <a:pt x="1701800" y="1830918"/>
                  <a:pt x="1707526" y="1825551"/>
                  <a:pt x="1714500" y="1822451"/>
                </a:cubicBezTo>
                <a:cubicBezTo>
                  <a:pt x="1726733" y="1817014"/>
                  <a:pt x="1739900" y="1813984"/>
                  <a:pt x="1752600" y="1809751"/>
                </a:cubicBezTo>
                <a:cubicBezTo>
                  <a:pt x="1758950" y="1807634"/>
                  <a:pt x="1765663" y="1806394"/>
                  <a:pt x="1771650" y="1803401"/>
                </a:cubicBezTo>
                <a:cubicBezTo>
                  <a:pt x="1828437" y="1775008"/>
                  <a:pt x="1804489" y="1783988"/>
                  <a:pt x="1841500" y="1771651"/>
                </a:cubicBezTo>
                <a:cubicBezTo>
                  <a:pt x="1902271" y="1710880"/>
                  <a:pt x="1824461" y="1783010"/>
                  <a:pt x="1879600" y="1746251"/>
                </a:cubicBezTo>
                <a:cubicBezTo>
                  <a:pt x="1924998" y="1715986"/>
                  <a:pt x="1870329" y="1734281"/>
                  <a:pt x="1924050" y="1720851"/>
                </a:cubicBezTo>
                <a:cubicBezTo>
                  <a:pt x="1963305" y="1694681"/>
                  <a:pt x="1925012" y="1723737"/>
                  <a:pt x="1955800" y="1689101"/>
                </a:cubicBezTo>
                <a:cubicBezTo>
                  <a:pt x="1967732" y="1675677"/>
                  <a:pt x="1981200" y="1663701"/>
                  <a:pt x="1993900" y="1651001"/>
                </a:cubicBezTo>
                <a:cubicBezTo>
                  <a:pt x="2018346" y="1626555"/>
                  <a:pt x="2005478" y="1636932"/>
                  <a:pt x="2032000" y="1619251"/>
                </a:cubicBezTo>
                <a:cubicBezTo>
                  <a:pt x="2036233" y="1612901"/>
                  <a:pt x="2039814" y="1606064"/>
                  <a:pt x="2044700" y="1600201"/>
                </a:cubicBezTo>
                <a:cubicBezTo>
                  <a:pt x="2050449" y="1593302"/>
                  <a:pt x="2058769" y="1588623"/>
                  <a:pt x="2063750" y="1581151"/>
                </a:cubicBezTo>
                <a:cubicBezTo>
                  <a:pt x="2067463" y="1575582"/>
                  <a:pt x="2067107" y="1568088"/>
                  <a:pt x="2070100" y="1562101"/>
                </a:cubicBezTo>
                <a:cubicBezTo>
                  <a:pt x="2074743" y="1552816"/>
                  <a:pt x="2097536" y="1523404"/>
                  <a:pt x="2101850" y="1517651"/>
                </a:cubicBezTo>
                <a:cubicBezTo>
                  <a:pt x="2103967" y="1511301"/>
                  <a:pt x="2105207" y="1504588"/>
                  <a:pt x="2108200" y="1498601"/>
                </a:cubicBezTo>
                <a:cubicBezTo>
                  <a:pt x="2111613" y="1491775"/>
                  <a:pt x="2117894" y="1486566"/>
                  <a:pt x="2120900" y="1479551"/>
                </a:cubicBezTo>
                <a:cubicBezTo>
                  <a:pt x="2124338" y="1471529"/>
                  <a:pt x="2125133" y="1462618"/>
                  <a:pt x="2127250" y="1454151"/>
                </a:cubicBezTo>
                <a:cubicBezTo>
                  <a:pt x="2129367" y="1430868"/>
                  <a:pt x="2130510" y="1407475"/>
                  <a:pt x="2133600" y="1384301"/>
                </a:cubicBezTo>
                <a:cubicBezTo>
                  <a:pt x="2134753" y="1375650"/>
                  <a:pt x="2138057" y="1367420"/>
                  <a:pt x="2139950" y="1358901"/>
                </a:cubicBezTo>
                <a:cubicBezTo>
                  <a:pt x="2142291" y="1348365"/>
                  <a:pt x="2144183" y="1337734"/>
                  <a:pt x="2146300" y="1327151"/>
                </a:cubicBezTo>
                <a:cubicBezTo>
                  <a:pt x="2144183" y="1310218"/>
                  <a:pt x="2145690" y="1292422"/>
                  <a:pt x="2139950" y="1276351"/>
                </a:cubicBezTo>
                <a:cubicBezTo>
                  <a:pt x="2134816" y="1261977"/>
                  <a:pt x="2125343" y="1249044"/>
                  <a:pt x="2114550" y="1238251"/>
                </a:cubicBezTo>
                <a:cubicBezTo>
                  <a:pt x="2100506" y="1224207"/>
                  <a:pt x="2091641" y="1217832"/>
                  <a:pt x="2082800" y="1200151"/>
                </a:cubicBezTo>
                <a:cubicBezTo>
                  <a:pt x="2079807" y="1194164"/>
                  <a:pt x="2079701" y="1186952"/>
                  <a:pt x="2076450" y="1181101"/>
                </a:cubicBezTo>
                <a:cubicBezTo>
                  <a:pt x="2054661" y="1141880"/>
                  <a:pt x="2059828" y="1148853"/>
                  <a:pt x="2032000" y="1130301"/>
                </a:cubicBezTo>
                <a:cubicBezTo>
                  <a:pt x="2025650" y="1121834"/>
                  <a:pt x="2020860" y="1111932"/>
                  <a:pt x="2012950" y="1104901"/>
                </a:cubicBezTo>
                <a:cubicBezTo>
                  <a:pt x="1986748" y="1081611"/>
                  <a:pt x="1981670" y="1081774"/>
                  <a:pt x="1955800" y="1073151"/>
                </a:cubicBezTo>
                <a:cubicBezTo>
                  <a:pt x="1919191" y="1048745"/>
                  <a:pt x="1954506" y="1069875"/>
                  <a:pt x="1917700" y="1054101"/>
                </a:cubicBezTo>
                <a:cubicBezTo>
                  <a:pt x="1908999" y="1050372"/>
                  <a:pt x="1901089" y="1044917"/>
                  <a:pt x="1892300" y="1041401"/>
                </a:cubicBezTo>
                <a:cubicBezTo>
                  <a:pt x="1879871" y="1036429"/>
                  <a:pt x="1854200" y="1028701"/>
                  <a:pt x="1854200" y="1028701"/>
                </a:cubicBezTo>
                <a:cubicBezTo>
                  <a:pt x="1824011" y="1008575"/>
                  <a:pt x="1842390" y="1018414"/>
                  <a:pt x="1797050" y="1003301"/>
                </a:cubicBezTo>
                <a:lnTo>
                  <a:pt x="1778000" y="996951"/>
                </a:lnTo>
                <a:cubicBezTo>
                  <a:pt x="1771650" y="992718"/>
                  <a:pt x="1766122" y="986859"/>
                  <a:pt x="1758950" y="984251"/>
                </a:cubicBezTo>
                <a:cubicBezTo>
                  <a:pt x="1742546" y="978286"/>
                  <a:pt x="1708150" y="971551"/>
                  <a:pt x="1708150" y="971551"/>
                </a:cubicBezTo>
                <a:cubicBezTo>
                  <a:pt x="1701800" y="967318"/>
                  <a:pt x="1696272" y="961459"/>
                  <a:pt x="1689100" y="958851"/>
                </a:cubicBezTo>
                <a:cubicBezTo>
                  <a:pt x="1667732" y="951081"/>
                  <a:pt x="1641082" y="949158"/>
                  <a:pt x="1619250" y="939801"/>
                </a:cubicBezTo>
                <a:cubicBezTo>
                  <a:pt x="1610549" y="936072"/>
                  <a:pt x="1602639" y="930617"/>
                  <a:pt x="1593850" y="927101"/>
                </a:cubicBezTo>
                <a:cubicBezTo>
                  <a:pt x="1581421" y="922129"/>
                  <a:pt x="1568450" y="918634"/>
                  <a:pt x="1555750" y="914401"/>
                </a:cubicBezTo>
                <a:lnTo>
                  <a:pt x="1479550" y="889001"/>
                </a:lnTo>
                <a:lnTo>
                  <a:pt x="1422400" y="869951"/>
                </a:lnTo>
                <a:cubicBezTo>
                  <a:pt x="1416050" y="867834"/>
                  <a:pt x="1409952" y="864701"/>
                  <a:pt x="1403350" y="863601"/>
                </a:cubicBezTo>
                <a:lnTo>
                  <a:pt x="1365250" y="857251"/>
                </a:lnTo>
                <a:cubicBezTo>
                  <a:pt x="1354631" y="855320"/>
                  <a:pt x="1344146" y="852675"/>
                  <a:pt x="1333500" y="850901"/>
                </a:cubicBezTo>
                <a:cubicBezTo>
                  <a:pt x="1318737" y="848440"/>
                  <a:pt x="1303867" y="846668"/>
                  <a:pt x="1289050" y="844551"/>
                </a:cubicBezTo>
                <a:cubicBezTo>
                  <a:pt x="1282700" y="842434"/>
                  <a:pt x="1276564" y="839514"/>
                  <a:pt x="1270000" y="838201"/>
                </a:cubicBezTo>
                <a:cubicBezTo>
                  <a:pt x="1220805" y="828362"/>
                  <a:pt x="1237799" y="836796"/>
                  <a:pt x="1200150" y="825501"/>
                </a:cubicBezTo>
                <a:cubicBezTo>
                  <a:pt x="1167253" y="815632"/>
                  <a:pt x="1146663" y="805160"/>
                  <a:pt x="1111250" y="800101"/>
                </a:cubicBezTo>
                <a:lnTo>
                  <a:pt x="1066800" y="793751"/>
                </a:lnTo>
                <a:cubicBezTo>
                  <a:pt x="1027677" y="780710"/>
                  <a:pt x="1067510" y="792726"/>
                  <a:pt x="1003300" y="781051"/>
                </a:cubicBezTo>
                <a:cubicBezTo>
                  <a:pt x="994714" y="779490"/>
                  <a:pt x="986458" y="776413"/>
                  <a:pt x="977900" y="774701"/>
                </a:cubicBezTo>
                <a:cubicBezTo>
                  <a:pt x="965275" y="772176"/>
                  <a:pt x="952468" y="770654"/>
                  <a:pt x="939800" y="768351"/>
                </a:cubicBezTo>
                <a:cubicBezTo>
                  <a:pt x="929181" y="766420"/>
                  <a:pt x="918669" y="763932"/>
                  <a:pt x="908050" y="762001"/>
                </a:cubicBezTo>
                <a:cubicBezTo>
                  <a:pt x="888605" y="758466"/>
                  <a:pt x="843848" y="751340"/>
                  <a:pt x="825500" y="749301"/>
                </a:cubicBezTo>
                <a:cubicBezTo>
                  <a:pt x="802264" y="746719"/>
                  <a:pt x="778913" y="745277"/>
                  <a:pt x="755650" y="742951"/>
                </a:cubicBezTo>
                <a:cubicBezTo>
                  <a:pt x="612941" y="728680"/>
                  <a:pt x="772669" y="744206"/>
                  <a:pt x="654050" y="730251"/>
                </a:cubicBezTo>
                <a:cubicBezTo>
                  <a:pt x="520782" y="714572"/>
                  <a:pt x="650218" y="732425"/>
                  <a:pt x="546100" y="717551"/>
                </a:cubicBezTo>
                <a:cubicBezTo>
                  <a:pt x="467783" y="719668"/>
                  <a:pt x="389398" y="719989"/>
                  <a:pt x="311150" y="723901"/>
                </a:cubicBezTo>
                <a:cubicBezTo>
                  <a:pt x="304465" y="724235"/>
                  <a:pt x="298558" y="728490"/>
                  <a:pt x="292100" y="730251"/>
                </a:cubicBezTo>
                <a:cubicBezTo>
                  <a:pt x="275261" y="734844"/>
                  <a:pt x="257859" y="737431"/>
                  <a:pt x="241300" y="742951"/>
                </a:cubicBezTo>
                <a:cubicBezTo>
                  <a:pt x="234950" y="745068"/>
                  <a:pt x="228686" y="747462"/>
                  <a:pt x="222250" y="749301"/>
                </a:cubicBezTo>
                <a:cubicBezTo>
                  <a:pt x="200981" y="755378"/>
                  <a:pt x="178870" y="758291"/>
                  <a:pt x="158750" y="768351"/>
                </a:cubicBezTo>
                <a:cubicBezTo>
                  <a:pt x="150283" y="772584"/>
                  <a:pt x="142139" y="777535"/>
                  <a:pt x="133350" y="781051"/>
                </a:cubicBezTo>
                <a:cubicBezTo>
                  <a:pt x="120921" y="786023"/>
                  <a:pt x="95250" y="793751"/>
                  <a:pt x="95250" y="793751"/>
                </a:cubicBezTo>
                <a:cubicBezTo>
                  <a:pt x="42206" y="829114"/>
                  <a:pt x="67943" y="808358"/>
                  <a:pt x="19050" y="857251"/>
                </a:cubicBezTo>
                <a:lnTo>
                  <a:pt x="0" y="876301"/>
                </a:lnTo>
                <a:cubicBezTo>
                  <a:pt x="2117" y="895351"/>
                  <a:pt x="3199" y="914545"/>
                  <a:pt x="6350" y="933451"/>
                </a:cubicBezTo>
                <a:cubicBezTo>
                  <a:pt x="7450" y="940053"/>
                  <a:pt x="8591" y="947217"/>
                  <a:pt x="12700" y="952501"/>
                </a:cubicBezTo>
                <a:cubicBezTo>
                  <a:pt x="20292" y="962262"/>
                  <a:pt x="51113" y="994973"/>
                  <a:pt x="69850" y="1003301"/>
                </a:cubicBezTo>
                <a:cubicBezTo>
                  <a:pt x="83104" y="1009191"/>
                  <a:pt x="116558" y="1018993"/>
                  <a:pt x="133350" y="1022351"/>
                </a:cubicBezTo>
                <a:cubicBezTo>
                  <a:pt x="145975" y="1024876"/>
                  <a:pt x="158750" y="1026584"/>
                  <a:pt x="171450" y="1028701"/>
                </a:cubicBezTo>
                <a:cubicBezTo>
                  <a:pt x="207059" y="1040571"/>
                  <a:pt x="184006" y="1033428"/>
                  <a:pt x="241300" y="1047751"/>
                </a:cubicBezTo>
                <a:cubicBezTo>
                  <a:pt x="247794" y="1049374"/>
                  <a:pt x="253914" y="1052262"/>
                  <a:pt x="260350" y="1054101"/>
                </a:cubicBezTo>
                <a:cubicBezTo>
                  <a:pt x="327528" y="1073295"/>
                  <a:pt x="233308" y="1042970"/>
                  <a:pt x="323850" y="1073151"/>
                </a:cubicBezTo>
                <a:cubicBezTo>
                  <a:pt x="338049" y="1077884"/>
                  <a:pt x="353483" y="1077384"/>
                  <a:pt x="368300" y="1079501"/>
                </a:cubicBezTo>
                <a:cubicBezTo>
                  <a:pt x="402326" y="1090843"/>
                  <a:pt x="404813" y="1093422"/>
                  <a:pt x="438150" y="1098551"/>
                </a:cubicBezTo>
                <a:cubicBezTo>
                  <a:pt x="455017" y="1101146"/>
                  <a:pt x="472177" y="1101756"/>
                  <a:pt x="488950" y="1104901"/>
                </a:cubicBezTo>
                <a:cubicBezTo>
                  <a:pt x="615123" y="1128558"/>
                  <a:pt x="460053" y="1108746"/>
                  <a:pt x="596900" y="1123951"/>
                </a:cubicBezTo>
                <a:cubicBezTo>
                  <a:pt x="652841" y="1137936"/>
                  <a:pt x="596623" y="1125331"/>
                  <a:pt x="698500" y="1136651"/>
                </a:cubicBezTo>
                <a:cubicBezTo>
                  <a:pt x="711296" y="1138073"/>
                  <a:pt x="723975" y="1140476"/>
                  <a:pt x="736600" y="1143001"/>
                </a:cubicBezTo>
                <a:cubicBezTo>
                  <a:pt x="745158" y="1144713"/>
                  <a:pt x="753335" y="1148311"/>
                  <a:pt x="762000" y="1149351"/>
                </a:cubicBezTo>
                <a:cubicBezTo>
                  <a:pt x="806333" y="1154671"/>
                  <a:pt x="895350" y="1162051"/>
                  <a:pt x="895350" y="1162051"/>
                </a:cubicBezTo>
                <a:lnTo>
                  <a:pt x="1250950" y="1155701"/>
                </a:lnTo>
                <a:cubicBezTo>
                  <a:pt x="1370985" y="1152222"/>
                  <a:pt x="1295258" y="1149367"/>
                  <a:pt x="1409700" y="1136651"/>
                </a:cubicBezTo>
                <a:cubicBezTo>
                  <a:pt x="1490086" y="1127719"/>
                  <a:pt x="1447761" y="1132036"/>
                  <a:pt x="1536700" y="1123951"/>
                </a:cubicBezTo>
                <a:cubicBezTo>
                  <a:pt x="1592376" y="1105392"/>
                  <a:pt x="1535979" y="1122357"/>
                  <a:pt x="1663700" y="1111251"/>
                </a:cubicBezTo>
                <a:cubicBezTo>
                  <a:pt x="1676527" y="1110136"/>
                  <a:pt x="1689038" y="1106603"/>
                  <a:pt x="1701800" y="1104901"/>
                </a:cubicBezTo>
                <a:cubicBezTo>
                  <a:pt x="1720799" y="1102368"/>
                  <a:pt x="1739951" y="1101084"/>
                  <a:pt x="1758950" y="1098551"/>
                </a:cubicBezTo>
                <a:cubicBezTo>
                  <a:pt x="1877116" y="1082796"/>
                  <a:pt x="1686623" y="1103244"/>
                  <a:pt x="1860550" y="1085851"/>
                </a:cubicBezTo>
                <a:lnTo>
                  <a:pt x="1898650" y="1073151"/>
                </a:lnTo>
                <a:cubicBezTo>
                  <a:pt x="1905000" y="1071034"/>
                  <a:pt x="1911713" y="1069794"/>
                  <a:pt x="1917700" y="1066801"/>
                </a:cubicBezTo>
                <a:cubicBezTo>
                  <a:pt x="1926167" y="1062568"/>
                  <a:pt x="1934881" y="1058797"/>
                  <a:pt x="1943100" y="1054101"/>
                </a:cubicBezTo>
                <a:cubicBezTo>
                  <a:pt x="1949726" y="1050315"/>
                  <a:pt x="1955135" y="1044407"/>
                  <a:pt x="1962150" y="1041401"/>
                </a:cubicBezTo>
                <a:cubicBezTo>
                  <a:pt x="1970172" y="1037963"/>
                  <a:pt x="1979083" y="1037168"/>
                  <a:pt x="1987550" y="1035051"/>
                </a:cubicBezTo>
                <a:cubicBezTo>
                  <a:pt x="2007147" y="1021986"/>
                  <a:pt x="2009352" y="1022315"/>
                  <a:pt x="2025650" y="1003301"/>
                </a:cubicBezTo>
                <a:cubicBezTo>
                  <a:pt x="2032538" y="995266"/>
                  <a:pt x="2037216" y="985385"/>
                  <a:pt x="2044700" y="977901"/>
                </a:cubicBezTo>
                <a:cubicBezTo>
                  <a:pt x="2094650" y="927951"/>
                  <a:pt x="2030786" y="1008568"/>
                  <a:pt x="2082800" y="946151"/>
                </a:cubicBezTo>
                <a:cubicBezTo>
                  <a:pt x="2087686" y="940288"/>
                  <a:pt x="2090430" y="932805"/>
                  <a:pt x="2095500" y="927101"/>
                </a:cubicBezTo>
                <a:cubicBezTo>
                  <a:pt x="2107432" y="913677"/>
                  <a:pt x="2120900" y="901701"/>
                  <a:pt x="2133600" y="889001"/>
                </a:cubicBezTo>
                <a:cubicBezTo>
                  <a:pt x="2138996" y="883605"/>
                  <a:pt x="2141864" y="876161"/>
                  <a:pt x="2146300" y="869951"/>
                </a:cubicBezTo>
                <a:cubicBezTo>
                  <a:pt x="2152451" y="861339"/>
                  <a:pt x="2159000" y="853018"/>
                  <a:pt x="2165350" y="844551"/>
                </a:cubicBezTo>
                <a:cubicBezTo>
                  <a:pt x="2167467" y="838201"/>
                  <a:pt x="2171700" y="832194"/>
                  <a:pt x="2171700" y="825501"/>
                </a:cubicBezTo>
                <a:cubicBezTo>
                  <a:pt x="2171700" y="732095"/>
                  <a:pt x="2173246" y="747589"/>
                  <a:pt x="2152650" y="685801"/>
                </a:cubicBezTo>
                <a:lnTo>
                  <a:pt x="2146300" y="666751"/>
                </a:lnTo>
                <a:cubicBezTo>
                  <a:pt x="2141135" y="651257"/>
                  <a:pt x="2139560" y="640961"/>
                  <a:pt x="2127250" y="628651"/>
                </a:cubicBezTo>
                <a:cubicBezTo>
                  <a:pt x="2121854" y="623255"/>
                  <a:pt x="2114063" y="620837"/>
                  <a:pt x="2108200" y="615951"/>
                </a:cubicBezTo>
                <a:cubicBezTo>
                  <a:pt x="2059307" y="575207"/>
                  <a:pt x="2117398" y="615733"/>
                  <a:pt x="2070100" y="584201"/>
                </a:cubicBezTo>
                <a:cubicBezTo>
                  <a:pt x="2036233" y="533401"/>
                  <a:pt x="2080683" y="594784"/>
                  <a:pt x="2038350" y="552451"/>
                </a:cubicBezTo>
                <a:cubicBezTo>
                  <a:pt x="1996017" y="510118"/>
                  <a:pt x="2057400" y="554568"/>
                  <a:pt x="2006600" y="520701"/>
                </a:cubicBezTo>
                <a:cubicBezTo>
                  <a:pt x="1996473" y="505511"/>
                  <a:pt x="1990407" y="493713"/>
                  <a:pt x="1974850" y="482601"/>
                </a:cubicBezTo>
                <a:cubicBezTo>
                  <a:pt x="1942449" y="459457"/>
                  <a:pt x="1955165" y="482692"/>
                  <a:pt x="1930400" y="450851"/>
                </a:cubicBezTo>
                <a:lnTo>
                  <a:pt x="1892300" y="393701"/>
                </a:lnTo>
                <a:cubicBezTo>
                  <a:pt x="1888067" y="387351"/>
                  <a:pt x="1884996" y="380047"/>
                  <a:pt x="1879600" y="374651"/>
                </a:cubicBezTo>
                <a:cubicBezTo>
                  <a:pt x="1866900" y="361951"/>
                  <a:pt x="1856444" y="346514"/>
                  <a:pt x="1841500" y="336551"/>
                </a:cubicBezTo>
                <a:cubicBezTo>
                  <a:pt x="1835150" y="332318"/>
                  <a:pt x="1828313" y="328737"/>
                  <a:pt x="1822450" y="323851"/>
                </a:cubicBezTo>
                <a:cubicBezTo>
                  <a:pt x="1815551" y="318102"/>
                  <a:pt x="1810299" y="310550"/>
                  <a:pt x="1803400" y="304801"/>
                </a:cubicBezTo>
                <a:cubicBezTo>
                  <a:pt x="1786987" y="291124"/>
                  <a:pt x="1784393" y="292115"/>
                  <a:pt x="1765300" y="285751"/>
                </a:cubicBezTo>
                <a:cubicBezTo>
                  <a:pt x="1689801" y="235418"/>
                  <a:pt x="1759240" y="275541"/>
                  <a:pt x="1701800" y="254001"/>
                </a:cubicBezTo>
                <a:cubicBezTo>
                  <a:pt x="1692937" y="250677"/>
                  <a:pt x="1684619" y="245997"/>
                  <a:pt x="1676400" y="241301"/>
                </a:cubicBezTo>
                <a:cubicBezTo>
                  <a:pt x="1669774" y="237515"/>
                  <a:pt x="1664365" y="231607"/>
                  <a:pt x="1657350" y="228601"/>
                </a:cubicBezTo>
                <a:cubicBezTo>
                  <a:pt x="1649328" y="225163"/>
                  <a:pt x="1640122" y="225315"/>
                  <a:pt x="1631950" y="222251"/>
                </a:cubicBezTo>
                <a:cubicBezTo>
                  <a:pt x="1623087" y="218927"/>
                  <a:pt x="1615251" y="213280"/>
                  <a:pt x="1606550" y="209551"/>
                </a:cubicBezTo>
                <a:cubicBezTo>
                  <a:pt x="1600398" y="206914"/>
                  <a:pt x="1593652" y="205838"/>
                  <a:pt x="1587500" y="203201"/>
                </a:cubicBezTo>
                <a:cubicBezTo>
                  <a:pt x="1578799" y="199472"/>
                  <a:pt x="1570750" y="194346"/>
                  <a:pt x="1562100" y="190501"/>
                </a:cubicBezTo>
                <a:cubicBezTo>
                  <a:pt x="1462041" y="146030"/>
                  <a:pt x="1587505" y="202409"/>
                  <a:pt x="1504950" y="171451"/>
                </a:cubicBezTo>
                <a:cubicBezTo>
                  <a:pt x="1496087" y="168127"/>
                  <a:pt x="1488251" y="162480"/>
                  <a:pt x="1479550" y="158751"/>
                </a:cubicBezTo>
                <a:cubicBezTo>
                  <a:pt x="1473398" y="156114"/>
                  <a:pt x="1466652" y="155038"/>
                  <a:pt x="1460500" y="152401"/>
                </a:cubicBezTo>
                <a:cubicBezTo>
                  <a:pt x="1451799" y="148672"/>
                  <a:pt x="1443319" y="144397"/>
                  <a:pt x="1435100" y="139701"/>
                </a:cubicBezTo>
                <a:cubicBezTo>
                  <a:pt x="1428474" y="135915"/>
                  <a:pt x="1423065" y="130007"/>
                  <a:pt x="1416050" y="127001"/>
                </a:cubicBezTo>
                <a:cubicBezTo>
                  <a:pt x="1408028" y="123563"/>
                  <a:pt x="1399009" y="123159"/>
                  <a:pt x="1390650" y="120651"/>
                </a:cubicBezTo>
                <a:cubicBezTo>
                  <a:pt x="1377828" y="116804"/>
                  <a:pt x="1365250" y="112184"/>
                  <a:pt x="1352550" y="107951"/>
                </a:cubicBezTo>
                <a:lnTo>
                  <a:pt x="1314450" y="95251"/>
                </a:lnTo>
                <a:lnTo>
                  <a:pt x="1295400" y="88901"/>
                </a:lnTo>
                <a:cubicBezTo>
                  <a:pt x="1289050" y="84668"/>
                  <a:pt x="1283324" y="79301"/>
                  <a:pt x="1276350" y="76201"/>
                </a:cubicBezTo>
                <a:cubicBezTo>
                  <a:pt x="1198188" y="41462"/>
                  <a:pt x="1271957" y="79316"/>
                  <a:pt x="1212850" y="57151"/>
                </a:cubicBezTo>
                <a:cubicBezTo>
                  <a:pt x="1203987" y="53827"/>
                  <a:pt x="1196517" y="47171"/>
                  <a:pt x="1187450" y="44451"/>
                </a:cubicBezTo>
                <a:cubicBezTo>
                  <a:pt x="1175118" y="40751"/>
                  <a:pt x="1201207" y="45356"/>
                  <a:pt x="1149350" y="38101"/>
                </a:cubicBezTo>
                <a:cubicBezTo>
                  <a:pt x="1097493" y="30846"/>
                  <a:pt x="967327" y="3037"/>
                  <a:pt x="876310" y="920"/>
                </a:cubicBezTo>
                <a:cubicBezTo>
                  <a:pt x="801021" y="13846"/>
                  <a:pt x="821268" y="17088"/>
                  <a:pt x="806450" y="19051"/>
                </a:cubicBezTo>
                <a:cubicBezTo>
                  <a:pt x="791632" y="21014"/>
                  <a:pt x="794060" y="13367"/>
                  <a:pt x="787400" y="12701"/>
                </a:cubicBezTo>
                <a:cubicBezTo>
                  <a:pt x="751533" y="9114"/>
                  <a:pt x="781508" y="8468"/>
                  <a:pt x="679450" y="6351"/>
                </a:cubicBezTo>
                <a:lnTo>
                  <a:pt x="175054" y="0"/>
                </a:lnTo>
              </a:path>
            </a:pathLst>
          </a:custGeom>
          <a:noFill/>
          <a:ln w="12700">
            <a:solidFill>
              <a:srgbClr val="7F7F7F"/>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CA"/>
          </a:p>
        </p:txBody>
      </p:sp>
      <p:sp>
        <p:nvSpPr>
          <p:cNvPr id="22" name="32-Point Star 297"/>
          <p:cNvSpPr>
            <a:spLocks noChangeArrowheads="1"/>
          </p:cNvSpPr>
          <p:nvPr/>
        </p:nvSpPr>
        <p:spPr bwMode="auto">
          <a:xfrm>
            <a:off x="5522091" y="0"/>
            <a:ext cx="1092530" cy="634144"/>
          </a:xfrm>
          <a:prstGeom prst="star32">
            <a:avLst>
              <a:gd name="adj" fmla="val 43662"/>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CA"/>
          </a:p>
        </p:txBody>
      </p:sp>
      <p:grpSp>
        <p:nvGrpSpPr>
          <p:cNvPr id="24" name="Group 23"/>
          <p:cNvGrpSpPr/>
          <p:nvPr/>
        </p:nvGrpSpPr>
        <p:grpSpPr>
          <a:xfrm>
            <a:off x="10248401" y="1488183"/>
            <a:ext cx="2023764" cy="1342023"/>
            <a:chOff x="10072891" y="2716789"/>
            <a:chExt cx="2023763" cy="1342023"/>
          </a:xfrm>
        </p:grpSpPr>
        <p:sp>
          <p:nvSpPr>
            <p:cNvPr id="25" name="Oval Callout 17"/>
            <p:cNvSpPr>
              <a:spLocks noChangeArrowheads="1"/>
            </p:cNvSpPr>
            <p:nvPr/>
          </p:nvSpPr>
          <p:spPr bwMode="auto">
            <a:xfrm>
              <a:off x="10072891" y="3030136"/>
              <a:ext cx="1842514" cy="1028676"/>
            </a:xfrm>
            <a:prstGeom prst="wedgeEllipseCallout">
              <a:avLst>
                <a:gd name="adj1" fmla="val -43301"/>
                <a:gd name="adj2" fmla="val 67935"/>
              </a:avLst>
            </a:prstGeom>
            <a:pattFill prst="pct5">
              <a:fgClr>
                <a:schemeClr val="accent1"/>
              </a:fgClr>
              <a:bgClr>
                <a:schemeClr val="bg1"/>
              </a:bgClr>
            </a:pattFill>
            <a:ln w="12700">
              <a:solidFill>
                <a:srgbClr val="0070C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6" name="Picture 2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50712" y="3282514"/>
              <a:ext cx="687384" cy="687384"/>
            </a:xfrm>
            <a:prstGeom prst="rect">
              <a:avLst/>
            </a:prstGeom>
          </p:spPr>
        </p:pic>
        <p:pic>
          <p:nvPicPr>
            <p:cNvPr id="27" name="Picture 2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27720" y="3016361"/>
              <a:ext cx="687384" cy="687384"/>
            </a:xfrm>
            <a:prstGeom prst="rect">
              <a:avLst/>
            </a:prstGeom>
          </p:spPr>
        </p:pic>
        <p:pic>
          <p:nvPicPr>
            <p:cNvPr id="28" name="Picture 27"/>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169302" y="3160198"/>
              <a:ext cx="687384" cy="687384"/>
            </a:xfrm>
            <a:prstGeom prst="rect">
              <a:avLst/>
            </a:prstGeom>
          </p:spPr>
        </p:pic>
        <p:sp>
          <p:nvSpPr>
            <p:cNvPr id="29" name="TextBox 28"/>
            <p:cNvSpPr txBox="1"/>
            <p:nvPr/>
          </p:nvSpPr>
          <p:spPr>
            <a:xfrm>
              <a:off x="10248399" y="2716789"/>
              <a:ext cx="1848255" cy="369332"/>
            </a:xfrm>
            <a:prstGeom prst="rect">
              <a:avLst/>
            </a:prstGeom>
            <a:noFill/>
          </p:spPr>
          <p:txBody>
            <a:bodyPr wrap="square" rtlCol="0">
              <a:spAutoFit/>
            </a:bodyPr>
            <a:lstStyle/>
            <a:p>
              <a:r>
                <a:rPr lang="en-CA" i="1"/>
                <a:t>Social media</a:t>
              </a:r>
            </a:p>
          </p:txBody>
        </p:sp>
      </p:grpSp>
      <p:cxnSp>
        <p:nvCxnSpPr>
          <p:cNvPr id="33" name="Curved Connector 90"/>
          <p:cNvCxnSpPr>
            <a:cxnSpLocks noChangeShapeType="1"/>
          </p:cNvCxnSpPr>
          <p:nvPr/>
        </p:nvCxnSpPr>
        <p:spPr bwMode="auto">
          <a:xfrm rot="10800000" flipV="1">
            <a:off x="4064000" y="3959744"/>
            <a:ext cx="816302" cy="536055"/>
          </a:xfrm>
          <a:prstGeom prst="curvedConnector3">
            <a:avLst>
              <a:gd name="adj1" fmla="val 50000"/>
            </a:avLst>
          </a:prstGeom>
          <a:noFill/>
          <a:ln w="28575">
            <a:solidFill>
              <a:srgbClr val="000000"/>
            </a:solidFill>
            <a:prstDash val="dash"/>
            <a:round/>
            <a:headEnd/>
            <a:tailEnd type="triangle" w="med" len="med"/>
          </a:ln>
          <a:extLst>
            <a:ext uri="{909E8E84-426E-40dd-AFC4-6F175D3DCCD1}">
              <a14:hiddenFill xmlns:a14="http://schemas.microsoft.com/office/drawing/2010/main" xmlns="">
                <a:noFill/>
              </a14:hiddenFill>
            </a:ext>
          </a:extLst>
        </p:spPr>
      </p:cxnSp>
      <p:sp>
        <p:nvSpPr>
          <p:cNvPr id="35" name="32-Point Star 297"/>
          <p:cNvSpPr>
            <a:spLocks noChangeArrowheads="1"/>
          </p:cNvSpPr>
          <p:nvPr/>
        </p:nvSpPr>
        <p:spPr bwMode="auto">
          <a:xfrm>
            <a:off x="201882" y="3966320"/>
            <a:ext cx="4471718" cy="2891680"/>
          </a:xfrm>
          <a:prstGeom prst="star32">
            <a:avLst>
              <a:gd name="adj" fmla="val 43662"/>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CA"/>
          </a:p>
        </p:txBody>
      </p:sp>
      <p:sp>
        <p:nvSpPr>
          <p:cNvPr id="36" name="Text Box 296"/>
          <p:cNvSpPr txBox="1">
            <a:spLocks noChangeArrowheads="1"/>
          </p:cNvSpPr>
          <p:nvPr/>
        </p:nvSpPr>
        <p:spPr bwMode="auto">
          <a:xfrm>
            <a:off x="706744" y="4696099"/>
            <a:ext cx="3253836" cy="166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400" b="0" i="1" strike="noStrike" cap="none" normalizeH="0" baseline="0" dirty="0">
                <a:ln>
                  <a:noFill/>
                </a:ln>
                <a:solidFill>
                  <a:srgbClr val="C00000"/>
                </a:solidFill>
                <a:effectLst/>
                <a:latin typeface="Calibri" pitchFamily="34" charset="0"/>
                <a:cs typeface="Arial" pitchFamily="34" charset="0"/>
              </a:rPr>
              <a:t>Dissociative Neurological Symptom</a:t>
            </a:r>
            <a:r>
              <a:rPr kumimoji="0" lang="en-CA" altLang="en-US" sz="2400" b="0" i="1" strike="noStrike" cap="none" normalizeH="0" dirty="0">
                <a:ln>
                  <a:noFill/>
                </a:ln>
                <a:solidFill>
                  <a:srgbClr val="C00000"/>
                </a:solidFill>
                <a:effectLst/>
                <a:latin typeface="Calibri" pitchFamily="34" charset="0"/>
                <a:cs typeface="Arial" pitchFamily="34" charset="0"/>
              </a:rPr>
              <a:t> Reaction</a:t>
            </a:r>
            <a:endParaRPr lang="en-CA" altLang="en-US" sz="2400" b="0" i="1" strike="noStrike" cap="none" dirty="0">
              <a:solidFill>
                <a:srgbClr val="C00000"/>
              </a:solidFill>
              <a:latin typeface="Calibri" pitchFamily="34" charset="0"/>
              <a:cs typeface="Calibri"/>
            </a:endParaRPr>
          </a:p>
          <a:p>
            <a:pPr marL="457200" marR="0" lvl="0" indent="-457200" algn="ctr" defTabSz="914400" rtl="0" eaLnBrk="1" fontAlgn="base" latinLnBrk="0" hangingPunct="1">
              <a:lnSpc>
                <a:spcPct val="100000"/>
              </a:lnSpc>
              <a:spcBef>
                <a:spcPct val="0"/>
              </a:spcBef>
              <a:spcAft>
                <a:spcPct val="0"/>
              </a:spcAft>
              <a:buClrTx/>
              <a:buSzTx/>
              <a:buFontTx/>
              <a:buChar char="-"/>
              <a:tabLst/>
            </a:pPr>
            <a:r>
              <a:rPr lang="en-CA" altLang="en-US" sz="2400" i="1" dirty="0">
                <a:solidFill>
                  <a:srgbClr val="C00000"/>
                </a:solidFill>
                <a:latin typeface="Calibri" pitchFamily="34" charset="0"/>
                <a:cs typeface="Arial" pitchFamily="34" charset="0"/>
              </a:rPr>
              <a:t>With or without non-epileptic seizures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158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 y="73818"/>
            <a:ext cx="11201402" cy="1325563"/>
          </a:xfrm>
        </p:spPr>
        <p:txBody>
          <a:bodyPr>
            <a:normAutofit/>
          </a:bodyPr>
          <a:lstStyle/>
          <a:p>
            <a:r>
              <a:rPr lang="en-GB" b="1" u="sng" dirty="0">
                <a:solidFill>
                  <a:srgbClr val="FF0000"/>
                </a:solidFill>
                <a:latin typeface="+mn-lt"/>
              </a:rPr>
              <a:t>Non ISRR </a:t>
            </a:r>
            <a:r>
              <a:rPr lang="en-GB" b="1" dirty="0">
                <a:solidFill>
                  <a:srgbClr val="0070C0"/>
                </a:solidFill>
                <a:latin typeface="+mn-lt"/>
              </a:rPr>
              <a:t>events, disorders or syndromes</a:t>
            </a:r>
            <a:br>
              <a:rPr lang="en-GB" b="1" dirty="0">
                <a:solidFill>
                  <a:srgbClr val="0070C0"/>
                </a:solidFill>
                <a:latin typeface="+mn-lt"/>
              </a:rPr>
            </a:br>
            <a:r>
              <a:rPr lang="en-GB" b="1" dirty="0">
                <a:solidFill>
                  <a:srgbClr val="0070C0"/>
                </a:solidFill>
                <a:latin typeface="+mn-lt"/>
              </a:rPr>
              <a:t/>
            </a:r>
            <a:br>
              <a:rPr lang="en-GB" b="1" dirty="0">
                <a:solidFill>
                  <a:srgbClr val="0070C0"/>
                </a:solidFill>
                <a:latin typeface="+mn-lt"/>
              </a:rPr>
            </a:br>
            <a:r>
              <a:rPr lang="en-GB" b="1" i="1" dirty="0"/>
              <a:t> </a:t>
            </a:r>
            <a:endParaRPr lang="en-CA" dirty="0"/>
          </a:p>
        </p:txBody>
      </p:sp>
      <p:sp>
        <p:nvSpPr>
          <p:cNvPr id="3" name="Content Placeholder 2"/>
          <p:cNvSpPr>
            <a:spLocks noGrp="1"/>
          </p:cNvSpPr>
          <p:nvPr>
            <p:ph idx="1"/>
          </p:nvPr>
        </p:nvSpPr>
        <p:spPr>
          <a:xfrm>
            <a:off x="221710" y="967954"/>
            <a:ext cx="6229042" cy="5613400"/>
          </a:xfrm>
          <a:solidFill>
            <a:schemeClr val="bg2">
              <a:lumMod val="90000"/>
            </a:schemeClr>
          </a:solidFill>
        </p:spPr>
        <p:txBody>
          <a:bodyPr>
            <a:normAutofit fontScale="92500" lnSpcReduction="20000"/>
          </a:bodyPr>
          <a:lstStyle/>
          <a:p>
            <a:r>
              <a:rPr lang="en-GB" sz="2600" b="1" dirty="0"/>
              <a:t>Reported as AEFI post-immunization</a:t>
            </a:r>
          </a:p>
          <a:p>
            <a:pPr lvl="1"/>
            <a:r>
              <a:rPr lang="en-GB" sz="2600" dirty="0"/>
              <a:t>Signs and symptoms are unexplained after appropriate medical investigations</a:t>
            </a:r>
          </a:p>
          <a:p>
            <a:pPr lvl="1"/>
            <a:r>
              <a:rPr lang="en-GB" sz="2600" b="1" dirty="0">
                <a:solidFill>
                  <a:srgbClr val="FF0000"/>
                </a:solidFill>
              </a:rPr>
              <a:t>Causal association </a:t>
            </a:r>
            <a:r>
              <a:rPr lang="en-GB" sz="2600" dirty="0"/>
              <a:t>with immunization has </a:t>
            </a:r>
            <a:r>
              <a:rPr lang="en-GB" sz="2600" b="1" dirty="0">
                <a:solidFill>
                  <a:srgbClr val="FF0000"/>
                </a:solidFill>
              </a:rPr>
              <a:t>not been established</a:t>
            </a:r>
            <a:r>
              <a:rPr lang="en-GB" dirty="0">
                <a:solidFill>
                  <a:srgbClr val="FF0000"/>
                </a:solidFill>
              </a:rPr>
              <a:t>. </a:t>
            </a:r>
          </a:p>
          <a:p>
            <a:pPr marL="457200" lvl="1" indent="0">
              <a:buNone/>
            </a:pPr>
            <a:r>
              <a:rPr lang="en-GB" sz="3000" dirty="0"/>
              <a:t>Examples</a:t>
            </a:r>
            <a:r>
              <a:rPr lang="en-GB" sz="3000" b="1" dirty="0"/>
              <a:t> </a:t>
            </a:r>
          </a:p>
          <a:p>
            <a:pPr marL="800100" lvl="1" indent="-342900"/>
            <a:r>
              <a:rPr lang="en-GB" sz="2200" i="1" dirty="0"/>
              <a:t>Dissociative Neurological Symptom/Conversion Disorders with delayed onset of symptoms</a:t>
            </a:r>
          </a:p>
          <a:p>
            <a:pPr marL="800100" lvl="1" indent="-342900"/>
            <a:r>
              <a:rPr lang="en-GB" sz="2200" i="1" dirty="0"/>
              <a:t>Somatic Symptom Disorders </a:t>
            </a:r>
          </a:p>
          <a:p>
            <a:pPr marL="800100" lvl="1" indent="-342900"/>
            <a:r>
              <a:rPr lang="en-GB" sz="2200" i="1" dirty="0"/>
              <a:t>Complex Regional Pain Syndrome (CRPS) -Type 1 with delayed onset </a:t>
            </a:r>
          </a:p>
          <a:p>
            <a:pPr marL="800100" lvl="1" indent="-342900"/>
            <a:r>
              <a:rPr lang="en-GB" sz="2200" i="1" dirty="0"/>
              <a:t>Postural Orthostatic Tachycardia Syndrome (POTS) </a:t>
            </a:r>
          </a:p>
          <a:p>
            <a:pPr marL="800100" lvl="1" indent="-342900"/>
            <a:r>
              <a:rPr lang="en-GB" sz="2200" i="1" dirty="0"/>
              <a:t>Chronic Fatigue Syndrome (CFS). </a:t>
            </a:r>
            <a:endParaRPr lang="en-CA" sz="2200" i="1" dirty="0"/>
          </a:p>
        </p:txBody>
      </p:sp>
      <p:sp>
        <p:nvSpPr>
          <p:cNvPr id="4" name="Rectangle 3"/>
          <p:cNvSpPr/>
          <p:nvPr/>
        </p:nvSpPr>
        <p:spPr>
          <a:xfrm>
            <a:off x="6770868" y="1472470"/>
            <a:ext cx="5199422" cy="3416320"/>
          </a:xfrm>
          <a:prstGeom prst="rect">
            <a:avLst/>
          </a:prstGeom>
          <a:solidFill>
            <a:srgbClr val="FFCCFF"/>
          </a:solidFill>
        </p:spPr>
        <p:txBody>
          <a:bodyPr wrap="square">
            <a:spAutoFit/>
          </a:bodyPr>
          <a:lstStyle/>
          <a:p>
            <a:pPr marL="342900" lvl="0" indent="-342900">
              <a:spcAft>
                <a:spcPts val="0"/>
              </a:spcAft>
              <a:buFont typeface="Symbol" panose="05050102010706020507" pitchFamily="18" charset="2"/>
              <a:buChar char=""/>
            </a:pPr>
            <a:r>
              <a:rPr lang="en-GB" sz="2400" dirty="0">
                <a:latin typeface="Calibri" panose="020F0502020204030204" pitchFamily="34" charset="0"/>
                <a:ea typeface="SimSun" panose="02010600030101010101" pitchFamily="2" charset="-122"/>
                <a:cs typeface="Arial" panose="020B0604020202020204" pitchFamily="34" charset="0"/>
              </a:rPr>
              <a:t>Pathogenies of these conditions are poorly understood</a:t>
            </a:r>
          </a:p>
          <a:p>
            <a:pPr lvl="0">
              <a:spcAft>
                <a:spcPts val="0"/>
              </a:spcAft>
            </a:pPr>
            <a:r>
              <a:rPr lang="en-GB" sz="2400" dirty="0">
                <a:latin typeface="Calibri" panose="020F0502020204030204" pitchFamily="34" charset="0"/>
                <a:ea typeface="SimSun" panose="02010600030101010101" pitchFamily="2" charset="-122"/>
                <a:cs typeface="Arial" panose="020B0604020202020204" pitchFamily="34" charset="0"/>
              </a:rPr>
              <a:t> </a:t>
            </a:r>
            <a:endParaRPr lang="en-CA" sz="2400" dirty="0">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Symbol" panose="05050102010706020507" pitchFamily="18" charset="2"/>
              <a:buChar char=""/>
            </a:pPr>
            <a:r>
              <a:rPr lang="en-GB" sz="2400" dirty="0">
                <a:latin typeface="Calibri" panose="020F0502020204030204" pitchFamily="34" charset="0"/>
                <a:ea typeface="SimSun" panose="02010600030101010101" pitchFamily="2" charset="-122"/>
                <a:cs typeface="Arial" panose="020B0604020202020204" pitchFamily="34" charset="0"/>
              </a:rPr>
              <a:t>All occur as background conditions which are unrelated to immunization</a:t>
            </a:r>
          </a:p>
          <a:p>
            <a:pPr lvl="0">
              <a:spcAft>
                <a:spcPts val="0"/>
              </a:spcAft>
            </a:pPr>
            <a:endParaRPr lang="en-CA" sz="2400" dirty="0">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Symbol" panose="05050102010706020507" pitchFamily="18" charset="2"/>
              <a:buChar char=""/>
            </a:pPr>
            <a:r>
              <a:rPr lang="en-GB" sz="2400" dirty="0">
                <a:latin typeface="Calibri" panose="020F0502020204030204" pitchFamily="34" charset="0"/>
                <a:ea typeface="SimSun" panose="02010600030101010101" pitchFamily="2" charset="-122"/>
                <a:cs typeface="Arial" panose="020B0604020202020204" pitchFamily="34" charset="0"/>
              </a:rPr>
              <a:t> When the </a:t>
            </a:r>
            <a:r>
              <a:rPr lang="en-GB" sz="2400" i="1" dirty="0">
                <a:latin typeface="Calibri" panose="020F0502020204030204" pitchFamily="34" charset="0"/>
                <a:ea typeface="SimSun" panose="02010600030101010101" pitchFamily="2" charset="-122"/>
                <a:cs typeface="Arial" panose="020B0604020202020204" pitchFamily="34" charset="0"/>
              </a:rPr>
              <a:t>onset of symptoms is proximate to immunization </a:t>
            </a:r>
            <a:r>
              <a:rPr lang="en-GB" sz="2400" dirty="0">
                <a:latin typeface="Calibri" panose="020F0502020204030204" pitchFamily="34" charset="0"/>
                <a:ea typeface="SimSun" panose="02010600030101010101" pitchFamily="2" charset="-122"/>
                <a:cs typeface="Arial" panose="020B0604020202020204" pitchFamily="34" charset="0"/>
              </a:rPr>
              <a:t>this should be reported as an AEFI</a:t>
            </a:r>
            <a:endParaRPr lang="en-CA" sz="24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3820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B97381-CE3F-4426-95F6-E59D6FDA4324}"/>
              </a:ext>
            </a:extLst>
          </p:cNvPr>
          <p:cNvSpPr txBox="1"/>
          <p:nvPr/>
        </p:nvSpPr>
        <p:spPr>
          <a:xfrm>
            <a:off x="1691006" y="884102"/>
            <a:ext cx="8153168" cy="523220"/>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FFFFFF"/>
                </a:solidFill>
              </a:rPr>
              <a:t>Immunization Stress Related Response</a:t>
            </a:r>
          </a:p>
        </p:txBody>
      </p:sp>
      <p:sp>
        <p:nvSpPr>
          <p:cNvPr id="6" name="TextBox 5">
            <a:extLst>
              <a:ext uri="{FF2B5EF4-FFF2-40B4-BE49-F238E27FC236}">
                <a16:creationId xmlns:a16="http://schemas.microsoft.com/office/drawing/2014/main" id="{3D922489-AEDE-4790-9B1B-C90335D2CCF4}"/>
              </a:ext>
            </a:extLst>
          </p:cNvPr>
          <p:cNvSpPr txBox="1"/>
          <p:nvPr/>
        </p:nvSpPr>
        <p:spPr>
          <a:xfrm>
            <a:off x="629151" y="3016444"/>
            <a:ext cx="4812247" cy="28931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solidFill>
                  <a:schemeClr val="accent1">
                    <a:lumMod val="40000"/>
                    <a:lumOff val="60000"/>
                  </a:schemeClr>
                </a:solidFill>
              </a:rPr>
              <a:t>PERI-IMMUNIZATION</a:t>
            </a:r>
          </a:p>
          <a:p>
            <a:pPr algn="ctr"/>
            <a:endParaRPr lang="en-US" dirty="0"/>
          </a:p>
          <a:p>
            <a:pPr algn="ctr"/>
            <a:r>
              <a:rPr lang="en-US" sz="2000" dirty="0"/>
              <a:t>Symptom Onset: Before/ During/ Immediately After Immunization (less than 2-5min)</a:t>
            </a:r>
          </a:p>
          <a:p>
            <a:pPr algn="ctr"/>
            <a:endParaRPr lang="en-US" sz="2000" dirty="0"/>
          </a:p>
          <a:p>
            <a:pPr algn="ctr"/>
            <a:r>
              <a:rPr lang="en-US" sz="2000" b="1" dirty="0"/>
              <a:t>Acute Stress Response</a:t>
            </a:r>
          </a:p>
          <a:p>
            <a:pPr algn="ctr"/>
            <a:endParaRPr lang="en-US" sz="2000" b="1" dirty="0"/>
          </a:p>
          <a:p>
            <a:pPr algn="ctr"/>
            <a:r>
              <a:rPr lang="en-US" sz="2000" b="1" dirty="0"/>
              <a:t>Vasovagal Response</a:t>
            </a:r>
          </a:p>
        </p:txBody>
      </p:sp>
      <p:sp>
        <p:nvSpPr>
          <p:cNvPr id="7" name="TextBox 6">
            <a:extLst>
              <a:ext uri="{FF2B5EF4-FFF2-40B4-BE49-F238E27FC236}">
                <a16:creationId xmlns:a16="http://schemas.microsoft.com/office/drawing/2014/main" id="{53342221-2B09-4474-947C-9174C00EC07D}"/>
              </a:ext>
            </a:extLst>
          </p:cNvPr>
          <p:cNvSpPr txBox="1"/>
          <p:nvPr/>
        </p:nvSpPr>
        <p:spPr>
          <a:xfrm>
            <a:off x="6423314" y="3047222"/>
            <a:ext cx="4576782" cy="2831544"/>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solidFill>
                  <a:schemeClr val="accent1">
                    <a:lumMod val="40000"/>
                    <a:lumOff val="60000"/>
                  </a:schemeClr>
                </a:solidFill>
              </a:rPr>
              <a:t>POST-IMMUNIZATION</a:t>
            </a:r>
          </a:p>
          <a:p>
            <a:pPr algn="ctr"/>
            <a:endParaRPr lang="en-US" sz="1400" dirty="0"/>
          </a:p>
          <a:p>
            <a:pPr algn="ctr"/>
            <a:r>
              <a:rPr lang="en-US" sz="2000" dirty="0"/>
              <a:t>Symptom Onset: Within 7 days of immunization</a:t>
            </a:r>
          </a:p>
          <a:p>
            <a:pPr algn="ctr"/>
            <a:endParaRPr lang="en-US" sz="2000" dirty="0"/>
          </a:p>
          <a:p>
            <a:pPr algn="ctr"/>
            <a:r>
              <a:rPr lang="en-US" sz="2000" b="1" dirty="0">
                <a:solidFill>
                  <a:schemeClr val="bg1"/>
                </a:solidFill>
              </a:rPr>
              <a:t>Dissociative Neurological Symptom Response (DNSR) - </a:t>
            </a:r>
            <a:r>
              <a:rPr lang="en-US" sz="2000" b="1" dirty="0"/>
              <a:t>With or without</a:t>
            </a:r>
          </a:p>
          <a:p>
            <a:pPr algn="ctr"/>
            <a:r>
              <a:rPr lang="en-US" sz="2000" b="1" dirty="0"/>
              <a:t> non-epileptic seizures </a:t>
            </a:r>
          </a:p>
          <a:p>
            <a:pPr algn="ctr"/>
            <a:endParaRPr lang="en-US" sz="2000" b="1" dirty="0"/>
          </a:p>
        </p:txBody>
      </p:sp>
      <p:cxnSp>
        <p:nvCxnSpPr>
          <p:cNvPr id="9" name="Straight Arrow Connector 8">
            <a:extLst>
              <a:ext uri="{FF2B5EF4-FFF2-40B4-BE49-F238E27FC236}">
                <a16:creationId xmlns:a16="http://schemas.microsoft.com/office/drawing/2014/main" id="{084B967B-8CAF-449E-AFC0-E1C591FE4A88}"/>
              </a:ext>
            </a:extLst>
          </p:cNvPr>
          <p:cNvCxnSpPr>
            <a:cxnSpLocks/>
          </p:cNvCxnSpPr>
          <p:nvPr/>
        </p:nvCxnSpPr>
        <p:spPr>
          <a:xfrm>
            <a:off x="5788604" y="1573888"/>
            <a:ext cx="3082441" cy="1383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641354-4774-4D99-BDC9-7DA06C47B6F1}"/>
              </a:ext>
            </a:extLst>
          </p:cNvPr>
          <p:cNvCxnSpPr>
            <a:cxnSpLocks/>
          </p:cNvCxnSpPr>
          <p:nvPr/>
        </p:nvCxnSpPr>
        <p:spPr>
          <a:xfrm flipH="1">
            <a:off x="2920621" y="1557736"/>
            <a:ext cx="2846970" cy="12895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30EA680-D336-4FF7-8B7A-9848BB0A1C32}" type="slidenum">
              <a:rPr lang="en-US" smtClean="0"/>
              <a:t>15</a:t>
            </a:fld>
            <a:endParaRPr lang="en-US"/>
          </a:p>
        </p:txBody>
      </p:sp>
      <p:sp>
        <p:nvSpPr>
          <p:cNvPr id="3" name="Rectangle 2"/>
          <p:cNvSpPr/>
          <p:nvPr/>
        </p:nvSpPr>
        <p:spPr>
          <a:xfrm>
            <a:off x="207300" y="109389"/>
            <a:ext cx="11612513" cy="535531"/>
          </a:xfrm>
          <a:prstGeom prst="rect">
            <a:avLst/>
          </a:prstGeom>
        </p:spPr>
        <p:txBody>
          <a:bodyPr vert="horz" lIns="18000" tIns="0" rIns="360000" bIns="0" rtlCol="0" anchor="b">
            <a:noAutofit/>
          </a:bodyPr>
          <a:lstStyle/>
          <a:p>
            <a:pPr defTabSz="914400">
              <a:lnSpc>
                <a:spcPct val="90000"/>
              </a:lnSpc>
              <a:spcBef>
                <a:spcPct val="0"/>
              </a:spcBef>
            </a:pPr>
            <a:r>
              <a:rPr lang="en-US" sz="3200" b="1" dirty="0">
                <a:solidFill>
                  <a:srgbClr val="0070C0"/>
                </a:solidFill>
                <a:ea typeface="+mj-ea"/>
                <a:cs typeface="Calibri Light"/>
              </a:rPr>
              <a:t>Diagnosis- Types of ISRRs</a:t>
            </a:r>
            <a:endParaRPr lang="en-CA" sz="3200" b="1" dirty="0">
              <a:solidFill>
                <a:srgbClr val="0070C0"/>
              </a:solidFill>
              <a:ea typeface="+mj-ea"/>
              <a:cs typeface="Calibri Light"/>
            </a:endParaRPr>
          </a:p>
        </p:txBody>
      </p:sp>
      <p:sp>
        <p:nvSpPr>
          <p:cNvPr id="4" name="Rectangle 3"/>
          <p:cNvSpPr/>
          <p:nvPr/>
        </p:nvSpPr>
        <p:spPr>
          <a:xfrm>
            <a:off x="688477" y="6208923"/>
            <a:ext cx="10650157" cy="461665"/>
          </a:xfrm>
          <a:prstGeom prst="rect">
            <a:avLst/>
          </a:prstGeom>
          <a:solidFill>
            <a:srgbClr val="FFFF00"/>
          </a:solidFill>
        </p:spPr>
        <p:txBody>
          <a:bodyPr wrap="square">
            <a:spAutoFit/>
          </a:bodyPr>
          <a:lstStyle/>
          <a:p>
            <a:r>
              <a:rPr lang="en-US" sz="2400" b="1" dirty="0">
                <a:solidFill>
                  <a:srgbClr val="FF0000"/>
                </a:solidFill>
                <a:cs typeface="Calibri"/>
              </a:rPr>
              <a:t>Remember: these responses can also occur unrelated to immunization</a:t>
            </a:r>
          </a:p>
        </p:txBody>
      </p:sp>
    </p:spTree>
    <p:extLst>
      <p:ext uri="{BB962C8B-B14F-4D97-AF65-F5344CB8AC3E}">
        <p14:creationId xmlns:p14="http://schemas.microsoft.com/office/powerpoint/2010/main" val="390953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24" y="-166490"/>
            <a:ext cx="10036577" cy="1502455"/>
          </a:xfrm>
        </p:spPr>
        <p:txBody>
          <a:bodyPr anchor="ctr">
            <a:normAutofit/>
          </a:bodyPr>
          <a:lstStyle/>
          <a:p>
            <a:r>
              <a:rPr lang="en-US" dirty="0">
                <a:solidFill>
                  <a:srgbClr val="0070C0"/>
                </a:solidFill>
                <a:latin typeface="+mn-lt"/>
              </a:rPr>
              <a:t>Hypothesized prevalence of ISRR  and its relationship to fear and anxiety</a:t>
            </a:r>
            <a:endParaRPr lang="en-CA" dirty="0">
              <a:solidFill>
                <a:srgbClr val="0070C0"/>
              </a:solidFill>
              <a:latin typeface="+mn-lt"/>
            </a:endParaRPr>
          </a:p>
        </p:txBody>
      </p:sp>
      <p:sp>
        <p:nvSpPr>
          <p:cNvPr id="17" name="Right Triangle 16"/>
          <p:cNvSpPr>
            <a:spLocks/>
          </p:cNvSpPr>
          <p:nvPr/>
        </p:nvSpPr>
        <p:spPr bwMode="auto">
          <a:xfrm>
            <a:off x="93710" y="2988357"/>
            <a:ext cx="10687794" cy="2486157"/>
          </a:xfrm>
          <a:prstGeom prst="rtTriangle">
            <a:avLst/>
          </a:prstGeom>
          <a:solidFill>
            <a:srgbClr val="0070C0"/>
          </a:solidFill>
          <a:ln w="12700">
            <a:solidFill>
              <a:schemeClr val="bg1">
                <a:lumMod val="50000"/>
                <a:lumOff val="0"/>
              </a:schemeClr>
            </a:solidFill>
            <a:miter lim="800000"/>
            <a:headEnd/>
            <a:tailEnd/>
          </a:ln>
        </p:spPr>
        <p:txBody>
          <a:bodyPr rot="0" vert="horz" wrap="square" lIns="91440" tIns="45720" rIns="91440" bIns="45720" anchor="ctr" anchorCtr="0" upright="1">
            <a:noAutofit/>
          </a:bodyPr>
          <a:lstStyle/>
          <a:p>
            <a:endParaRPr lang="en-CA"/>
          </a:p>
        </p:txBody>
      </p:sp>
      <p:sp>
        <p:nvSpPr>
          <p:cNvPr id="18" name="Right Triangle 17"/>
          <p:cNvSpPr>
            <a:spLocks noChangeArrowheads="1"/>
          </p:cNvSpPr>
          <p:nvPr/>
        </p:nvSpPr>
        <p:spPr bwMode="auto">
          <a:xfrm flipH="1" flipV="1">
            <a:off x="110853" y="2988355"/>
            <a:ext cx="10687794" cy="2486157"/>
          </a:xfrm>
          <a:prstGeom prst="rtTriangle">
            <a:avLst/>
          </a:prstGeom>
          <a:solidFill>
            <a:schemeClr val="accent1">
              <a:lumMod val="20000"/>
              <a:lumOff val="80000"/>
            </a:schemeClr>
          </a:solidFill>
          <a:ln w="12700">
            <a:solidFill>
              <a:schemeClr val="bg1">
                <a:lumMod val="50000"/>
                <a:lumOff val="0"/>
              </a:schemeClr>
            </a:solidFill>
            <a:miter lim="800000"/>
            <a:headEnd/>
            <a:tailEnd/>
          </a:ln>
        </p:spPr>
        <p:txBody>
          <a:bodyPr rot="0" vert="horz" wrap="square" lIns="91440" tIns="45720" rIns="91440" bIns="45720" anchor="ctr" anchorCtr="0" upright="1">
            <a:noAutofit/>
          </a:bodyPr>
          <a:lstStyle/>
          <a:p>
            <a:endParaRPr lang="en-CA"/>
          </a:p>
        </p:txBody>
      </p:sp>
      <p:sp>
        <p:nvSpPr>
          <p:cNvPr id="19" name="Text Box 307"/>
          <p:cNvSpPr txBox="1">
            <a:spLocks noChangeArrowheads="1"/>
          </p:cNvSpPr>
          <p:nvPr/>
        </p:nvSpPr>
        <p:spPr bwMode="auto">
          <a:xfrm>
            <a:off x="212892" y="4978126"/>
            <a:ext cx="7443502" cy="406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en-CA" sz="2800" dirty="0">
                <a:solidFill>
                  <a:schemeClr val="bg1"/>
                </a:solidFill>
                <a:effectLst/>
                <a:latin typeface="Calibri"/>
                <a:ea typeface="Calibri"/>
                <a:cs typeface="Times New Roman"/>
              </a:rPr>
              <a:t>Hypothesized ISRR Prevalence (</a:t>
            </a:r>
            <a:r>
              <a:rPr lang="en-CA" sz="2800" dirty="0">
                <a:solidFill>
                  <a:schemeClr val="bg1"/>
                </a:solidFill>
                <a:effectLst/>
                <a:latin typeface="Calibri"/>
                <a:ea typeface="Calibri"/>
                <a:cs typeface="Times New Roman"/>
                <a:sym typeface="Wingdings"/>
              </a:rPr>
              <a:t></a:t>
            </a:r>
            <a:r>
              <a:rPr lang="en-CA" sz="2800" dirty="0">
                <a:solidFill>
                  <a:schemeClr val="bg1"/>
                </a:solidFill>
                <a:effectLst/>
                <a:latin typeface="Calibri"/>
                <a:ea typeface="Calibri"/>
                <a:cs typeface="Times New Roman"/>
              </a:rPr>
              <a:t> decreasing)</a:t>
            </a:r>
          </a:p>
        </p:txBody>
      </p:sp>
      <p:sp>
        <p:nvSpPr>
          <p:cNvPr id="20" name="Text Box 307"/>
          <p:cNvSpPr txBox="1">
            <a:spLocks noChangeArrowheads="1"/>
          </p:cNvSpPr>
          <p:nvPr/>
        </p:nvSpPr>
        <p:spPr bwMode="auto">
          <a:xfrm>
            <a:off x="6782937" y="3034301"/>
            <a:ext cx="4093569" cy="335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en-CA" sz="2800" dirty="0">
                <a:latin typeface="Calibri"/>
                <a:ea typeface="Calibri"/>
                <a:cs typeface="Times New Roman"/>
              </a:rPr>
              <a:t>ISRR severity </a:t>
            </a:r>
            <a:r>
              <a:rPr lang="en-CA" sz="2800" dirty="0">
                <a:effectLst/>
                <a:latin typeface="Calibri"/>
                <a:ea typeface="Calibri"/>
                <a:cs typeface="Times New Roman"/>
              </a:rPr>
              <a:t>(</a:t>
            </a:r>
            <a:r>
              <a:rPr lang="en-CA" sz="2800" dirty="0">
                <a:effectLst/>
                <a:latin typeface="Calibri"/>
                <a:ea typeface="Calibri"/>
                <a:cs typeface="Times New Roman"/>
                <a:sym typeface="Wingdings"/>
              </a:rPr>
              <a:t></a:t>
            </a:r>
            <a:r>
              <a:rPr lang="en-CA" sz="2800" dirty="0">
                <a:effectLst/>
                <a:latin typeface="Calibri"/>
                <a:ea typeface="Calibri"/>
                <a:cs typeface="Times New Roman"/>
              </a:rPr>
              <a:t> increasing)</a:t>
            </a:r>
          </a:p>
        </p:txBody>
      </p:sp>
      <p:sp>
        <p:nvSpPr>
          <p:cNvPr id="21" name="Text Box 349"/>
          <p:cNvSpPr txBox="1">
            <a:spLocks noChangeArrowheads="1"/>
          </p:cNvSpPr>
          <p:nvPr/>
        </p:nvSpPr>
        <p:spPr bwMode="auto">
          <a:xfrm>
            <a:off x="0" y="1508445"/>
            <a:ext cx="2658036" cy="57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indent="228600" algn="ctr">
              <a:spcAft>
                <a:spcPts val="1200"/>
              </a:spcAft>
            </a:pPr>
            <a:r>
              <a:rPr lang="en-GB" sz="2400" i="1" dirty="0">
                <a:effectLst/>
                <a:latin typeface="Calibri" panose="020F0502020204030204" pitchFamily="34" charset="0"/>
                <a:ea typeface="SimSun" panose="02010600030101010101" pitchFamily="2" charset="-122"/>
                <a:cs typeface="Arial" panose="020B0604020202020204" pitchFamily="34" charset="0"/>
              </a:rPr>
              <a:t>Low needle-related anxiety, low fear</a:t>
            </a:r>
            <a:endParaRPr lang="en-CA" sz="24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22" name="Text Box 349"/>
          <p:cNvSpPr txBox="1">
            <a:spLocks noChangeArrowheads="1"/>
          </p:cNvSpPr>
          <p:nvPr/>
        </p:nvSpPr>
        <p:spPr bwMode="auto">
          <a:xfrm>
            <a:off x="4022164" y="1367156"/>
            <a:ext cx="2658036" cy="57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indent="228600" algn="ctr">
              <a:spcAft>
                <a:spcPts val="1200"/>
              </a:spcAft>
            </a:pPr>
            <a:r>
              <a:rPr lang="en-GB" sz="2400" i="1" dirty="0">
                <a:effectLst/>
                <a:latin typeface="Calibri" panose="020F0502020204030204" pitchFamily="34" charset="0"/>
                <a:ea typeface="SimSun" panose="02010600030101010101" pitchFamily="2" charset="-122"/>
                <a:cs typeface="Arial" panose="020B0604020202020204" pitchFamily="34" charset="0"/>
              </a:rPr>
              <a:t>Moderate needle- related anxiety, moderate fear</a:t>
            </a:r>
            <a:endParaRPr lang="en-CA" sz="24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23" name="Text Box 349"/>
          <p:cNvSpPr txBox="1">
            <a:spLocks noChangeArrowheads="1"/>
          </p:cNvSpPr>
          <p:nvPr/>
        </p:nvSpPr>
        <p:spPr bwMode="auto">
          <a:xfrm>
            <a:off x="5162476" y="6072182"/>
            <a:ext cx="3652652" cy="57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r>
              <a:rPr lang="en-GB" sz="2400" i="1" dirty="0">
                <a:effectLst/>
                <a:latin typeface="Calibri" panose="020F0502020204030204" pitchFamily="34" charset="0"/>
                <a:ea typeface="SimSun" panose="02010600030101010101" pitchFamily="2" charset="-122"/>
                <a:cs typeface="Arial" panose="020B0604020202020204" pitchFamily="34" charset="0"/>
              </a:rPr>
              <a:t>Acute Stress Response </a:t>
            </a:r>
          </a:p>
          <a:p>
            <a:pPr algn="ctr"/>
            <a:r>
              <a:rPr lang="en-GB" sz="2400" i="1" dirty="0">
                <a:latin typeface="Calibri" panose="020F0502020204030204" pitchFamily="34" charset="0"/>
                <a:ea typeface="SimSun" panose="02010600030101010101" pitchFamily="2" charset="-122"/>
                <a:cs typeface="Arial" panose="020B0604020202020204" pitchFamily="34" charset="0"/>
              </a:rPr>
              <a:t>Vasovagal Syncope</a:t>
            </a:r>
            <a:endParaRPr lang="en-CA" sz="24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24" name="Text Box 349"/>
          <p:cNvSpPr txBox="1">
            <a:spLocks noChangeArrowheads="1"/>
          </p:cNvSpPr>
          <p:nvPr/>
        </p:nvSpPr>
        <p:spPr bwMode="auto">
          <a:xfrm>
            <a:off x="8539348" y="5727223"/>
            <a:ext cx="3652652" cy="57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r>
              <a:rPr lang="en-GB" sz="2400" i="1" dirty="0">
                <a:effectLst/>
                <a:latin typeface="Calibri" panose="020F0502020204030204" pitchFamily="34" charset="0"/>
                <a:ea typeface="SimSun" panose="02010600030101010101" pitchFamily="2" charset="-122"/>
                <a:cs typeface="Arial" panose="020B0604020202020204" pitchFamily="34" charset="0"/>
              </a:rPr>
              <a:t>Dissociative Neurological </a:t>
            </a:r>
            <a:br>
              <a:rPr lang="en-GB" sz="2400" i="1" dirty="0">
                <a:effectLst/>
                <a:latin typeface="Calibri" panose="020F0502020204030204" pitchFamily="34" charset="0"/>
                <a:ea typeface="SimSun" panose="02010600030101010101" pitchFamily="2" charset="-122"/>
                <a:cs typeface="Arial" panose="020B0604020202020204" pitchFamily="34" charset="0"/>
              </a:rPr>
            </a:br>
            <a:r>
              <a:rPr lang="en-GB" sz="2400" i="1" dirty="0">
                <a:effectLst/>
                <a:latin typeface="Calibri" panose="020F0502020204030204" pitchFamily="34" charset="0"/>
                <a:ea typeface="SimSun" panose="02010600030101010101" pitchFamily="2" charset="-122"/>
                <a:cs typeface="Arial" panose="020B0604020202020204" pitchFamily="34" charset="0"/>
              </a:rPr>
              <a:t>Symptom Reaction </a:t>
            </a:r>
          </a:p>
          <a:p>
            <a:pPr algn="ctr"/>
            <a:r>
              <a:rPr lang="en-GB" sz="2400" i="1" dirty="0">
                <a:effectLst/>
                <a:latin typeface="Calibri" panose="020F0502020204030204" pitchFamily="34" charset="0"/>
                <a:ea typeface="SimSun" panose="02010600030101010101" pitchFamily="2" charset="-122"/>
                <a:cs typeface="Arial" panose="020B0604020202020204" pitchFamily="34" charset="0"/>
              </a:rPr>
              <a:t>+/- non-epileptic seizures</a:t>
            </a:r>
            <a:endParaRPr lang="en-CA" sz="2400" dirty="0">
              <a:effectLst/>
              <a:latin typeface="Calibri" panose="020F0502020204030204" pitchFamily="34" charset="0"/>
              <a:ea typeface="SimSun" panose="02010600030101010101" pitchFamily="2" charset="-122"/>
              <a:cs typeface="Arial" panose="020B0604020202020204" pitchFamily="34" charset="0"/>
            </a:endParaRPr>
          </a:p>
        </p:txBody>
      </p:sp>
      <p:cxnSp>
        <p:nvCxnSpPr>
          <p:cNvPr id="26" name="Straight Arrow Connector 25"/>
          <p:cNvCxnSpPr>
            <a:cxnSpLocks/>
          </p:cNvCxnSpPr>
          <p:nvPr/>
        </p:nvCxnSpPr>
        <p:spPr>
          <a:xfrm>
            <a:off x="1274427" y="2452251"/>
            <a:ext cx="0" cy="428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51182" y="2452251"/>
            <a:ext cx="0" cy="428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013700" y="5474512"/>
            <a:ext cx="1769344" cy="659588"/>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366877" y="5508364"/>
            <a:ext cx="509628" cy="335218"/>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5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0DA6-E83F-4B30-97F8-81EC512694EB}"/>
              </a:ext>
            </a:extLst>
          </p:cNvPr>
          <p:cNvSpPr>
            <a:spLocks noGrp="1"/>
          </p:cNvSpPr>
          <p:nvPr>
            <p:ph type="title"/>
          </p:nvPr>
        </p:nvSpPr>
        <p:spPr>
          <a:xfrm>
            <a:off x="346881" y="-378998"/>
            <a:ext cx="10515600" cy="1325563"/>
          </a:xfrm>
        </p:spPr>
        <p:txBody>
          <a:bodyPr vert="horz" lIns="18000" tIns="0" rIns="360000" bIns="0" rtlCol="0" anchor="b">
            <a:noAutofit/>
          </a:bodyPr>
          <a:lstStyle/>
          <a:p>
            <a:r>
              <a:rPr lang="en-US" sz="3200" dirty="0">
                <a:solidFill>
                  <a:srgbClr val="0070C0"/>
                </a:solidFill>
                <a:latin typeface="+mn-lt"/>
                <a:cs typeface="Calibri Light"/>
              </a:rPr>
              <a:t>Why differentiate ISRR from other serious AEFI?</a:t>
            </a:r>
          </a:p>
        </p:txBody>
      </p:sp>
      <p:sp>
        <p:nvSpPr>
          <p:cNvPr id="6" name="TextBox 5">
            <a:extLst>
              <a:ext uri="{FF2B5EF4-FFF2-40B4-BE49-F238E27FC236}">
                <a16:creationId xmlns:a16="http://schemas.microsoft.com/office/drawing/2014/main" id="{1877E3E9-FA70-424D-B101-9B650AC3655C}"/>
              </a:ext>
            </a:extLst>
          </p:cNvPr>
          <p:cNvSpPr txBox="1"/>
          <p:nvPr/>
        </p:nvSpPr>
        <p:spPr>
          <a:xfrm>
            <a:off x="7030949" y="1874020"/>
            <a:ext cx="4675415" cy="3108543"/>
          </a:xfrm>
          <a:prstGeom prst="rect">
            <a:avLst/>
          </a:prstGeom>
          <a:solidFill>
            <a:srgbClr val="C00000"/>
          </a:solid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rPr>
              <a:t>Anaphylaxis</a:t>
            </a:r>
            <a:endParaRPr lang="en-US" sz="2800" b="1" dirty="0">
              <a:cs typeface="Calibri"/>
            </a:endParaRPr>
          </a:p>
          <a:p>
            <a:pPr marL="457200" indent="-457200">
              <a:buFont typeface="Arial" panose="020B0604020202020204" pitchFamily="34" charset="0"/>
              <a:buChar char="•"/>
            </a:pPr>
            <a:r>
              <a:rPr lang="en-US" sz="2800" dirty="0">
                <a:solidFill>
                  <a:srgbClr val="FFFFFF"/>
                </a:solidFill>
                <a:cs typeface="Calibri"/>
              </a:rPr>
              <a:t>Rare</a:t>
            </a:r>
          </a:p>
          <a:p>
            <a:pPr marL="457200" indent="-457200">
              <a:buFont typeface="Arial" panose="020B0604020202020204" pitchFamily="34" charset="0"/>
              <a:buChar char="•"/>
            </a:pPr>
            <a:r>
              <a:rPr lang="en-US" sz="2800" dirty="0">
                <a:solidFill>
                  <a:srgbClr val="FFFFFF"/>
                </a:solidFill>
                <a:cs typeface="Calibri"/>
              </a:rPr>
              <a:t>Life-threatening</a:t>
            </a:r>
          </a:p>
          <a:p>
            <a:pPr marL="457200" indent="-457200">
              <a:buFont typeface="Arial" panose="020B0604020202020204" pitchFamily="34" charset="0"/>
              <a:buChar char="•"/>
            </a:pPr>
            <a:r>
              <a:rPr lang="en-US" sz="2800" dirty="0">
                <a:solidFill>
                  <a:srgbClr val="FFFFFF"/>
                </a:solidFill>
                <a:cs typeface="Calibri"/>
              </a:rPr>
              <a:t>Need Epinephrine</a:t>
            </a:r>
          </a:p>
          <a:p>
            <a:pPr marL="457200" indent="-457200">
              <a:buFont typeface="Arial" panose="020B0604020202020204" pitchFamily="34" charset="0"/>
              <a:buChar char="•"/>
            </a:pPr>
            <a:r>
              <a:rPr lang="en-US" sz="2800" dirty="0">
                <a:solidFill>
                  <a:srgbClr val="FFFFFF"/>
                </a:solidFill>
                <a:cs typeface="Calibri"/>
              </a:rPr>
              <a:t>Medication</a:t>
            </a:r>
          </a:p>
          <a:p>
            <a:endParaRPr lang="en-US" sz="2800" b="1" dirty="0">
              <a:solidFill>
                <a:srgbClr val="FFFFFF"/>
              </a:solidFill>
              <a:cs typeface="Calibri"/>
            </a:endParaRPr>
          </a:p>
          <a:p>
            <a:r>
              <a:rPr lang="en-US" sz="2800" b="1" dirty="0">
                <a:solidFill>
                  <a:srgbClr val="FFFFFF"/>
                </a:solidFill>
                <a:cs typeface="Calibri"/>
              </a:rPr>
              <a:t>Epileptic Seizures</a:t>
            </a:r>
          </a:p>
        </p:txBody>
      </p:sp>
      <p:sp>
        <p:nvSpPr>
          <p:cNvPr id="7" name="TextBox 6">
            <a:extLst>
              <a:ext uri="{FF2B5EF4-FFF2-40B4-BE49-F238E27FC236}">
                <a16:creationId xmlns:a16="http://schemas.microsoft.com/office/drawing/2014/main" id="{F143970D-037C-4AF9-BEDF-2980410EBD92}"/>
              </a:ext>
            </a:extLst>
          </p:cNvPr>
          <p:cNvSpPr txBox="1"/>
          <p:nvPr/>
        </p:nvSpPr>
        <p:spPr>
          <a:xfrm>
            <a:off x="134239" y="1999611"/>
            <a:ext cx="5174741" cy="2246769"/>
          </a:xfrm>
          <a:prstGeom prst="rect">
            <a:avLst/>
          </a:prstGeom>
          <a:solidFill>
            <a:schemeClr val="accent1">
              <a:lumMod val="75000"/>
            </a:schemeClr>
          </a:solidFill>
          <a:ln>
            <a:solidFill>
              <a:schemeClr val="accent6">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rPr>
              <a:t>ISRRs</a:t>
            </a:r>
            <a:endParaRPr lang="en-US" sz="2800" b="1" dirty="0">
              <a:cs typeface="Calibri"/>
            </a:endParaRPr>
          </a:p>
          <a:p>
            <a:pPr marL="457200" indent="-457200">
              <a:buFont typeface="Arial" panose="020B0604020202020204" pitchFamily="34" charset="0"/>
              <a:buChar char="•"/>
            </a:pPr>
            <a:r>
              <a:rPr lang="en-US" sz="2800" dirty="0">
                <a:solidFill>
                  <a:srgbClr val="FFFFFF"/>
                </a:solidFill>
                <a:cs typeface="Calibri"/>
              </a:rPr>
              <a:t>More Common</a:t>
            </a:r>
          </a:p>
          <a:p>
            <a:pPr marL="457200" indent="-457200">
              <a:buFont typeface="Arial" panose="020B0604020202020204" pitchFamily="34" charset="0"/>
              <a:buChar char="•"/>
            </a:pPr>
            <a:r>
              <a:rPr lang="en-US" sz="2800" dirty="0">
                <a:solidFill>
                  <a:srgbClr val="FFFFFF"/>
                </a:solidFill>
                <a:cs typeface="Calibri"/>
              </a:rPr>
              <a:t>Not usually life-threatening</a:t>
            </a:r>
          </a:p>
          <a:p>
            <a:pPr marL="457200" indent="-457200">
              <a:buFont typeface="Arial" panose="020B0604020202020204" pitchFamily="34" charset="0"/>
              <a:buChar char="•"/>
            </a:pPr>
            <a:r>
              <a:rPr lang="en-US" sz="2800" dirty="0">
                <a:solidFill>
                  <a:srgbClr val="FFFFFF"/>
                </a:solidFill>
                <a:cs typeface="Calibri"/>
              </a:rPr>
              <a:t>No need for Epinephrine</a:t>
            </a:r>
          </a:p>
          <a:p>
            <a:pPr marL="457200" indent="-457200">
              <a:buFont typeface="Arial" panose="020B0604020202020204" pitchFamily="34" charset="0"/>
              <a:buChar char="•"/>
            </a:pPr>
            <a:r>
              <a:rPr lang="en-US" sz="2800" dirty="0">
                <a:solidFill>
                  <a:srgbClr val="FFFFFF"/>
                </a:solidFill>
                <a:cs typeface="Calibri"/>
              </a:rPr>
              <a:t>Usually no Meds needed</a:t>
            </a:r>
          </a:p>
        </p:txBody>
      </p:sp>
      <p:sp>
        <p:nvSpPr>
          <p:cNvPr id="8" name="TextBox 7">
            <a:extLst>
              <a:ext uri="{FF2B5EF4-FFF2-40B4-BE49-F238E27FC236}">
                <a16:creationId xmlns:a16="http://schemas.microsoft.com/office/drawing/2014/main" id="{FD5E4FEA-7405-40C5-AFC9-8E32D10FA548}"/>
              </a:ext>
            </a:extLst>
          </p:cNvPr>
          <p:cNvSpPr txBox="1"/>
          <p:nvPr/>
        </p:nvSpPr>
        <p:spPr>
          <a:xfrm>
            <a:off x="280618" y="5366077"/>
            <a:ext cx="11283853" cy="83099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Wrongly diagnosing and treating ISSR as Anaphylaxis (or other serious medical conditions) can have serious implications on the health of the </a:t>
            </a:r>
            <a:r>
              <a:rPr lang="en-US" sz="2400" dirty="0" err="1"/>
              <a:t>vaccinee</a:t>
            </a:r>
            <a:endParaRPr lang="en-US" sz="2400" dirty="0">
              <a:cs typeface="Calibri"/>
            </a:endParaRPr>
          </a:p>
        </p:txBody>
      </p:sp>
      <p:sp>
        <p:nvSpPr>
          <p:cNvPr id="3" name="Slide Number Placeholder 2"/>
          <p:cNvSpPr>
            <a:spLocks noGrp="1"/>
          </p:cNvSpPr>
          <p:nvPr>
            <p:ph type="sldNum" sz="quarter" idx="12"/>
          </p:nvPr>
        </p:nvSpPr>
        <p:spPr/>
        <p:txBody>
          <a:bodyPr/>
          <a:lstStyle/>
          <a:p>
            <a:fld id="{330EA680-D336-4FF7-8B7A-9848BB0A1C32}" type="slidenum">
              <a:rPr lang="en-US" smtClean="0"/>
              <a:t>17</a:t>
            </a:fld>
            <a:endParaRPr lang="en-US"/>
          </a:p>
        </p:txBody>
      </p:sp>
      <p:sp>
        <p:nvSpPr>
          <p:cNvPr id="4" name="Rectangle 3"/>
          <p:cNvSpPr/>
          <p:nvPr/>
        </p:nvSpPr>
        <p:spPr>
          <a:xfrm>
            <a:off x="5714257" y="2861385"/>
            <a:ext cx="662361" cy="523220"/>
          </a:xfrm>
          <a:prstGeom prst="rect">
            <a:avLst/>
          </a:prstGeom>
        </p:spPr>
        <p:txBody>
          <a:bodyPr wrap="none">
            <a:spAutoFit/>
          </a:bodyPr>
          <a:lstStyle/>
          <a:p>
            <a:r>
              <a:rPr lang="en-US" sz="2800" b="1" dirty="0"/>
              <a:t>VS</a:t>
            </a:r>
            <a:endParaRPr lang="en-US" sz="2800" b="1" dirty="0">
              <a:cs typeface="Calibri"/>
            </a:endParaRPr>
          </a:p>
        </p:txBody>
      </p:sp>
    </p:spTree>
    <p:extLst>
      <p:ext uri="{BB962C8B-B14F-4D97-AF65-F5344CB8AC3E}">
        <p14:creationId xmlns:p14="http://schemas.microsoft.com/office/powerpoint/2010/main" val="69685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4F7893D-5F69-4A4E-84D5-4C0C577B54D8}"/>
              </a:ext>
            </a:extLst>
          </p:cNvPr>
          <p:cNvGraphicFramePr>
            <a:graphicFrameLocks noGrp="1"/>
          </p:cNvGraphicFramePr>
          <p:nvPr>
            <p:extLst>
              <p:ext uri="{D42A27DB-BD31-4B8C-83A1-F6EECF244321}">
                <p14:modId xmlns:p14="http://schemas.microsoft.com/office/powerpoint/2010/main" val="926450183"/>
              </p:ext>
            </p:extLst>
          </p:nvPr>
        </p:nvGraphicFramePr>
        <p:xfrm>
          <a:off x="118559" y="492443"/>
          <a:ext cx="12073441" cy="6632523"/>
        </p:xfrm>
        <a:graphic>
          <a:graphicData uri="http://schemas.openxmlformats.org/drawingml/2006/table">
            <a:tbl>
              <a:tblPr firstRow="1" bandRow="1">
                <a:tableStyleId>{5C22544A-7EE6-4342-B048-85BDC9FD1C3A}</a:tableStyleId>
              </a:tblPr>
              <a:tblGrid>
                <a:gridCol w="1634041">
                  <a:extLst>
                    <a:ext uri="{9D8B030D-6E8A-4147-A177-3AD203B41FA5}">
                      <a16:colId xmlns:a16="http://schemas.microsoft.com/office/drawing/2014/main" val="4229301616"/>
                    </a:ext>
                  </a:extLst>
                </a:gridCol>
                <a:gridCol w="3365500">
                  <a:extLst>
                    <a:ext uri="{9D8B030D-6E8A-4147-A177-3AD203B41FA5}">
                      <a16:colId xmlns:a16="http://schemas.microsoft.com/office/drawing/2014/main" val="2027124644"/>
                    </a:ext>
                  </a:extLst>
                </a:gridCol>
                <a:gridCol w="3543300">
                  <a:extLst>
                    <a:ext uri="{9D8B030D-6E8A-4147-A177-3AD203B41FA5}">
                      <a16:colId xmlns:a16="http://schemas.microsoft.com/office/drawing/2014/main" val="3458963742"/>
                    </a:ext>
                  </a:extLst>
                </a:gridCol>
                <a:gridCol w="3530600">
                  <a:extLst>
                    <a:ext uri="{9D8B030D-6E8A-4147-A177-3AD203B41FA5}">
                      <a16:colId xmlns:a16="http://schemas.microsoft.com/office/drawing/2014/main" val="1128046051"/>
                    </a:ext>
                  </a:extLst>
                </a:gridCol>
              </a:tblGrid>
              <a:tr h="585107">
                <a:tc>
                  <a:txBody>
                    <a:bodyPr/>
                    <a:lstStyle/>
                    <a:p>
                      <a:pPr lvl="0" algn="l">
                        <a:buNone/>
                      </a:pPr>
                      <a:endParaRPr lang="en-US" sz="2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Acute Stress Response</a:t>
                      </a:r>
                    </a:p>
                  </a:txBody>
                  <a:tcPr/>
                </a:tc>
                <a:tc hMerge="1">
                  <a:txBody>
                    <a:bodyPr/>
                    <a:lstStyle/>
                    <a:p>
                      <a:pPr>
                        <a:buNone/>
                      </a:pP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Anaphylaxis</a:t>
                      </a:r>
                    </a:p>
                  </a:txBody>
                  <a:tcPr/>
                </a:tc>
                <a:extLst>
                  <a:ext uri="{0D108BD9-81ED-4DB2-BD59-A6C34878D82A}">
                    <a16:rowId xmlns:a16="http://schemas.microsoft.com/office/drawing/2014/main" val="10000"/>
                  </a:ext>
                </a:extLst>
              </a:tr>
              <a:tr h="585107">
                <a:tc>
                  <a:txBody>
                    <a:bodyPr/>
                    <a:lstStyle/>
                    <a:p>
                      <a:pPr lvl="0" algn="l">
                        <a:buNone/>
                      </a:pPr>
                      <a:endParaRPr lang="en-US" sz="2200" dirty="0"/>
                    </a:p>
                  </a:txBody>
                  <a:tcPr/>
                </a:tc>
                <a:tc>
                  <a:txBody>
                    <a:bodyPr/>
                    <a:lstStyle/>
                    <a:p>
                      <a:pPr>
                        <a:buNone/>
                      </a:pPr>
                      <a:r>
                        <a:rPr lang="en-US" sz="2400" b="1" dirty="0"/>
                        <a:t>General</a:t>
                      </a:r>
                    </a:p>
                  </a:txBody>
                  <a:tcPr/>
                </a:tc>
                <a:tc>
                  <a:txBody>
                    <a:bodyPr/>
                    <a:lstStyle/>
                    <a:p>
                      <a:pPr>
                        <a:buNone/>
                      </a:pPr>
                      <a:r>
                        <a:rPr lang="en-US" sz="2400" b="1" dirty="0"/>
                        <a:t>Vasovagal Syncope</a:t>
                      </a:r>
                    </a:p>
                  </a:txBody>
                  <a:tcPr/>
                </a:tc>
                <a:tc>
                  <a:txBody>
                    <a:bodyPr/>
                    <a:lstStyle/>
                    <a:p>
                      <a:pPr>
                        <a:buNone/>
                      </a:pPr>
                      <a:endParaRPr lang="en-US" sz="2400" dirty="0"/>
                    </a:p>
                  </a:txBody>
                  <a:tcPr/>
                </a:tc>
                <a:extLst>
                  <a:ext uri="{0D108BD9-81ED-4DB2-BD59-A6C34878D82A}">
                    <a16:rowId xmlns:a16="http://schemas.microsoft.com/office/drawing/2014/main" val="1731610748"/>
                  </a:ext>
                </a:extLst>
              </a:tr>
              <a:tr h="840150">
                <a:tc>
                  <a:txBody>
                    <a:bodyPr/>
                    <a:lstStyle/>
                    <a:p>
                      <a:pPr>
                        <a:buNone/>
                      </a:pPr>
                      <a:r>
                        <a:rPr lang="en-US" sz="2200" dirty="0"/>
                        <a:t>Onset</a:t>
                      </a:r>
                    </a:p>
                  </a:txBody>
                  <a:tcPr/>
                </a:tc>
                <a:tc>
                  <a:txBody>
                    <a:bodyPr/>
                    <a:lstStyle/>
                    <a:p>
                      <a:pPr>
                        <a:buNone/>
                      </a:pPr>
                      <a:r>
                        <a:rPr lang="en-US" sz="2200" dirty="0"/>
                        <a:t>Before, During After</a:t>
                      </a:r>
                    </a:p>
                    <a:p>
                      <a:pPr lvl="0">
                        <a:buNone/>
                      </a:pPr>
                      <a:r>
                        <a:rPr lang="en-US" sz="2200" dirty="0"/>
                        <a:t>&lt;5min</a:t>
                      </a:r>
                    </a:p>
                  </a:txBody>
                  <a:tcPr/>
                </a:tc>
                <a:tc>
                  <a:txBody>
                    <a:bodyPr/>
                    <a:lstStyle/>
                    <a:p>
                      <a:pPr>
                        <a:buNone/>
                      </a:pPr>
                      <a:r>
                        <a:rPr lang="en-US" sz="2200" dirty="0"/>
                        <a:t>Before, During, After</a:t>
                      </a:r>
                    </a:p>
                    <a:p>
                      <a:pPr lvl="0">
                        <a:buNone/>
                      </a:pPr>
                      <a:r>
                        <a:rPr lang="en-US" sz="2200" dirty="0"/>
                        <a:t>&lt;5min (less if pt. moves)</a:t>
                      </a:r>
                    </a:p>
                  </a:txBody>
                  <a:tcPr/>
                </a:tc>
                <a:tc>
                  <a:txBody>
                    <a:bodyPr/>
                    <a:lstStyle/>
                    <a:p>
                      <a:pPr>
                        <a:buNone/>
                      </a:pPr>
                      <a:r>
                        <a:rPr lang="en-US" sz="2200" dirty="0"/>
                        <a:t>After &gt;5min (usually &lt; 60min)</a:t>
                      </a:r>
                    </a:p>
                  </a:txBody>
                  <a:tcPr/>
                </a:tc>
                <a:extLst>
                  <a:ext uri="{0D108BD9-81ED-4DB2-BD59-A6C34878D82A}">
                    <a16:rowId xmlns:a16="http://schemas.microsoft.com/office/drawing/2014/main" val="2374815226"/>
                  </a:ext>
                </a:extLst>
              </a:tr>
              <a:tr h="677522">
                <a:tc>
                  <a:txBody>
                    <a:bodyPr/>
                    <a:lstStyle/>
                    <a:p>
                      <a:pPr>
                        <a:buNone/>
                      </a:pPr>
                      <a:r>
                        <a:rPr lang="en-US" sz="2200"/>
                        <a:t>Skin</a:t>
                      </a:r>
                    </a:p>
                  </a:txBody>
                  <a:tcPr/>
                </a:tc>
                <a:tc>
                  <a:txBody>
                    <a:bodyPr/>
                    <a:lstStyle/>
                    <a:p>
                      <a:pPr>
                        <a:buNone/>
                      </a:pPr>
                      <a:r>
                        <a:rPr lang="en-US" sz="2200" dirty="0"/>
                        <a:t>Pale, Sweaty, Cold, Clammy</a:t>
                      </a:r>
                    </a:p>
                  </a:txBody>
                  <a:tcPr/>
                </a:tc>
                <a:tc>
                  <a:txBody>
                    <a:bodyPr/>
                    <a:lstStyle/>
                    <a:p>
                      <a:pPr>
                        <a:buNone/>
                      </a:pPr>
                      <a:r>
                        <a:rPr lang="en-US" sz="2200"/>
                        <a:t>Pale, Sweaty, Cold, Clammy</a:t>
                      </a:r>
                    </a:p>
                  </a:txBody>
                  <a:tcPr/>
                </a:tc>
                <a:tc>
                  <a:txBody>
                    <a:bodyPr/>
                    <a:lstStyle/>
                    <a:p>
                      <a:pPr>
                        <a:buNone/>
                      </a:pPr>
                      <a:r>
                        <a:rPr lang="en-US" sz="2200"/>
                        <a:t>Red itchy skin</a:t>
                      </a:r>
                      <a:r>
                        <a:rPr lang="en-US" sz="2200" baseline="0"/>
                        <a:t> &amp;</a:t>
                      </a:r>
                      <a:r>
                        <a:rPr lang="en-US" sz="2200"/>
                        <a:t> eyes</a:t>
                      </a:r>
                    </a:p>
                  </a:txBody>
                  <a:tcPr/>
                </a:tc>
                <a:extLst>
                  <a:ext uri="{0D108BD9-81ED-4DB2-BD59-A6C34878D82A}">
                    <a16:rowId xmlns:a16="http://schemas.microsoft.com/office/drawing/2014/main" val="1973149899"/>
                  </a:ext>
                </a:extLst>
              </a:tr>
              <a:tr h="572130">
                <a:tc>
                  <a:txBody>
                    <a:bodyPr/>
                    <a:lstStyle/>
                    <a:p>
                      <a:pPr>
                        <a:buNone/>
                      </a:pPr>
                      <a:r>
                        <a:rPr lang="en-US" sz="2200"/>
                        <a:t>Respiratory</a:t>
                      </a:r>
                    </a:p>
                  </a:txBody>
                  <a:tcPr/>
                </a:tc>
                <a:tc>
                  <a:txBody>
                    <a:bodyPr/>
                    <a:lstStyle/>
                    <a:p>
                      <a:pPr>
                        <a:buNone/>
                      </a:pPr>
                      <a:r>
                        <a:rPr lang="en-US" sz="2200"/>
                        <a:t>Hyperventilation</a:t>
                      </a:r>
                    </a:p>
                  </a:txBody>
                  <a:tcPr/>
                </a:tc>
                <a:tc>
                  <a:txBody>
                    <a:bodyPr/>
                    <a:lstStyle/>
                    <a:p>
                      <a:pPr>
                        <a:buNone/>
                      </a:pPr>
                      <a:r>
                        <a:rPr lang="en-US" sz="2200"/>
                        <a:t>Normal or Deep Breaths</a:t>
                      </a:r>
                    </a:p>
                  </a:txBody>
                  <a:tcPr/>
                </a:tc>
                <a:tc>
                  <a:txBody>
                    <a:bodyPr/>
                    <a:lstStyle/>
                    <a:p>
                      <a:pPr>
                        <a:buNone/>
                      </a:pPr>
                      <a:r>
                        <a:rPr lang="en-US" sz="2200"/>
                        <a:t>Cough, Wheeze, Stridor</a:t>
                      </a:r>
                    </a:p>
                  </a:txBody>
                  <a:tcPr/>
                </a:tc>
                <a:extLst>
                  <a:ext uri="{0D108BD9-81ED-4DB2-BD59-A6C34878D82A}">
                    <a16:rowId xmlns:a16="http://schemas.microsoft.com/office/drawing/2014/main" val="1724129432"/>
                  </a:ext>
                </a:extLst>
              </a:tr>
              <a:tr h="952500">
                <a:tc>
                  <a:txBody>
                    <a:bodyPr/>
                    <a:lstStyle/>
                    <a:p>
                      <a:pPr>
                        <a:buNone/>
                      </a:pPr>
                      <a:r>
                        <a:rPr lang="en-US" sz="2200"/>
                        <a:t>Cardio</a:t>
                      </a:r>
                    </a:p>
                  </a:txBody>
                  <a:tcPr/>
                </a:tc>
                <a:tc>
                  <a:txBody>
                    <a:bodyPr/>
                    <a:lstStyle/>
                    <a:p>
                      <a:pPr>
                        <a:buNone/>
                      </a:pPr>
                      <a:r>
                        <a:rPr lang="en-US" sz="2200"/>
                        <a:t>Increased  HR</a:t>
                      </a:r>
                    </a:p>
                    <a:p>
                      <a:pPr lvl="0">
                        <a:buNone/>
                      </a:pPr>
                      <a:r>
                        <a:rPr lang="en-US" sz="2200"/>
                        <a:t>Normal or Elevated BP</a:t>
                      </a:r>
                    </a:p>
                  </a:txBody>
                  <a:tcPr/>
                </a:tc>
                <a:tc>
                  <a:txBody>
                    <a:bodyPr/>
                    <a:lstStyle/>
                    <a:p>
                      <a:pPr>
                        <a:buNone/>
                      </a:pPr>
                      <a:r>
                        <a:rPr lang="en-US" sz="2200"/>
                        <a:t>Decreased HR</a:t>
                      </a:r>
                    </a:p>
                    <a:p>
                      <a:pPr lvl="0">
                        <a:buNone/>
                      </a:pPr>
                      <a:r>
                        <a:rPr lang="en-US" sz="2200"/>
                        <a:t>+/-Transient Decreased BP</a:t>
                      </a:r>
                    </a:p>
                  </a:txBody>
                  <a:tcPr/>
                </a:tc>
                <a:tc>
                  <a:txBody>
                    <a:bodyPr/>
                    <a:lstStyle/>
                    <a:p>
                      <a:pPr>
                        <a:buNone/>
                      </a:pPr>
                      <a:r>
                        <a:rPr lang="en-US" sz="2200"/>
                        <a:t>Increased HR</a:t>
                      </a:r>
                    </a:p>
                    <a:p>
                      <a:pPr lvl="0">
                        <a:buNone/>
                      </a:pPr>
                      <a:r>
                        <a:rPr lang="en-US" sz="2200"/>
                        <a:t>Decreased BP</a:t>
                      </a:r>
                    </a:p>
                  </a:txBody>
                  <a:tcPr/>
                </a:tc>
                <a:extLst>
                  <a:ext uri="{0D108BD9-81ED-4DB2-BD59-A6C34878D82A}">
                    <a16:rowId xmlns:a16="http://schemas.microsoft.com/office/drawing/2014/main" val="1429694291"/>
                  </a:ext>
                </a:extLst>
              </a:tr>
              <a:tr h="884464">
                <a:tc>
                  <a:txBody>
                    <a:bodyPr/>
                    <a:lstStyle/>
                    <a:p>
                      <a:pPr>
                        <a:buNone/>
                      </a:pPr>
                      <a:r>
                        <a:rPr lang="en-US" sz="2200"/>
                        <a:t>GI</a:t>
                      </a:r>
                    </a:p>
                  </a:txBody>
                  <a:tcPr/>
                </a:tc>
                <a:tc>
                  <a:txBody>
                    <a:bodyPr/>
                    <a:lstStyle/>
                    <a:p>
                      <a:pPr>
                        <a:buNone/>
                      </a:pPr>
                      <a:r>
                        <a:rPr lang="en-US" sz="2200"/>
                        <a:t>Nausea</a:t>
                      </a:r>
                    </a:p>
                  </a:txBody>
                  <a:tcPr/>
                </a:tc>
                <a:tc>
                  <a:txBody>
                    <a:bodyPr/>
                    <a:lstStyle/>
                    <a:p>
                      <a:pPr>
                        <a:buNone/>
                      </a:pPr>
                      <a:r>
                        <a:rPr lang="en-US" sz="2200"/>
                        <a:t>Nausea, Vomiting</a:t>
                      </a:r>
                    </a:p>
                  </a:txBody>
                  <a:tcPr/>
                </a:tc>
                <a:tc>
                  <a:txBody>
                    <a:bodyPr/>
                    <a:lstStyle/>
                    <a:p>
                      <a:pPr>
                        <a:buNone/>
                      </a:pPr>
                      <a:r>
                        <a:rPr lang="en-US" sz="2200"/>
                        <a:t>Nausea, Vomiting, Abdominal Cramps</a:t>
                      </a:r>
                    </a:p>
                  </a:txBody>
                  <a:tcPr/>
                </a:tc>
                <a:extLst>
                  <a:ext uri="{0D108BD9-81ED-4DB2-BD59-A6C34878D82A}">
                    <a16:rowId xmlns:a16="http://schemas.microsoft.com/office/drawing/2014/main" val="3734147628"/>
                  </a:ext>
                </a:extLst>
              </a:tr>
              <a:tr h="1306285">
                <a:tc>
                  <a:txBody>
                    <a:bodyPr/>
                    <a:lstStyle/>
                    <a:p>
                      <a:pPr>
                        <a:buNone/>
                      </a:pPr>
                      <a:r>
                        <a:rPr lang="en-US" sz="2200" dirty="0"/>
                        <a:t>Neuro </a:t>
                      </a:r>
                    </a:p>
                    <a:p>
                      <a:pPr>
                        <a:buNone/>
                      </a:pPr>
                      <a:r>
                        <a:rPr lang="en-US" sz="2200" dirty="0"/>
                        <a:t>/ Other</a:t>
                      </a:r>
                    </a:p>
                  </a:txBody>
                  <a:tcPr/>
                </a:tc>
                <a:tc>
                  <a:txBody>
                    <a:bodyPr/>
                    <a:lstStyle/>
                    <a:p>
                      <a:pPr>
                        <a:buNone/>
                      </a:pPr>
                      <a:r>
                        <a:rPr lang="en-US" sz="2200"/>
                        <a:t>Fear, Dizzy, Numb, Weak, Tingling lips, Spasm in hands and feet</a:t>
                      </a:r>
                    </a:p>
                  </a:txBody>
                  <a:tcPr/>
                </a:tc>
                <a:tc>
                  <a:txBody>
                    <a:bodyPr/>
                    <a:lstStyle/>
                    <a:p>
                      <a:pPr>
                        <a:buNone/>
                      </a:pPr>
                      <a:r>
                        <a:rPr lang="en-US" sz="2200"/>
                        <a:t>Transient LOC, respond well once supine, rarely +/- tonic-clonic seizure</a:t>
                      </a:r>
                    </a:p>
                  </a:txBody>
                  <a:tcPr/>
                </a:tc>
                <a:tc>
                  <a:txBody>
                    <a:bodyPr/>
                    <a:lstStyle/>
                    <a:p>
                      <a:pPr>
                        <a:buNone/>
                      </a:pPr>
                      <a:r>
                        <a:rPr lang="en-US" sz="2200" dirty="0"/>
                        <a:t>Unease, restless, agitated, LOC, little response to lying supine</a:t>
                      </a:r>
                    </a:p>
                  </a:txBody>
                  <a:tcPr/>
                </a:tc>
                <a:extLst>
                  <a:ext uri="{0D108BD9-81ED-4DB2-BD59-A6C34878D82A}">
                    <a16:rowId xmlns:a16="http://schemas.microsoft.com/office/drawing/2014/main" val="3775266519"/>
                  </a:ext>
                </a:extLst>
              </a:tr>
            </a:tbl>
          </a:graphicData>
        </a:graphic>
      </p:graphicFrame>
      <p:sp>
        <p:nvSpPr>
          <p:cNvPr id="3" name="Slide Number Placeholder 2"/>
          <p:cNvSpPr>
            <a:spLocks noGrp="1"/>
          </p:cNvSpPr>
          <p:nvPr>
            <p:ph type="sldNum" sz="quarter" idx="12"/>
          </p:nvPr>
        </p:nvSpPr>
        <p:spPr/>
        <p:txBody>
          <a:bodyPr/>
          <a:lstStyle/>
          <a:p>
            <a:fld id="{330EA680-D336-4FF7-8B7A-9848BB0A1C32}" type="slidenum">
              <a:rPr lang="en-US" smtClean="0"/>
              <a:t>18</a:t>
            </a:fld>
            <a:endParaRPr lang="en-US"/>
          </a:p>
        </p:txBody>
      </p:sp>
      <p:sp>
        <p:nvSpPr>
          <p:cNvPr id="4" name="TextBox 3">
            <a:extLst>
              <a:ext uri="{FF2B5EF4-FFF2-40B4-BE49-F238E27FC236}">
                <a16:creationId xmlns:a16="http://schemas.microsoft.com/office/drawing/2014/main" id="{84EF4F27-14C3-4E04-9135-C73A4DF17412}"/>
              </a:ext>
            </a:extLst>
          </p:cNvPr>
          <p:cNvSpPr txBox="1"/>
          <p:nvPr/>
        </p:nvSpPr>
        <p:spPr>
          <a:xfrm>
            <a:off x="95249" y="0"/>
            <a:ext cx="12096751" cy="4924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solidFill>
                  <a:srgbClr val="0070C0"/>
                </a:solidFill>
              </a:rPr>
              <a:t>Differentiating acute stress response, vasovagal syncope, and anaphylaxis </a:t>
            </a:r>
            <a:endParaRPr lang="en-US" sz="2600" b="1" dirty="0">
              <a:solidFill>
                <a:srgbClr val="0070C0"/>
              </a:solidFill>
              <a:cs typeface="Calibri"/>
            </a:endParaRPr>
          </a:p>
        </p:txBody>
      </p:sp>
    </p:spTree>
    <p:extLst>
      <p:ext uri="{BB962C8B-B14F-4D97-AF65-F5344CB8AC3E}">
        <p14:creationId xmlns:p14="http://schemas.microsoft.com/office/powerpoint/2010/main" val="256723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904C1412-2D8D-4804-B05B-58099D81098D}"/>
              </a:ext>
            </a:extLst>
          </p:cNvPr>
          <p:cNvGraphicFramePr>
            <a:graphicFrameLocks noGrp="1"/>
          </p:cNvGraphicFramePr>
          <p:nvPr/>
        </p:nvGraphicFramePr>
        <p:xfrm>
          <a:off x="2225810" y="98411"/>
          <a:ext cx="9966190" cy="6999825"/>
        </p:xfrm>
        <a:graphic>
          <a:graphicData uri="http://schemas.openxmlformats.org/drawingml/2006/table">
            <a:tbl>
              <a:tblPr firstRow="1" bandRow="1">
                <a:tableStyleId>{5C22544A-7EE6-4342-B048-85BDC9FD1C3A}</a:tableStyleId>
              </a:tblPr>
              <a:tblGrid>
                <a:gridCol w="5465331">
                  <a:extLst>
                    <a:ext uri="{9D8B030D-6E8A-4147-A177-3AD203B41FA5}">
                      <a16:colId xmlns:a16="http://schemas.microsoft.com/office/drawing/2014/main" val="1301910124"/>
                    </a:ext>
                  </a:extLst>
                </a:gridCol>
                <a:gridCol w="2388211">
                  <a:extLst>
                    <a:ext uri="{9D8B030D-6E8A-4147-A177-3AD203B41FA5}">
                      <a16:colId xmlns:a16="http://schemas.microsoft.com/office/drawing/2014/main" val="3374554799"/>
                    </a:ext>
                  </a:extLst>
                </a:gridCol>
                <a:gridCol w="2112648">
                  <a:extLst>
                    <a:ext uri="{9D8B030D-6E8A-4147-A177-3AD203B41FA5}">
                      <a16:colId xmlns:a16="http://schemas.microsoft.com/office/drawing/2014/main" val="1192194507"/>
                    </a:ext>
                  </a:extLst>
                </a:gridCol>
              </a:tblGrid>
              <a:tr h="582723">
                <a:tc>
                  <a:txBody>
                    <a:bodyPr/>
                    <a:lstStyle/>
                    <a:p>
                      <a:pPr algn="ctr">
                        <a:buNone/>
                      </a:pPr>
                      <a:r>
                        <a:rPr lang="en-US" sz="2400" u="sng" dirty="0"/>
                        <a:t>Helpful For Distinguishing</a:t>
                      </a:r>
                    </a:p>
                  </a:txBody>
                  <a:tcPr/>
                </a:tc>
                <a:tc>
                  <a:txBody>
                    <a:bodyPr/>
                    <a:lstStyle/>
                    <a:p>
                      <a:pPr>
                        <a:buNone/>
                      </a:pPr>
                      <a:r>
                        <a:rPr lang="en-US" sz="2400" dirty="0"/>
                        <a:t>Pseudo-Seizure* </a:t>
                      </a:r>
                    </a:p>
                  </a:txBody>
                  <a:tcPr/>
                </a:tc>
                <a:tc>
                  <a:txBody>
                    <a:bodyPr/>
                    <a:lstStyle/>
                    <a:p>
                      <a:pPr>
                        <a:buNone/>
                      </a:pPr>
                      <a:r>
                        <a:rPr lang="en-US" sz="2400"/>
                        <a:t>Seizure</a:t>
                      </a:r>
                    </a:p>
                  </a:txBody>
                  <a:tcPr/>
                </a:tc>
                <a:extLst>
                  <a:ext uri="{0D108BD9-81ED-4DB2-BD59-A6C34878D82A}">
                    <a16:rowId xmlns:a16="http://schemas.microsoft.com/office/drawing/2014/main" val="3450888225"/>
                  </a:ext>
                </a:extLst>
              </a:tr>
              <a:tr h="568155">
                <a:tc>
                  <a:txBody>
                    <a:bodyPr/>
                    <a:lstStyle/>
                    <a:p>
                      <a:pPr>
                        <a:buNone/>
                      </a:pPr>
                      <a:r>
                        <a:rPr lang="en-US" sz="2400"/>
                        <a:t>Duration &gt;2min</a:t>
                      </a:r>
                    </a:p>
                  </a:txBody>
                  <a:tcPr/>
                </a:tc>
                <a:tc>
                  <a:txBody>
                    <a:bodyPr/>
                    <a:lstStyle/>
                    <a:p>
                      <a:pPr>
                        <a:buNone/>
                      </a:pPr>
                      <a:r>
                        <a:rPr lang="en-US" sz="2400"/>
                        <a:t>Common</a:t>
                      </a:r>
                    </a:p>
                  </a:txBody>
                  <a:tcPr/>
                </a:tc>
                <a:tc>
                  <a:txBody>
                    <a:bodyPr/>
                    <a:lstStyle/>
                    <a:p>
                      <a:pPr>
                        <a:buNone/>
                      </a:pPr>
                      <a:r>
                        <a:rPr lang="en-US" sz="2400"/>
                        <a:t>Rare</a:t>
                      </a:r>
                    </a:p>
                  </a:txBody>
                  <a:tcPr/>
                </a:tc>
                <a:extLst>
                  <a:ext uri="{0D108BD9-81ED-4DB2-BD59-A6C34878D82A}">
                    <a16:rowId xmlns:a16="http://schemas.microsoft.com/office/drawing/2014/main" val="717248111"/>
                  </a:ext>
                </a:extLst>
              </a:tr>
              <a:tr h="568155">
                <a:tc>
                  <a:txBody>
                    <a:bodyPr/>
                    <a:lstStyle/>
                    <a:p>
                      <a:pPr>
                        <a:buNone/>
                      </a:pPr>
                      <a:r>
                        <a:rPr lang="en-US" sz="2400"/>
                        <a:t>Closed eyes and mouth</a:t>
                      </a:r>
                    </a:p>
                  </a:txBody>
                  <a:tcPr/>
                </a:tc>
                <a:tc>
                  <a:txBody>
                    <a:bodyPr/>
                    <a:lstStyle/>
                    <a:p>
                      <a:pPr>
                        <a:buNone/>
                      </a:pPr>
                      <a:r>
                        <a:rPr lang="en-US" sz="2400"/>
                        <a:t>Common</a:t>
                      </a:r>
                    </a:p>
                  </a:txBody>
                  <a:tcPr/>
                </a:tc>
                <a:tc>
                  <a:txBody>
                    <a:bodyPr/>
                    <a:lstStyle/>
                    <a:p>
                      <a:pPr>
                        <a:buNone/>
                      </a:pPr>
                      <a:r>
                        <a:rPr lang="en-US" sz="2400"/>
                        <a:t>Rare</a:t>
                      </a:r>
                    </a:p>
                  </a:txBody>
                  <a:tcPr/>
                </a:tc>
                <a:extLst>
                  <a:ext uri="{0D108BD9-81ED-4DB2-BD59-A6C34878D82A}">
                    <a16:rowId xmlns:a16="http://schemas.microsoft.com/office/drawing/2014/main" val="2830849514"/>
                  </a:ext>
                </a:extLst>
              </a:tr>
              <a:tr h="553587">
                <a:tc>
                  <a:txBody>
                    <a:bodyPr/>
                    <a:lstStyle/>
                    <a:p>
                      <a:pPr>
                        <a:buNone/>
                      </a:pPr>
                      <a:r>
                        <a:rPr lang="en-US" sz="2400"/>
                        <a:t>Resist eye opening</a:t>
                      </a:r>
                    </a:p>
                  </a:txBody>
                  <a:tcPr/>
                </a:tc>
                <a:tc>
                  <a:txBody>
                    <a:bodyPr/>
                    <a:lstStyle/>
                    <a:p>
                      <a:pPr>
                        <a:buNone/>
                      </a:pPr>
                      <a:r>
                        <a:rPr lang="en-US" sz="2400"/>
                        <a:t>Common</a:t>
                      </a:r>
                    </a:p>
                  </a:txBody>
                  <a:tcPr/>
                </a:tc>
                <a:tc>
                  <a:txBody>
                    <a:bodyPr/>
                    <a:lstStyle/>
                    <a:p>
                      <a:pPr>
                        <a:buNone/>
                      </a:pPr>
                      <a:r>
                        <a:rPr lang="en-US" sz="2400"/>
                        <a:t>Very Rare</a:t>
                      </a:r>
                    </a:p>
                  </a:txBody>
                  <a:tcPr/>
                </a:tc>
                <a:extLst>
                  <a:ext uri="{0D108BD9-81ED-4DB2-BD59-A6C34878D82A}">
                    <a16:rowId xmlns:a16="http://schemas.microsoft.com/office/drawing/2014/main" val="683452693"/>
                  </a:ext>
                </a:extLst>
              </a:tr>
              <a:tr h="524451">
                <a:tc>
                  <a:txBody>
                    <a:bodyPr/>
                    <a:lstStyle/>
                    <a:p>
                      <a:pPr>
                        <a:buNone/>
                      </a:pPr>
                      <a:r>
                        <a:rPr lang="en-US" sz="2400"/>
                        <a:t>Visible bite marks around mouth</a:t>
                      </a:r>
                    </a:p>
                  </a:txBody>
                  <a:tcPr/>
                </a:tc>
                <a:tc>
                  <a:txBody>
                    <a:bodyPr/>
                    <a:lstStyle/>
                    <a:p>
                      <a:pPr>
                        <a:buNone/>
                      </a:pPr>
                      <a:r>
                        <a:rPr lang="en-US" sz="2400"/>
                        <a:t>Very Rare</a:t>
                      </a:r>
                    </a:p>
                  </a:txBody>
                  <a:tcPr/>
                </a:tc>
                <a:tc>
                  <a:txBody>
                    <a:bodyPr/>
                    <a:lstStyle/>
                    <a:p>
                      <a:pPr>
                        <a:buNone/>
                      </a:pPr>
                      <a:r>
                        <a:rPr lang="en-US" sz="2400"/>
                        <a:t>Occasional</a:t>
                      </a:r>
                    </a:p>
                  </a:txBody>
                  <a:tcPr/>
                </a:tc>
                <a:extLst>
                  <a:ext uri="{0D108BD9-81ED-4DB2-BD59-A6C34878D82A}">
                    <a16:rowId xmlns:a16="http://schemas.microsoft.com/office/drawing/2014/main" val="2753681810"/>
                  </a:ext>
                </a:extLst>
              </a:tr>
              <a:tr h="495314">
                <a:tc>
                  <a:txBody>
                    <a:bodyPr/>
                    <a:lstStyle/>
                    <a:p>
                      <a:pPr>
                        <a:buNone/>
                      </a:pPr>
                      <a:r>
                        <a:rPr lang="en-US" sz="2400"/>
                        <a:t>Rapid Respiration</a:t>
                      </a:r>
                    </a:p>
                  </a:txBody>
                  <a:tcPr/>
                </a:tc>
                <a:tc>
                  <a:txBody>
                    <a:bodyPr/>
                    <a:lstStyle/>
                    <a:p>
                      <a:pPr>
                        <a:buNone/>
                      </a:pPr>
                      <a:r>
                        <a:rPr lang="en-US" sz="2400"/>
                        <a:t>Common</a:t>
                      </a:r>
                    </a:p>
                  </a:txBody>
                  <a:tcPr/>
                </a:tc>
                <a:tc>
                  <a:txBody>
                    <a:bodyPr/>
                    <a:lstStyle/>
                    <a:p>
                      <a:pPr>
                        <a:buNone/>
                      </a:pPr>
                      <a:r>
                        <a:rPr lang="en-US" sz="2400"/>
                        <a:t>Ceases</a:t>
                      </a:r>
                    </a:p>
                  </a:txBody>
                  <a:tcPr/>
                </a:tc>
                <a:extLst>
                  <a:ext uri="{0D108BD9-81ED-4DB2-BD59-A6C34878D82A}">
                    <a16:rowId xmlns:a16="http://schemas.microsoft.com/office/drawing/2014/main" val="3557496366"/>
                  </a:ext>
                </a:extLst>
              </a:tr>
              <a:tr h="524451">
                <a:tc>
                  <a:txBody>
                    <a:bodyPr/>
                    <a:lstStyle/>
                    <a:p>
                      <a:pPr>
                        <a:buNone/>
                      </a:pPr>
                      <a:r>
                        <a:rPr lang="en-US" sz="2400"/>
                        <a:t>'Ictal' cry</a:t>
                      </a:r>
                    </a:p>
                  </a:txBody>
                  <a:tcPr/>
                </a:tc>
                <a:tc>
                  <a:txBody>
                    <a:bodyPr/>
                    <a:lstStyle/>
                    <a:p>
                      <a:pPr>
                        <a:buNone/>
                      </a:pPr>
                      <a:r>
                        <a:rPr lang="en-US" sz="2400"/>
                        <a:t>Rare</a:t>
                      </a:r>
                    </a:p>
                  </a:txBody>
                  <a:tcPr/>
                </a:tc>
                <a:tc>
                  <a:txBody>
                    <a:bodyPr/>
                    <a:lstStyle/>
                    <a:p>
                      <a:pPr>
                        <a:buNone/>
                      </a:pPr>
                      <a:r>
                        <a:rPr lang="en-US" sz="2400"/>
                        <a:t>Common</a:t>
                      </a:r>
                    </a:p>
                  </a:txBody>
                  <a:tcPr/>
                </a:tc>
                <a:extLst>
                  <a:ext uri="{0D108BD9-81ED-4DB2-BD59-A6C34878D82A}">
                    <a16:rowId xmlns:a16="http://schemas.microsoft.com/office/drawing/2014/main" val="2428501616"/>
                  </a:ext>
                </a:extLst>
              </a:tr>
              <a:tr h="539019">
                <a:tc>
                  <a:txBody>
                    <a:bodyPr/>
                    <a:lstStyle/>
                    <a:p>
                      <a:pPr lvl="0">
                        <a:buNone/>
                      </a:pPr>
                      <a:r>
                        <a:rPr lang="en-US" sz="2400" dirty="0"/>
                        <a:t>Upset after Seizure</a:t>
                      </a:r>
                    </a:p>
                  </a:txBody>
                  <a:tcPr/>
                </a:tc>
                <a:tc>
                  <a:txBody>
                    <a:bodyPr/>
                    <a:lstStyle/>
                    <a:p>
                      <a:pPr lvl="0">
                        <a:buNone/>
                      </a:pPr>
                      <a:r>
                        <a:rPr lang="en-US" sz="2400"/>
                        <a:t>Occasional</a:t>
                      </a:r>
                    </a:p>
                  </a:txBody>
                  <a:tcPr/>
                </a:tc>
                <a:tc>
                  <a:txBody>
                    <a:bodyPr/>
                    <a:lstStyle/>
                    <a:p>
                      <a:pPr lvl="0">
                        <a:buNone/>
                      </a:pPr>
                      <a:r>
                        <a:rPr lang="en-US" sz="2400"/>
                        <a:t>Very Rare</a:t>
                      </a:r>
                    </a:p>
                  </a:txBody>
                  <a:tcPr/>
                </a:tc>
                <a:extLst>
                  <a:ext uri="{0D108BD9-81ED-4DB2-BD59-A6C34878D82A}">
                    <a16:rowId xmlns:a16="http://schemas.microsoft.com/office/drawing/2014/main" val="2600383864"/>
                  </a:ext>
                </a:extLst>
              </a:tr>
              <a:tr h="582723">
                <a:tc>
                  <a:txBody>
                    <a:bodyPr/>
                    <a:lstStyle/>
                    <a:p>
                      <a:pPr lvl="0">
                        <a:buNone/>
                      </a:pPr>
                      <a:r>
                        <a:rPr lang="en-US" sz="2400"/>
                        <a:t>Recall for period of unresponsiveness</a:t>
                      </a:r>
                    </a:p>
                  </a:txBody>
                  <a:tcPr/>
                </a:tc>
                <a:tc>
                  <a:txBody>
                    <a:bodyPr/>
                    <a:lstStyle/>
                    <a:p>
                      <a:pPr lvl="0">
                        <a:buNone/>
                      </a:pPr>
                      <a:r>
                        <a:rPr lang="en-US" sz="2400"/>
                        <a:t>Common</a:t>
                      </a:r>
                    </a:p>
                  </a:txBody>
                  <a:tcPr/>
                </a:tc>
                <a:tc>
                  <a:txBody>
                    <a:bodyPr/>
                    <a:lstStyle/>
                    <a:p>
                      <a:pPr lvl="0">
                        <a:buNone/>
                      </a:pPr>
                      <a:r>
                        <a:rPr lang="en-US" sz="2400"/>
                        <a:t>Very Rare</a:t>
                      </a:r>
                    </a:p>
                  </a:txBody>
                  <a:tcPr/>
                </a:tc>
                <a:extLst>
                  <a:ext uri="{0D108BD9-81ED-4DB2-BD59-A6C34878D82A}">
                    <a16:rowId xmlns:a16="http://schemas.microsoft.com/office/drawing/2014/main" val="1249820959"/>
                  </a:ext>
                </a:extLst>
              </a:tr>
              <a:tr h="509883">
                <a:tc>
                  <a:txBody>
                    <a:bodyPr/>
                    <a:lstStyle/>
                    <a:p>
                      <a:pPr lvl="0">
                        <a:buNone/>
                      </a:pPr>
                      <a:r>
                        <a:rPr lang="en-US" sz="2400"/>
                        <a:t>Violent movement</a:t>
                      </a:r>
                    </a:p>
                  </a:txBody>
                  <a:tcPr/>
                </a:tc>
                <a:tc>
                  <a:txBody>
                    <a:bodyPr/>
                    <a:lstStyle/>
                    <a:p>
                      <a:pPr lvl="0">
                        <a:buNone/>
                      </a:pPr>
                      <a:r>
                        <a:rPr lang="en-US" sz="2400"/>
                        <a:t>Common</a:t>
                      </a:r>
                    </a:p>
                  </a:txBody>
                  <a:tcPr/>
                </a:tc>
                <a:tc>
                  <a:txBody>
                    <a:bodyPr/>
                    <a:lstStyle/>
                    <a:p>
                      <a:pPr lvl="0">
                        <a:buNone/>
                      </a:pPr>
                      <a:r>
                        <a:rPr lang="en-US" sz="2400"/>
                        <a:t>Rare</a:t>
                      </a:r>
                    </a:p>
                  </a:txBody>
                  <a:tcPr/>
                </a:tc>
                <a:extLst>
                  <a:ext uri="{0D108BD9-81ED-4DB2-BD59-A6C34878D82A}">
                    <a16:rowId xmlns:a16="http://schemas.microsoft.com/office/drawing/2014/main" val="478227284"/>
                  </a:ext>
                </a:extLst>
              </a:tr>
              <a:tr h="582723">
                <a:tc>
                  <a:txBody>
                    <a:bodyPr/>
                    <a:lstStyle/>
                    <a:p>
                      <a:pPr>
                        <a:buNone/>
                      </a:pPr>
                      <a:r>
                        <a:rPr lang="en-US" sz="2400" dirty="0"/>
                        <a:t>Post-ictal </a:t>
                      </a:r>
                      <a:r>
                        <a:rPr lang="en-US" sz="2400" dirty="0" err="1"/>
                        <a:t>stertorous</a:t>
                      </a:r>
                      <a:r>
                        <a:rPr lang="en-US" sz="2400" dirty="0"/>
                        <a:t> breathing</a:t>
                      </a:r>
                    </a:p>
                  </a:txBody>
                  <a:tcPr/>
                </a:tc>
                <a:tc>
                  <a:txBody>
                    <a:bodyPr/>
                    <a:lstStyle/>
                    <a:p>
                      <a:pPr>
                        <a:buNone/>
                      </a:pPr>
                      <a:r>
                        <a:rPr lang="en-US" sz="2400"/>
                        <a:t>Rare</a:t>
                      </a:r>
                    </a:p>
                  </a:txBody>
                  <a:tcPr/>
                </a:tc>
                <a:tc>
                  <a:txBody>
                    <a:bodyPr/>
                    <a:lstStyle/>
                    <a:p>
                      <a:pPr>
                        <a:buNone/>
                      </a:pPr>
                      <a:r>
                        <a:rPr lang="en-US" sz="2400"/>
                        <a:t>Common</a:t>
                      </a:r>
                    </a:p>
                  </a:txBody>
                  <a:tcPr/>
                </a:tc>
                <a:extLst>
                  <a:ext uri="{0D108BD9-81ED-4DB2-BD59-A6C34878D82A}">
                    <a16:rowId xmlns:a16="http://schemas.microsoft.com/office/drawing/2014/main" val="1166349315"/>
                  </a:ext>
                </a:extLst>
              </a:tr>
              <a:tr h="728404">
                <a:tc>
                  <a:txBody>
                    <a:bodyPr/>
                    <a:lstStyle/>
                    <a:p>
                      <a:pPr lvl="0">
                        <a:buNone/>
                      </a:pPr>
                      <a:r>
                        <a:rPr lang="en-US" sz="2400"/>
                        <a:t>Attacks in medical/clinical situation</a:t>
                      </a:r>
                    </a:p>
                  </a:txBody>
                  <a:tcPr/>
                </a:tc>
                <a:tc>
                  <a:txBody>
                    <a:bodyPr/>
                    <a:lstStyle/>
                    <a:p>
                      <a:pPr lvl="0">
                        <a:buNone/>
                      </a:pPr>
                      <a:r>
                        <a:rPr lang="en-US" sz="2400"/>
                        <a:t>Common</a:t>
                      </a:r>
                    </a:p>
                  </a:txBody>
                  <a:tcPr/>
                </a:tc>
                <a:tc>
                  <a:txBody>
                    <a:bodyPr/>
                    <a:lstStyle/>
                    <a:p>
                      <a:pPr lvl="0">
                        <a:buNone/>
                      </a:pPr>
                      <a:r>
                        <a:rPr lang="en-US" sz="2400" dirty="0"/>
                        <a:t>Rare</a:t>
                      </a:r>
                    </a:p>
                  </a:txBody>
                  <a:tcPr/>
                </a:tc>
                <a:extLst>
                  <a:ext uri="{0D108BD9-81ED-4DB2-BD59-A6C34878D82A}">
                    <a16:rowId xmlns:a16="http://schemas.microsoft.com/office/drawing/2014/main" val="1344451750"/>
                  </a:ext>
                </a:extLst>
              </a:tr>
            </a:tbl>
          </a:graphicData>
        </a:graphic>
      </p:graphicFrame>
      <p:sp>
        <p:nvSpPr>
          <p:cNvPr id="3" name="Slide Number Placeholder 2"/>
          <p:cNvSpPr>
            <a:spLocks noGrp="1"/>
          </p:cNvSpPr>
          <p:nvPr>
            <p:ph type="sldNum" sz="quarter" idx="12"/>
          </p:nvPr>
        </p:nvSpPr>
        <p:spPr/>
        <p:txBody>
          <a:bodyPr/>
          <a:lstStyle/>
          <a:p>
            <a:fld id="{330EA680-D336-4FF7-8B7A-9848BB0A1C32}" type="slidenum">
              <a:rPr lang="en-US" smtClean="0"/>
              <a:t>19</a:t>
            </a:fld>
            <a:endParaRPr lang="en-US"/>
          </a:p>
        </p:txBody>
      </p:sp>
      <p:sp>
        <p:nvSpPr>
          <p:cNvPr id="5" name="TextBox 4">
            <a:extLst>
              <a:ext uri="{FF2B5EF4-FFF2-40B4-BE49-F238E27FC236}">
                <a16:creationId xmlns:a16="http://schemas.microsoft.com/office/drawing/2014/main" id="{45CEDC73-199C-4232-8B47-0455ECADB795}"/>
              </a:ext>
            </a:extLst>
          </p:cNvPr>
          <p:cNvSpPr txBox="1"/>
          <p:nvPr/>
        </p:nvSpPr>
        <p:spPr>
          <a:xfrm>
            <a:off x="234042" y="138793"/>
            <a:ext cx="1885950" cy="20621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cs typeface="Calibri"/>
              </a:rPr>
              <a:t>Pseudo-seizure &amp; Seizure</a:t>
            </a:r>
          </a:p>
        </p:txBody>
      </p:sp>
    </p:spTree>
    <p:extLst>
      <p:ext uri="{BB962C8B-B14F-4D97-AF65-F5344CB8AC3E}">
        <p14:creationId xmlns:p14="http://schemas.microsoft.com/office/powerpoint/2010/main" val="37488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FB4B-BED5-4F3D-A6E0-847F5C9718DF}"/>
              </a:ext>
            </a:extLst>
          </p:cNvPr>
          <p:cNvSpPr>
            <a:spLocks noGrp="1"/>
          </p:cNvSpPr>
          <p:nvPr>
            <p:ph type="title"/>
          </p:nvPr>
        </p:nvSpPr>
        <p:spPr>
          <a:xfrm>
            <a:off x="601534" y="442520"/>
            <a:ext cx="10515600" cy="1325563"/>
          </a:xfrm>
        </p:spPr>
        <p:txBody>
          <a:bodyPr vert="horz" lIns="18000" tIns="0" rIns="360000" bIns="0" rtlCol="0" anchor="t">
            <a:noAutofit/>
          </a:bodyPr>
          <a:lstStyle/>
          <a:p>
            <a:r>
              <a:rPr lang="en-US" sz="3200" dirty="0">
                <a:solidFill>
                  <a:srgbClr val="0070C0"/>
                </a:solidFill>
                <a:latin typeface="Calibri"/>
                <a:cs typeface="Calibri"/>
              </a:rPr>
              <a:t>Case #1</a:t>
            </a:r>
          </a:p>
        </p:txBody>
      </p:sp>
      <p:sp>
        <p:nvSpPr>
          <p:cNvPr id="3" name="Content Placeholder 2">
            <a:extLst>
              <a:ext uri="{FF2B5EF4-FFF2-40B4-BE49-F238E27FC236}">
                <a16:creationId xmlns:a16="http://schemas.microsoft.com/office/drawing/2014/main" id="{BFB69182-A2F8-4441-9ABC-69EECD236B07}"/>
              </a:ext>
            </a:extLst>
          </p:cNvPr>
          <p:cNvSpPr>
            <a:spLocks noGrp="1"/>
          </p:cNvSpPr>
          <p:nvPr>
            <p:ph idx="1"/>
          </p:nvPr>
        </p:nvSpPr>
        <p:spPr>
          <a:xfrm>
            <a:off x="524868" y="1399631"/>
            <a:ext cx="5867647" cy="4668878"/>
          </a:xfrm>
        </p:spPr>
        <p:txBody>
          <a:bodyPr vert="horz" lIns="91440" tIns="45720" rIns="91440" bIns="45720" rtlCol="0" anchor="t">
            <a:normAutofit/>
          </a:bodyPr>
          <a:lstStyle/>
          <a:p>
            <a:pPr indent="0">
              <a:buNone/>
            </a:pPr>
            <a:r>
              <a:rPr lang="en-US" sz="2000" dirty="0">
                <a:cs typeface="Calibri"/>
              </a:rPr>
              <a:t>KS is a 12 year old female. </a:t>
            </a:r>
          </a:p>
          <a:p>
            <a:pPr indent="0">
              <a:buNone/>
            </a:pPr>
            <a:r>
              <a:rPr lang="en-US" sz="2000" dirty="0">
                <a:cs typeface="Calibri"/>
              </a:rPr>
              <a:t>After standing in line for 15 minutes with her two friends to get her HPV vaccine in the school program, she seems hesitant to receive it. </a:t>
            </a:r>
          </a:p>
          <a:p>
            <a:pPr indent="0">
              <a:buNone/>
            </a:pPr>
            <a:r>
              <a:rPr lang="en-US" sz="2000" dirty="0">
                <a:cs typeface="Calibri"/>
              </a:rPr>
              <a:t>You let her know the vaccine is safe. Once you administer the vaccine, KS complains about light headedness.</a:t>
            </a:r>
          </a:p>
          <a:p>
            <a:pPr indent="0">
              <a:buNone/>
            </a:pPr>
            <a:r>
              <a:rPr lang="en-US" sz="2000" dirty="0">
                <a:cs typeface="Calibri"/>
              </a:rPr>
              <a:t>She then faints approximately one minute after the vaccine was administered.</a:t>
            </a:r>
          </a:p>
          <a:p>
            <a:pPr indent="0" algn="ctr">
              <a:buNone/>
            </a:pPr>
            <a:endParaRPr lang="en-US" sz="2000" dirty="0">
              <a:solidFill>
                <a:srgbClr val="3A3838"/>
              </a:solidFill>
              <a:cs typeface="Calibri"/>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3796" y="1526793"/>
            <a:ext cx="5081308" cy="3376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Slide Number Placeholder 9"/>
          <p:cNvSpPr>
            <a:spLocks noGrp="1"/>
          </p:cNvSpPr>
          <p:nvPr>
            <p:ph type="sldNum" sz="quarter" idx="12"/>
          </p:nvPr>
        </p:nvSpPr>
        <p:spPr>
          <a:xfrm>
            <a:off x="8610601" y="6356351"/>
            <a:ext cx="2743200" cy="365125"/>
          </a:xfrm>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33366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933303F-A91F-40EE-B803-165A4B979060}"/>
              </a:ext>
            </a:extLst>
          </p:cNvPr>
          <p:cNvGraphicFramePr>
            <a:graphicFrameLocks noGrp="1"/>
          </p:cNvGraphicFramePr>
          <p:nvPr>
            <p:extLst>
              <p:ext uri="{D42A27DB-BD31-4B8C-83A1-F6EECF244321}">
                <p14:modId xmlns:p14="http://schemas.microsoft.com/office/powerpoint/2010/main" val="2191939961"/>
              </p:ext>
            </p:extLst>
          </p:nvPr>
        </p:nvGraphicFramePr>
        <p:xfrm>
          <a:off x="2119992" y="323883"/>
          <a:ext cx="9776522" cy="5898234"/>
        </p:xfrm>
        <a:graphic>
          <a:graphicData uri="http://schemas.openxmlformats.org/drawingml/2006/table">
            <a:tbl>
              <a:tblPr firstRow="1" bandRow="1">
                <a:tableStyleId>{5C22544A-7EE6-4342-B048-85BDC9FD1C3A}</a:tableStyleId>
              </a:tblPr>
              <a:tblGrid>
                <a:gridCol w="4960360">
                  <a:extLst>
                    <a:ext uri="{9D8B030D-6E8A-4147-A177-3AD203B41FA5}">
                      <a16:colId xmlns:a16="http://schemas.microsoft.com/office/drawing/2014/main" val="2642600723"/>
                    </a:ext>
                  </a:extLst>
                </a:gridCol>
                <a:gridCol w="2811830">
                  <a:extLst>
                    <a:ext uri="{9D8B030D-6E8A-4147-A177-3AD203B41FA5}">
                      <a16:colId xmlns:a16="http://schemas.microsoft.com/office/drawing/2014/main" val="4286281370"/>
                    </a:ext>
                  </a:extLst>
                </a:gridCol>
                <a:gridCol w="2004332">
                  <a:extLst>
                    <a:ext uri="{9D8B030D-6E8A-4147-A177-3AD203B41FA5}">
                      <a16:colId xmlns:a16="http://schemas.microsoft.com/office/drawing/2014/main" val="3195158538"/>
                    </a:ext>
                  </a:extLst>
                </a:gridCol>
              </a:tblGrid>
              <a:tr h="839205">
                <a:tc>
                  <a:txBody>
                    <a:bodyPr/>
                    <a:lstStyle/>
                    <a:p>
                      <a:pPr algn="ctr">
                        <a:buNone/>
                      </a:pPr>
                      <a:r>
                        <a:rPr lang="en-US" sz="2800" u="none" dirty="0"/>
                        <a:t>Characteristics</a:t>
                      </a:r>
                    </a:p>
                  </a:txBody>
                  <a:tcPr/>
                </a:tc>
                <a:tc>
                  <a:txBody>
                    <a:bodyPr/>
                    <a:lstStyle/>
                    <a:p>
                      <a:pPr>
                        <a:buNone/>
                      </a:pPr>
                      <a:r>
                        <a:rPr lang="en-US" sz="2800"/>
                        <a:t>Pseudo-Seizures</a:t>
                      </a:r>
                    </a:p>
                  </a:txBody>
                  <a:tcPr/>
                </a:tc>
                <a:tc>
                  <a:txBody>
                    <a:bodyPr/>
                    <a:lstStyle/>
                    <a:p>
                      <a:pPr>
                        <a:buNone/>
                      </a:pPr>
                      <a:r>
                        <a:rPr lang="en-US" sz="2800"/>
                        <a:t>Seizures</a:t>
                      </a:r>
                    </a:p>
                  </a:txBody>
                  <a:tcPr/>
                </a:tc>
                <a:extLst>
                  <a:ext uri="{0D108BD9-81ED-4DB2-BD59-A6C34878D82A}">
                    <a16:rowId xmlns:a16="http://schemas.microsoft.com/office/drawing/2014/main" val="801550000"/>
                  </a:ext>
                </a:extLst>
              </a:tr>
              <a:tr h="798268">
                <a:tc>
                  <a:txBody>
                    <a:bodyPr/>
                    <a:lstStyle/>
                    <a:p>
                      <a:pPr>
                        <a:buNone/>
                      </a:pPr>
                      <a:r>
                        <a:rPr lang="en-US" sz="2800" dirty="0"/>
                        <a:t>Stereotyped Attacks</a:t>
                      </a:r>
                    </a:p>
                  </a:txBody>
                  <a:tcPr/>
                </a:tc>
                <a:tc>
                  <a:txBody>
                    <a:bodyPr/>
                    <a:lstStyle/>
                    <a:p>
                      <a:pPr>
                        <a:buNone/>
                      </a:pPr>
                      <a:r>
                        <a:rPr lang="en-US" sz="2800"/>
                        <a:t>Common</a:t>
                      </a:r>
                    </a:p>
                  </a:txBody>
                  <a:tcPr/>
                </a:tc>
                <a:tc>
                  <a:txBody>
                    <a:bodyPr/>
                    <a:lstStyle/>
                    <a:p>
                      <a:pPr>
                        <a:buNone/>
                      </a:pPr>
                      <a:r>
                        <a:rPr lang="en-US" sz="2800"/>
                        <a:t>Common</a:t>
                      </a:r>
                    </a:p>
                  </a:txBody>
                  <a:tcPr/>
                </a:tc>
                <a:extLst>
                  <a:ext uri="{0D108BD9-81ED-4DB2-BD59-A6C34878D82A}">
                    <a16:rowId xmlns:a16="http://schemas.microsoft.com/office/drawing/2014/main" val="2613607286"/>
                  </a:ext>
                </a:extLst>
              </a:tr>
              <a:tr h="818737">
                <a:tc>
                  <a:txBody>
                    <a:bodyPr/>
                    <a:lstStyle/>
                    <a:p>
                      <a:pPr>
                        <a:buNone/>
                      </a:pPr>
                      <a:r>
                        <a:rPr lang="en-US" sz="2800" dirty="0"/>
                        <a:t>Attack Arising from Sleep</a:t>
                      </a:r>
                    </a:p>
                  </a:txBody>
                  <a:tcPr/>
                </a:tc>
                <a:tc>
                  <a:txBody>
                    <a:bodyPr/>
                    <a:lstStyle/>
                    <a:p>
                      <a:pPr>
                        <a:buNone/>
                      </a:pPr>
                      <a:r>
                        <a:rPr lang="en-US" sz="2800"/>
                        <a:t>Occasional</a:t>
                      </a:r>
                    </a:p>
                  </a:txBody>
                  <a:tcPr/>
                </a:tc>
                <a:tc>
                  <a:txBody>
                    <a:bodyPr/>
                    <a:lstStyle/>
                    <a:p>
                      <a:pPr>
                        <a:buNone/>
                      </a:pPr>
                      <a:r>
                        <a:rPr lang="en-US" sz="2800"/>
                        <a:t>Common</a:t>
                      </a:r>
                    </a:p>
                  </a:txBody>
                  <a:tcPr/>
                </a:tc>
                <a:extLst>
                  <a:ext uri="{0D108BD9-81ED-4DB2-BD59-A6C34878D82A}">
                    <a16:rowId xmlns:a16="http://schemas.microsoft.com/office/drawing/2014/main" val="406358938"/>
                  </a:ext>
                </a:extLst>
              </a:tr>
              <a:tr h="777799">
                <a:tc>
                  <a:txBody>
                    <a:bodyPr/>
                    <a:lstStyle/>
                    <a:p>
                      <a:pPr>
                        <a:buNone/>
                      </a:pPr>
                      <a:r>
                        <a:rPr lang="en-US" sz="2800"/>
                        <a:t>Aura</a:t>
                      </a:r>
                    </a:p>
                  </a:txBody>
                  <a:tcPr/>
                </a:tc>
                <a:tc>
                  <a:txBody>
                    <a:bodyPr/>
                    <a:lstStyle/>
                    <a:p>
                      <a:pPr>
                        <a:buNone/>
                      </a:pPr>
                      <a:r>
                        <a:rPr lang="en-US" sz="2800"/>
                        <a:t>Common</a:t>
                      </a:r>
                    </a:p>
                  </a:txBody>
                  <a:tcPr/>
                </a:tc>
                <a:tc>
                  <a:txBody>
                    <a:bodyPr/>
                    <a:lstStyle/>
                    <a:p>
                      <a:pPr>
                        <a:buNone/>
                      </a:pPr>
                      <a:r>
                        <a:rPr lang="en-US" sz="2800"/>
                        <a:t>Common</a:t>
                      </a:r>
                    </a:p>
                  </a:txBody>
                  <a:tcPr/>
                </a:tc>
                <a:extLst>
                  <a:ext uri="{0D108BD9-81ED-4DB2-BD59-A6C34878D82A}">
                    <a16:rowId xmlns:a16="http://schemas.microsoft.com/office/drawing/2014/main" val="529315533"/>
                  </a:ext>
                </a:extLst>
              </a:tr>
              <a:tr h="839205">
                <a:tc>
                  <a:txBody>
                    <a:bodyPr/>
                    <a:lstStyle/>
                    <a:p>
                      <a:pPr>
                        <a:buNone/>
                      </a:pPr>
                      <a:r>
                        <a:rPr lang="en-US" sz="2800" dirty="0"/>
                        <a:t>Urinary or Fecal Incontinence</a:t>
                      </a:r>
                    </a:p>
                  </a:txBody>
                  <a:tcPr/>
                </a:tc>
                <a:tc>
                  <a:txBody>
                    <a:bodyPr/>
                    <a:lstStyle/>
                    <a:p>
                      <a:pPr>
                        <a:buNone/>
                      </a:pPr>
                      <a:r>
                        <a:rPr lang="en-US" sz="2800"/>
                        <a:t>Occasional</a:t>
                      </a:r>
                    </a:p>
                  </a:txBody>
                  <a:tcPr/>
                </a:tc>
                <a:tc>
                  <a:txBody>
                    <a:bodyPr/>
                    <a:lstStyle/>
                    <a:p>
                      <a:pPr>
                        <a:buNone/>
                      </a:pPr>
                      <a:r>
                        <a:rPr lang="en-US" sz="2800"/>
                        <a:t>Common</a:t>
                      </a:r>
                    </a:p>
                  </a:txBody>
                  <a:tcPr/>
                </a:tc>
                <a:extLst>
                  <a:ext uri="{0D108BD9-81ED-4DB2-BD59-A6C34878D82A}">
                    <a16:rowId xmlns:a16="http://schemas.microsoft.com/office/drawing/2014/main" val="1094910461"/>
                  </a:ext>
                </a:extLst>
              </a:tr>
              <a:tr h="777799">
                <a:tc>
                  <a:txBody>
                    <a:bodyPr/>
                    <a:lstStyle/>
                    <a:p>
                      <a:pPr>
                        <a:buNone/>
                      </a:pPr>
                      <a:r>
                        <a:rPr lang="en-US" sz="2800"/>
                        <a:t>Injury</a:t>
                      </a:r>
                    </a:p>
                  </a:txBody>
                  <a:tcPr/>
                </a:tc>
                <a:tc>
                  <a:txBody>
                    <a:bodyPr/>
                    <a:lstStyle/>
                    <a:p>
                      <a:pPr>
                        <a:buNone/>
                      </a:pPr>
                      <a:r>
                        <a:rPr lang="en-US" sz="2800"/>
                        <a:t>Common</a:t>
                      </a:r>
                    </a:p>
                  </a:txBody>
                  <a:tcPr/>
                </a:tc>
                <a:tc>
                  <a:txBody>
                    <a:bodyPr/>
                    <a:lstStyle/>
                    <a:p>
                      <a:pPr>
                        <a:buNone/>
                      </a:pPr>
                      <a:r>
                        <a:rPr lang="en-US" sz="2800"/>
                        <a:t>Common</a:t>
                      </a:r>
                    </a:p>
                  </a:txBody>
                  <a:tcPr/>
                </a:tc>
                <a:extLst>
                  <a:ext uri="{0D108BD9-81ED-4DB2-BD59-A6C34878D82A}">
                    <a16:rowId xmlns:a16="http://schemas.microsoft.com/office/drawing/2014/main" val="2911564205"/>
                  </a:ext>
                </a:extLst>
              </a:tr>
              <a:tr h="941547">
                <a:tc>
                  <a:txBody>
                    <a:bodyPr/>
                    <a:lstStyle/>
                    <a:p>
                      <a:pPr>
                        <a:buNone/>
                      </a:pPr>
                      <a:r>
                        <a:rPr lang="en-US" sz="2800"/>
                        <a:t>Report Tongue Biting</a:t>
                      </a:r>
                    </a:p>
                  </a:txBody>
                  <a:tcPr/>
                </a:tc>
                <a:tc>
                  <a:txBody>
                    <a:bodyPr/>
                    <a:lstStyle/>
                    <a:p>
                      <a:pPr>
                        <a:buNone/>
                      </a:pPr>
                      <a:r>
                        <a:rPr lang="en-US" sz="2800"/>
                        <a:t>Common</a:t>
                      </a:r>
                    </a:p>
                  </a:txBody>
                  <a:tcPr/>
                </a:tc>
                <a:tc>
                  <a:txBody>
                    <a:bodyPr/>
                    <a:lstStyle/>
                    <a:p>
                      <a:pPr>
                        <a:buNone/>
                      </a:pPr>
                      <a:r>
                        <a:rPr lang="en-US" sz="2800" dirty="0"/>
                        <a:t>Common</a:t>
                      </a:r>
                    </a:p>
                  </a:txBody>
                  <a:tcPr/>
                </a:tc>
                <a:extLst>
                  <a:ext uri="{0D108BD9-81ED-4DB2-BD59-A6C34878D82A}">
                    <a16:rowId xmlns:a16="http://schemas.microsoft.com/office/drawing/2014/main" val="2257586566"/>
                  </a:ext>
                </a:extLst>
              </a:tr>
            </a:tbl>
          </a:graphicData>
        </a:graphic>
      </p:graphicFrame>
      <p:sp>
        <p:nvSpPr>
          <p:cNvPr id="3" name="Slide Number Placeholder 2"/>
          <p:cNvSpPr>
            <a:spLocks noGrp="1"/>
          </p:cNvSpPr>
          <p:nvPr>
            <p:ph type="sldNum" sz="quarter" idx="12"/>
          </p:nvPr>
        </p:nvSpPr>
        <p:spPr/>
        <p:txBody>
          <a:bodyPr/>
          <a:lstStyle/>
          <a:p>
            <a:fld id="{330EA680-D336-4FF7-8B7A-9848BB0A1C32}" type="slidenum">
              <a:rPr lang="en-US" smtClean="0"/>
              <a:t>20</a:t>
            </a:fld>
            <a:endParaRPr lang="en-US"/>
          </a:p>
        </p:txBody>
      </p:sp>
      <p:sp>
        <p:nvSpPr>
          <p:cNvPr id="6" name="TextBox 5">
            <a:extLst>
              <a:ext uri="{FF2B5EF4-FFF2-40B4-BE49-F238E27FC236}">
                <a16:creationId xmlns:a16="http://schemas.microsoft.com/office/drawing/2014/main" id="{05AE9ECE-B65B-4877-9A6E-D2CA23E22F64}"/>
              </a:ext>
            </a:extLst>
          </p:cNvPr>
          <p:cNvSpPr txBox="1"/>
          <p:nvPr/>
        </p:nvSpPr>
        <p:spPr>
          <a:xfrm>
            <a:off x="234042" y="138793"/>
            <a:ext cx="1885950" cy="206210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cs typeface="Calibri"/>
              </a:rPr>
              <a:t>Pseudo-seizure &amp; Seizure</a:t>
            </a:r>
          </a:p>
        </p:txBody>
      </p:sp>
    </p:spTree>
    <p:extLst>
      <p:ext uri="{BB962C8B-B14F-4D97-AF65-F5344CB8AC3E}">
        <p14:creationId xmlns:p14="http://schemas.microsoft.com/office/powerpoint/2010/main" val="136184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3821-97E7-4E2E-A3B3-43D188F58FA5}"/>
              </a:ext>
            </a:extLst>
          </p:cNvPr>
          <p:cNvSpPr>
            <a:spLocks noGrp="1"/>
          </p:cNvSpPr>
          <p:nvPr>
            <p:ph type="title"/>
          </p:nvPr>
        </p:nvSpPr>
        <p:spPr>
          <a:xfrm>
            <a:off x="2" y="96185"/>
            <a:ext cx="12192000" cy="1021415"/>
          </a:xfrm>
        </p:spPr>
        <p:txBody>
          <a:bodyPr>
            <a:normAutofit/>
          </a:bodyPr>
          <a:lstStyle/>
          <a:p>
            <a:r>
              <a:rPr lang="en-US" sz="3200" dirty="0">
                <a:solidFill>
                  <a:srgbClr val="0070C0"/>
                </a:solidFill>
                <a:latin typeface="+mn-lt"/>
                <a:cs typeface="Calibri Light"/>
              </a:rPr>
              <a:t>Prevention: Prior to immunization</a:t>
            </a:r>
          </a:p>
        </p:txBody>
      </p:sp>
      <p:sp>
        <p:nvSpPr>
          <p:cNvPr id="3" name="Content Placeholder 2">
            <a:extLst>
              <a:ext uri="{FF2B5EF4-FFF2-40B4-BE49-F238E27FC236}">
                <a16:creationId xmlns:a16="http://schemas.microsoft.com/office/drawing/2014/main" id="{EB3B96EE-AF28-4AE0-B743-E9CF2E2E3424}"/>
              </a:ext>
            </a:extLst>
          </p:cNvPr>
          <p:cNvSpPr>
            <a:spLocks noGrp="1"/>
          </p:cNvSpPr>
          <p:nvPr>
            <p:ph idx="1"/>
          </p:nvPr>
        </p:nvSpPr>
        <p:spPr>
          <a:xfrm>
            <a:off x="267629" y="839224"/>
            <a:ext cx="11030417" cy="5367537"/>
          </a:xfrm>
        </p:spPr>
        <p:txBody>
          <a:bodyPr vert="horz" lIns="91440" tIns="45720" rIns="91440" bIns="45720" rtlCol="0" anchor="t">
            <a:noAutofit/>
          </a:bodyPr>
          <a:lstStyle/>
          <a:p>
            <a:r>
              <a:rPr lang="en-US" sz="2800" b="1" dirty="0">
                <a:cs typeface="Calibri"/>
              </a:rPr>
              <a:t>Environment and Attitude</a:t>
            </a:r>
            <a:endParaRPr lang="en-US" sz="2800" b="1" dirty="0"/>
          </a:p>
          <a:p>
            <a:pPr lvl="1"/>
            <a:r>
              <a:rPr lang="en-US" sz="2400" dirty="0">
                <a:cs typeface="Calibri"/>
              </a:rPr>
              <a:t>Calm, Friendly, Confident</a:t>
            </a:r>
          </a:p>
          <a:p>
            <a:r>
              <a:rPr lang="en-US" sz="2800" b="1" dirty="0">
                <a:cs typeface="Calibri"/>
              </a:rPr>
              <a:t>Communication and Pain Reduction</a:t>
            </a:r>
          </a:p>
          <a:p>
            <a:pPr lvl="1"/>
            <a:r>
              <a:rPr lang="en-US" sz="2400" dirty="0">
                <a:cs typeface="Calibri"/>
              </a:rPr>
              <a:t>Recipient and Caregiver</a:t>
            </a:r>
          </a:p>
          <a:p>
            <a:pPr lvl="1"/>
            <a:r>
              <a:rPr lang="en-US" sz="2400" dirty="0">
                <a:cs typeface="Calibri"/>
              </a:rPr>
              <a:t>Physical, Psychological, Pharmacological</a:t>
            </a:r>
          </a:p>
          <a:p>
            <a:r>
              <a:rPr lang="en-US" sz="2800" b="1" dirty="0">
                <a:cs typeface="Calibri"/>
              </a:rPr>
              <a:t>Identify high risk persons</a:t>
            </a:r>
          </a:p>
          <a:p>
            <a:pPr lvl="1"/>
            <a:r>
              <a:rPr lang="en-US" sz="2400" dirty="0">
                <a:cs typeface="Calibri"/>
              </a:rPr>
              <a:t>Brief History:</a:t>
            </a:r>
          </a:p>
          <a:p>
            <a:pPr lvl="2"/>
            <a:r>
              <a:rPr lang="en-US" sz="2400" dirty="0">
                <a:cs typeface="Calibri"/>
              </a:rPr>
              <a:t>Anxiety disorders</a:t>
            </a:r>
          </a:p>
          <a:p>
            <a:pPr lvl="2"/>
            <a:r>
              <a:rPr lang="en-US" sz="2400" dirty="0">
                <a:cs typeface="Calibri"/>
              </a:rPr>
              <a:t>Developmental needs</a:t>
            </a:r>
          </a:p>
          <a:p>
            <a:pPr lvl="2"/>
            <a:r>
              <a:rPr lang="en-US" sz="2400" dirty="0">
                <a:cs typeface="Calibri"/>
              </a:rPr>
              <a:t>Past negative experience</a:t>
            </a:r>
          </a:p>
        </p:txBody>
      </p:sp>
      <p:sp>
        <p:nvSpPr>
          <p:cNvPr id="4" name="Slide Number Placeholder 3"/>
          <p:cNvSpPr>
            <a:spLocks noGrp="1"/>
          </p:cNvSpPr>
          <p:nvPr>
            <p:ph type="sldNum" sz="quarter" idx="12"/>
          </p:nvPr>
        </p:nvSpPr>
        <p:spPr/>
        <p:txBody>
          <a:bodyPr/>
          <a:lstStyle/>
          <a:p>
            <a:fld id="{330EA680-D336-4FF7-8B7A-9848BB0A1C32}" type="slidenum">
              <a:rPr lang="en-US" smtClean="0"/>
              <a:t>21</a:t>
            </a:fld>
            <a:endParaRPr lang="en-US"/>
          </a:p>
        </p:txBody>
      </p:sp>
      <p:pic>
        <p:nvPicPr>
          <p:cNvPr id="1028" name="Picture 4" descr="https://images.unsplash.com/photo-1549482146-9c774ffa7fa2?ixlib=rb-1.2.1&amp;ixid=eyJhcHBfaWQiOjEyMDd9&amp;w=1000&amp;q=80">
            <a:extLst>
              <a:ext uri="{FF2B5EF4-FFF2-40B4-BE49-F238E27FC236}">
                <a16:creationId xmlns:a16="http://schemas.microsoft.com/office/drawing/2014/main" id="{B2FE5093-8DF7-4F17-AD91-928914483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421" y="0"/>
            <a:ext cx="5155578" cy="68719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6829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3821-97E7-4E2E-A3B3-43D188F58FA5}"/>
              </a:ext>
            </a:extLst>
          </p:cNvPr>
          <p:cNvSpPr>
            <a:spLocks noGrp="1"/>
          </p:cNvSpPr>
          <p:nvPr>
            <p:ph type="title"/>
          </p:nvPr>
        </p:nvSpPr>
        <p:spPr>
          <a:xfrm>
            <a:off x="2" y="96185"/>
            <a:ext cx="12192000" cy="767415"/>
          </a:xfrm>
        </p:spPr>
        <p:txBody>
          <a:bodyPr>
            <a:normAutofit/>
          </a:bodyPr>
          <a:lstStyle/>
          <a:p>
            <a:r>
              <a:rPr lang="en-US" sz="3200" dirty="0">
                <a:solidFill>
                  <a:srgbClr val="0070C0"/>
                </a:solidFill>
                <a:latin typeface="+mn-lt"/>
                <a:cs typeface="Calibri Light"/>
              </a:rPr>
              <a:t>Prevention: Screening questions for Patients</a:t>
            </a:r>
          </a:p>
        </p:txBody>
      </p:sp>
      <p:sp>
        <p:nvSpPr>
          <p:cNvPr id="3" name="Content Placeholder 2">
            <a:extLst>
              <a:ext uri="{FF2B5EF4-FFF2-40B4-BE49-F238E27FC236}">
                <a16:creationId xmlns:a16="http://schemas.microsoft.com/office/drawing/2014/main" id="{EB3B96EE-AF28-4AE0-B743-E9CF2E2E3424}"/>
              </a:ext>
            </a:extLst>
          </p:cNvPr>
          <p:cNvSpPr>
            <a:spLocks noGrp="1"/>
          </p:cNvSpPr>
          <p:nvPr>
            <p:ph idx="1"/>
          </p:nvPr>
        </p:nvSpPr>
        <p:spPr>
          <a:xfrm>
            <a:off x="395303" y="1354927"/>
            <a:ext cx="5177158" cy="4736340"/>
          </a:xfrm>
          <a:solidFill>
            <a:srgbClr val="FFCCFF"/>
          </a:solidFill>
        </p:spPr>
        <p:txBody>
          <a:bodyPr vert="horz" lIns="91440" tIns="45720" rIns="91440" bIns="45720" rtlCol="0" anchor="t">
            <a:noAutofit/>
          </a:bodyPr>
          <a:lstStyle/>
          <a:p>
            <a:r>
              <a:rPr lang="en-US" sz="2000" b="1" dirty="0">
                <a:solidFill>
                  <a:schemeClr val="accent2">
                    <a:lumMod val="75000"/>
                  </a:schemeClr>
                </a:solidFill>
                <a:cs typeface="Calibri"/>
              </a:rPr>
              <a:t>High levels of needle fear</a:t>
            </a:r>
          </a:p>
          <a:p>
            <a:pPr lvl="1"/>
            <a:r>
              <a:rPr lang="en-US" sz="2000" b="1" dirty="0">
                <a:cs typeface="Calibri"/>
              </a:rPr>
              <a:t>5-8yo</a:t>
            </a:r>
            <a:r>
              <a:rPr lang="en-US" sz="2000" dirty="0">
                <a:cs typeface="Calibri"/>
              </a:rPr>
              <a:t>: How scared of needles are you? (not at all, a little bit, medium amount, a lot, very scared, most possible)</a:t>
            </a:r>
          </a:p>
          <a:p>
            <a:pPr marL="873125" lvl="2" indent="-346075">
              <a:tabLst>
                <a:tab pos="457200" algn="l"/>
              </a:tabLst>
            </a:pPr>
            <a:r>
              <a:rPr lang="en-US" sz="2000" dirty="0">
                <a:cs typeface="Calibri"/>
              </a:rPr>
              <a:t>Do you try really hard to miss getting the needle because you are so scared?</a:t>
            </a:r>
          </a:p>
          <a:p>
            <a:pPr lvl="1"/>
            <a:r>
              <a:rPr lang="en-US" sz="2000" b="1" dirty="0">
                <a:cs typeface="Calibri"/>
              </a:rPr>
              <a:t>Parents</a:t>
            </a:r>
            <a:r>
              <a:rPr lang="en-US" sz="2000" dirty="0">
                <a:cs typeface="Calibri"/>
              </a:rPr>
              <a:t> can also be asked similar questions about their children.</a:t>
            </a:r>
          </a:p>
          <a:p>
            <a:pPr lvl="1"/>
            <a:r>
              <a:rPr lang="en-US" sz="2000" b="1" dirty="0">
                <a:cs typeface="Calibri"/>
              </a:rPr>
              <a:t>Adults and those &gt;8yo</a:t>
            </a:r>
            <a:r>
              <a:rPr lang="en-US" sz="2000" dirty="0">
                <a:cs typeface="Calibri"/>
              </a:rPr>
              <a:t>: How afraid of needles are you? (not afraid, a little, moderate amount, a lot, the most afraid)</a:t>
            </a:r>
          </a:p>
          <a:p>
            <a:pPr lvl="1"/>
            <a:endParaRPr lang="en-US" sz="2000" dirty="0">
              <a:cs typeface="Calibri"/>
            </a:endParaRPr>
          </a:p>
          <a:p>
            <a:pPr marL="457200" lvl="1" indent="0">
              <a:buNone/>
            </a:pPr>
            <a:endParaRPr lang="en-US" sz="2000" dirty="0">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22</a:t>
            </a:fld>
            <a:endParaRPr lang="en-US"/>
          </a:p>
        </p:txBody>
      </p:sp>
      <p:sp>
        <p:nvSpPr>
          <p:cNvPr id="5" name="TextBox 4">
            <a:extLst>
              <a:ext uri="{FF2B5EF4-FFF2-40B4-BE49-F238E27FC236}">
                <a16:creationId xmlns:a16="http://schemas.microsoft.com/office/drawing/2014/main" id="{28F14830-9D88-4883-B555-593F95AE15F6}"/>
              </a:ext>
            </a:extLst>
          </p:cNvPr>
          <p:cNvSpPr txBox="1"/>
          <p:nvPr/>
        </p:nvSpPr>
        <p:spPr>
          <a:xfrm>
            <a:off x="6185647" y="1382286"/>
            <a:ext cx="5013063" cy="4708981"/>
          </a:xfrm>
          <a:prstGeom prst="rect">
            <a:avLst/>
          </a:prstGeom>
          <a:solidFill>
            <a:srgbClr val="FFCCFF"/>
          </a:solidFill>
        </p:spPr>
        <p:txBody>
          <a:bodyPr wrap="square" rtlCol="0">
            <a:spAutoFit/>
          </a:bodyPr>
          <a:lstStyle/>
          <a:p>
            <a:r>
              <a:rPr lang="en-US" sz="2000" b="1" dirty="0">
                <a:solidFill>
                  <a:schemeClr val="accent2">
                    <a:lumMod val="75000"/>
                  </a:schemeClr>
                </a:solidFill>
                <a:cs typeface="Calibri"/>
              </a:rPr>
              <a:t>Past vasovagal reaction </a:t>
            </a:r>
          </a:p>
          <a:p>
            <a:endParaRPr lang="en-US" sz="2000" dirty="0">
              <a:solidFill>
                <a:schemeClr val="accent2">
                  <a:lumMod val="75000"/>
                </a:schemeClr>
              </a:solidFill>
              <a:cs typeface="Calibri"/>
            </a:endParaRPr>
          </a:p>
          <a:p>
            <a:pPr marL="342900" indent="-342900">
              <a:buFont typeface="Arial" panose="020B0604020202020204" pitchFamily="34" charset="0"/>
              <a:buChar char="•"/>
            </a:pPr>
            <a:r>
              <a:rPr lang="en-US" sz="2000" b="1" dirty="0">
                <a:cs typeface="Calibri"/>
              </a:rPr>
              <a:t>5-8yo</a:t>
            </a:r>
            <a:r>
              <a:rPr lang="en-US" sz="2000" dirty="0">
                <a:cs typeface="Calibri"/>
              </a:rPr>
              <a:t>: Have you ever fainted or suddenly gone to sleep during a needle before?  Also ask parents?</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b="1" dirty="0">
                <a:cs typeface="Calibri"/>
              </a:rPr>
              <a:t>Adults and those &gt;8yo</a:t>
            </a:r>
            <a:r>
              <a:rPr lang="en-US" sz="2000" dirty="0">
                <a:cs typeface="Calibri"/>
              </a:rPr>
              <a:t>:</a:t>
            </a:r>
          </a:p>
          <a:p>
            <a:pPr marL="800100" lvl="1" indent="-342900">
              <a:buFont typeface="Arial" panose="020B0604020202020204" pitchFamily="34" charset="0"/>
              <a:buChar char="•"/>
            </a:pPr>
            <a:r>
              <a:rPr lang="en-US" sz="2000" dirty="0">
                <a:cs typeface="Calibri"/>
              </a:rPr>
              <a:t>Have you ever fainted (lost consciousness) during a needle before? </a:t>
            </a:r>
          </a:p>
          <a:p>
            <a:pPr marL="800100" lvl="1" indent="-342900">
              <a:buFont typeface="Arial" panose="020B0604020202020204" pitchFamily="34" charset="0"/>
              <a:buChar char="•"/>
            </a:pPr>
            <a:r>
              <a:rPr lang="en-US" sz="2000" dirty="0">
                <a:cs typeface="Calibri"/>
              </a:rPr>
              <a:t>Have you ever felt really dizzy, seen spots, felt clammy? </a:t>
            </a:r>
          </a:p>
          <a:p>
            <a:pPr marL="1257300" lvl="2" indent="-342900">
              <a:buFont typeface="Arial" panose="020B0604020202020204" pitchFamily="34" charset="0"/>
              <a:buChar char="•"/>
            </a:pPr>
            <a:endParaRPr lang="en-US" sz="2000" dirty="0">
              <a:cs typeface="Calibri"/>
            </a:endParaRPr>
          </a:p>
          <a:p>
            <a:pPr marL="1257300" lvl="2" indent="-342900">
              <a:buFont typeface="Arial" panose="020B0604020202020204" pitchFamily="34" charset="0"/>
              <a:buChar char="•"/>
            </a:pPr>
            <a:endParaRPr lang="en-US" sz="2000" dirty="0">
              <a:cs typeface="Calibri"/>
            </a:endParaRPr>
          </a:p>
          <a:p>
            <a:endParaRPr lang="en-US" sz="2000" dirty="0"/>
          </a:p>
        </p:txBody>
      </p:sp>
    </p:spTree>
    <p:extLst>
      <p:ext uri="{BB962C8B-B14F-4D97-AF65-F5344CB8AC3E}">
        <p14:creationId xmlns:p14="http://schemas.microsoft.com/office/powerpoint/2010/main" val="423405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66E54-5686-4FB5-AD18-C0DFC2700EBC}"/>
              </a:ext>
            </a:extLst>
          </p:cNvPr>
          <p:cNvSpPr txBox="1"/>
          <p:nvPr/>
        </p:nvSpPr>
        <p:spPr>
          <a:xfrm>
            <a:off x="5997575" y="1909482"/>
            <a:ext cx="4975225" cy="4020671"/>
          </a:xfrm>
          <a:prstGeom prst="rect">
            <a:avLst/>
          </a:prstGeom>
          <a:solidFill>
            <a:srgbClr val="FFCCFF"/>
          </a:solidFill>
        </p:spPr>
        <p:txBody>
          <a:bodyPr wrap="square" rtlCol="0">
            <a:spAutoFit/>
          </a:bodyPr>
          <a:lstStyle/>
          <a:p>
            <a:endParaRPr lang="en-US" dirty="0"/>
          </a:p>
        </p:txBody>
      </p:sp>
      <p:sp>
        <p:nvSpPr>
          <p:cNvPr id="9" name="Rectangle 8"/>
          <p:cNvSpPr/>
          <p:nvPr/>
        </p:nvSpPr>
        <p:spPr>
          <a:xfrm>
            <a:off x="839789" y="1909482"/>
            <a:ext cx="4686953" cy="4367750"/>
          </a:xfrm>
          <a:prstGeom prst="rect">
            <a:avLst/>
          </a:prstGeom>
          <a:solidFill>
            <a:srgbClr val="FFCCFF"/>
          </a:solidFill>
        </p:spPr>
        <p:txBody>
          <a:bodyPr vert="horz" lIns="91440" tIns="45720" rIns="91440" bIns="45720" rtlCol="0" anchor="t">
            <a:noAutofit/>
          </a:bodyPr>
          <a:lstStyle/>
          <a:p>
            <a:pPr defTabSz="914400">
              <a:lnSpc>
                <a:spcPct val="110000"/>
              </a:lnSpc>
              <a:spcBef>
                <a:spcPts val="1000"/>
              </a:spcBef>
              <a:spcAft>
                <a:spcPts val="600"/>
              </a:spcAft>
              <a:buClr>
                <a:schemeClr val="tx1"/>
              </a:buClr>
              <a:buSzPct val="80000"/>
            </a:pPr>
            <a:endParaRPr lang="en-CA" sz="2000" b="1">
              <a:solidFill>
                <a:srgbClr val="FF0000"/>
              </a:solidFill>
              <a:cs typeface="Calibri"/>
            </a:endParaRPr>
          </a:p>
        </p:txBody>
      </p:sp>
      <p:sp>
        <p:nvSpPr>
          <p:cNvPr id="2" name="Title 1"/>
          <p:cNvSpPr>
            <a:spLocks noGrp="1"/>
          </p:cNvSpPr>
          <p:nvPr>
            <p:ph type="title"/>
          </p:nvPr>
        </p:nvSpPr>
        <p:spPr>
          <a:xfrm>
            <a:off x="403412" y="187325"/>
            <a:ext cx="11551022" cy="1325563"/>
          </a:xfrm>
        </p:spPr>
        <p:txBody>
          <a:bodyPr>
            <a:normAutofit/>
          </a:bodyPr>
          <a:lstStyle/>
          <a:p>
            <a:r>
              <a:rPr lang="en-US" dirty="0">
                <a:solidFill>
                  <a:srgbClr val="0070C0"/>
                </a:solidFill>
                <a:latin typeface="+mn-lt"/>
                <a:ea typeface="+mn-lt"/>
                <a:cs typeface="+mn-lt"/>
              </a:rPr>
              <a:t>Prevention: Neutral words</a:t>
            </a:r>
            <a:endParaRPr lang="en-US" sz="4800" b="1" dirty="0">
              <a:solidFill>
                <a:srgbClr val="0070C0"/>
              </a:solidFill>
              <a:latin typeface="+mn-lt"/>
              <a:ea typeface="+mn-lt"/>
              <a:cs typeface="+mn-lt"/>
            </a:endParaRPr>
          </a:p>
        </p:txBody>
      </p:sp>
      <p:sp>
        <p:nvSpPr>
          <p:cNvPr id="5" name="Text Placeholder 4"/>
          <p:cNvSpPr>
            <a:spLocks noGrp="1"/>
          </p:cNvSpPr>
          <p:nvPr>
            <p:ph type="body" idx="1"/>
          </p:nvPr>
        </p:nvSpPr>
        <p:spPr/>
        <p:txBody>
          <a:bodyPr>
            <a:normAutofit/>
          </a:bodyPr>
          <a:lstStyle/>
          <a:p>
            <a:r>
              <a:rPr lang="en-US" sz="3200" dirty="0"/>
              <a:t>Do Say</a:t>
            </a:r>
            <a:endParaRPr lang="en-CA" sz="3200" dirty="0"/>
          </a:p>
        </p:txBody>
      </p:sp>
      <p:sp>
        <p:nvSpPr>
          <p:cNvPr id="6" name="Content Placeholder 5"/>
          <p:cNvSpPr>
            <a:spLocks noGrp="1"/>
          </p:cNvSpPr>
          <p:nvPr>
            <p:ph sz="half" idx="2"/>
          </p:nvPr>
        </p:nvSpPr>
        <p:spPr>
          <a:xfrm>
            <a:off x="987706" y="2733394"/>
            <a:ext cx="4539036" cy="4057090"/>
          </a:xfrm>
        </p:spPr>
        <p:txBody>
          <a:bodyPr/>
          <a:lstStyle/>
          <a:p>
            <a:pPr marL="0" indent="0">
              <a:buNone/>
            </a:pPr>
            <a:r>
              <a:rPr lang="en-US" sz="1800" dirty="0"/>
              <a:t>“</a:t>
            </a:r>
            <a:r>
              <a:rPr lang="en-US" sz="2400" dirty="0"/>
              <a:t>Some of people we see here say the needle hurts; some say it doesn’t.” </a:t>
            </a:r>
          </a:p>
          <a:p>
            <a:pPr marL="0" indent="0">
              <a:buNone/>
            </a:pPr>
            <a:r>
              <a:rPr lang="en-US" sz="2400" dirty="0"/>
              <a:t>“Do you want the needle in the right or left arm?” </a:t>
            </a:r>
          </a:p>
          <a:p>
            <a:pPr marL="0" indent="0">
              <a:buNone/>
            </a:pPr>
            <a:r>
              <a:rPr lang="en-US" sz="2400" dirty="0"/>
              <a:t>“ Here we go 1,2,3 –tell me about –[distraction topic]….”</a:t>
            </a:r>
            <a:endParaRPr lang="en-CA" sz="2400" dirty="0"/>
          </a:p>
        </p:txBody>
      </p:sp>
      <p:sp>
        <p:nvSpPr>
          <p:cNvPr id="7" name="Text Placeholder 6"/>
          <p:cNvSpPr>
            <a:spLocks noGrp="1"/>
          </p:cNvSpPr>
          <p:nvPr>
            <p:ph type="body" sz="quarter" idx="3"/>
          </p:nvPr>
        </p:nvSpPr>
        <p:spPr/>
        <p:txBody>
          <a:bodyPr>
            <a:normAutofit/>
          </a:bodyPr>
          <a:lstStyle/>
          <a:p>
            <a:r>
              <a:rPr lang="en-US" sz="3200" dirty="0"/>
              <a:t>Do Not Say  </a:t>
            </a:r>
            <a:r>
              <a:rPr lang="en-US" sz="3200" dirty="0">
                <a:solidFill>
                  <a:srgbClr val="C00000"/>
                </a:solidFill>
                <a:cs typeface="Calibri"/>
              </a:rPr>
              <a:t>X</a:t>
            </a:r>
            <a:endParaRPr lang="en-CA" sz="3200" dirty="0">
              <a:solidFill>
                <a:srgbClr val="C00000"/>
              </a:solidFill>
            </a:endParaRPr>
          </a:p>
        </p:txBody>
      </p:sp>
      <p:sp>
        <p:nvSpPr>
          <p:cNvPr id="8" name="Content Placeholder 7"/>
          <p:cNvSpPr>
            <a:spLocks noGrp="1"/>
          </p:cNvSpPr>
          <p:nvPr>
            <p:ph sz="quarter" idx="4"/>
          </p:nvPr>
        </p:nvSpPr>
        <p:spPr>
          <a:xfrm>
            <a:off x="6035675" y="2675901"/>
            <a:ext cx="5183188" cy="3684588"/>
          </a:xfrm>
        </p:spPr>
        <p:txBody>
          <a:bodyPr vert="horz" lIns="18000" tIns="0" rIns="18000" bIns="0" rtlCol="0">
            <a:noAutofit/>
          </a:bodyPr>
          <a:lstStyle/>
          <a:p>
            <a:r>
              <a:rPr lang="en-US" sz="1800" dirty="0"/>
              <a:t>“</a:t>
            </a:r>
            <a:r>
              <a:rPr lang="en-US" sz="2400" dirty="0"/>
              <a:t>This needle will not hurt.”</a:t>
            </a:r>
          </a:p>
          <a:p>
            <a:r>
              <a:rPr lang="en-US" sz="2400" dirty="0"/>
              <a:t>“This needle will hurt.”</a:t>
            </a:r>
          </a:p>
          <a:p>
            <a:r>
              <a:rPr lang="en-US" sz="2400" dirty="0"/>
              <a:t>“ I have to give this needle in your right arm.”</a:t>
            </a:r>
          </a:p>
          <a:p>
            <a:r>
              <a:rPr lang="en-US" sz="2400" dirty="0"/>
              <a:t>“Don’t worry ….it’s just a little poke.” </a:t>
            </a:r>
          </a:p>
          <a:p>
            <a:endParaRPr lang="en-CA" sz="2400" dirty="0"/>
          </a:p>
        </p:txBody>
      </p:sp>
    </p:spTree>
    <p:extLst>
      <p:ext uri="{BB962C8B-B14F-4D97-AF65-F5344CB8AC3E}">
        <p14:creationId xmlns:p14="http://schemas.microsoft.com/office/powerpoint/2010/main" val="4183650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4" y="236668"/>
            <a:ext cx="11187954" cy="1325563"/>
          </a:xfrm>
        </p:spPr>
        <p:txBody>
          <a:bodyPr/>
          <a:lstStyle/>
          <a:p>
            <a:r>
              <a:rPr lang="en-US" dirty="0">
                <a:solidFill>
                  <a:srgbClr val="0070C0"/>
                </a:solidFill>
                <a:latin typeface="+mn-lt"/>
              </a:rPr>
              <a:t>Prevention: Muscle Tension</a:t>
            </a:r>
            <a:endParaRPr lang="en-US" dirty="0">
              <a:solidFill>
                <a:srgbClr val="0070C0"/>
              </a:solidFill>
              <a:latin typeface="+mn-lt"/>
              <a:cs typeface="Calibri"/>
            </a:endParaRPr>
          </a:p>
        </p:txBody>
      </p:sp>
      <p:sp>
        <p:nvSpPr>
          <p:cNvPr id="3" name="Content Placeholder 2"/>
          <p:cNvSpPr>
            <a:spLocks noGrp="1"/>
          </p:cNvSpPr>
          <p:nvPr>
            <p:ph idx="1"/>
          </p:nvPr>
        </p:nvSpPr>
        <p:spPr>
          <a:xfrm>
            <a:off x="618564" y="1059506"/>
            <a:ext cx="10993717" cy="4351338"/>
          </a:xfrm>
        </p:spPr>
        <p:txBody>
          <a:bodyPr vert="horz" lIns="91440" tIns="45720" rIns="91440" bIns="45720" rtlCol="0" anchor="t">
            <a:noAutofit/>
          </a:bodyPr>
          <a:lstStyle/>
          <a:p>
            <a:pPr marL="0" indent="0">
              <a:buNone/>
            </a:pPr>
            <a:r>
              <a:rPr lang="en-US" sz="2200" b="1" dirty="0">
                <a:cs typeface="Calibri"/>
              </a:rPr>
              <a:t>Muscle Tension can </a:t>
            </a:r>
            <a:r>
              <a:rPr lang="en-US" sz="2200" b="1" u="sng" dirty="0">
                <a:cs typeface="Calibri"/>
              </a:rPr>
              <a:t>Decrease</a:t>
            </a:r>
            <a:r>
              <a:rPr lang="en-US" sz="2200" b="1" dirty="0">
                <a:cs typeface="Calibri"/>
              </a:rPr>
              <a:t> the risk of fainting</a:t>
            </a:r>
          </a:p>
          <a:p>
            <a:pPr marL="285750" indent="-285750">
              <a:buFont typeface="Arial" panose="020B0604020202020204" pitchFamily="34" charset="0"/>
              <a:buChar char="•"/>
            </a:pPr>
            <a:r>
              <a:rPr lang="en-US" sz="2200" dirty="0"/>
              <a:t>Ask patient to tense his or her large muscle groups such as by squeezing a ball in the hand of the arm not being immunized, tensing leg muscles, and abdominal muscles.</a:t>
            </a:r>
          </a:p>
          <a:p>
            <a:pPr marL="285750" indent="-285750">
              <a:buFont typeface="Arial" panose="020B0604020202020204" pitchFamily="34" charset="0"/>
              <a:buChar char="•"/>
            </a:pPr>
            <a:r>
              <a:rPr lang="en-US" sz="2200" dirty="0"/>
              <a:t>Patient holds the tension for 15 to 30 sec until feeling warm or flushed.</a:t>
            </a:r>
          </a:p>
          <a:p>
            <a:pPr marL="285750" indent="-285750">
              <a:buFont typeface="Arial" panose="020B0604020202020204" pitchFamily="34" charset="0"/>
              <a:buChar char="•"/>
            </a:pPr>
            <a:r>
              <a:rPr lang="en-US" sz="2200" dirty="0"/>
              <a:t>Patient then returns to baseline muscle tension for 15 to 30 sec </a:t>
            </a:r>
          </a:p>
          <a:p>
            <a:pPr marL="285750" indent="-285750">
              <a:buFont typeface="Arial" panose="020B0604020202020204" pitchFamily="34" charset="0"/>
              <a:buChar char="•"/>
            </a:pPr>
            <a:r>
              <a:rPr lang="en-US" sz="2200" dirty="0"/>
              <a:t>Repeat tension and releasing cycles before , during and after the immunization procedure</a:t>
            </a:r>
          </a:p>
          <a:p>
            <a:endParaRPr lang="en-US" sz="2200" dirty="0"/>
          </a:p>
          <a:p>
            <a:r>
              <a:rPr lang="en-US" sz="2200" b="1" dirty="0">
                <a:cs typeface="Calibri"/>
              </a:rPr>
              <a:t>Short bouts of exercise of arms/ legs 15 min before immunization </a:t>
            </a:r>
          </a:p>
          <a:p>
            <a:pPr marL="285750" indent="-285750">
              <a:buFont typeface="Arial" panose="020B0604020202020204" pitchFamily="34" charset="0"/>
              <a:buChar char="•"/>
            </a:pPr>
            <a:r>
              <a:rPr lang="en-US" sz="2200" dirty="0"/>
              <a:t>Decreases post immunization: tenderness, swelling, fever, post, pain, days feeling ill</a:t>
            </a:r>
            <a:endParaRPr lang="en-CA" sz="2200" dirty="0"/>
          </a:p>
        </p:txBody>
      </p:sp>
    </p:spTree>
    <p:extLst>
      <p:ext uri="{BB962C8B-B14F-4D97-AF65-F5344CB8AC3E}">
        <p14:creationId xmlns:p14="http://schemas.microsoft.com/office/powerpoint/2010/main" val="268726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515600" cy="1584098"/>
          </a:xfrm>
        </p:spPr>
        <p:txBody>
          <a:bodyPr>
            <a:normAutofit/>
          </a:bodyPr>
          <a:lstStyle/>
          <a:p>
            <a:r>
              <a:rPr lang="en-US" dirty="0">
                <a:solidFill>
                  <a:srgbClr val="0070C0"/>
                </a:solidFill>
                <a:latin typeface="+mn-lt"/>
                <a:cs typeface="Calibri"/>
              </a:rPr>
              <a:t>Prevention: Personal Control of Situation</a:t>
            </a:r>
            <a:br>
              <a:rPr lang="en-US" dirty="0">
                <a:solidFill>
                  <a:srgbClr val="0070C0"/>
                </a:solidFill>
                <a:latin typeface="+mn-lt"/>
                <a:cs typeface="Calibri"/>
              </a:rPr>
            </a:br>
            <a:endParaRPr lang="en-US" sz="4900" dirty="0">
              <a:solidFill>
                <a:srgbClr val="0070C0"/>
              </a:solidFill>
              <a:latin typeface="+mn-lt"/>
              <a:cs typeface="Calibri"/>
            </a:endParaRPr>
          </a:p>
        </p:txBody>
      </p:sp>
      <p:sp>
        <p:nvSpPr>
          <p:cNvPr id="3" name="Content Placeholder 2"/>
          <p:cNvSpPr>
            <a:spLocks noGrp="1"/>
          </p:cNvSpPr>
          <p:nvPr>
            <p:ph idx="1"/>
          </p:nvPr>
        </p:nvSpPr>
        <p:spPr>
          <a:xfrm>
            <a:off x="863602" y="1359354"/>
            <a:ext cx="10515600" cy="4939846"/>
          </a:xfrm>
        </p:spPr>
        <p:txBody>
          <a:bodyPr vert="horz" lIns="91440" tIns="45720" rIns="91440" bIns="45720" rtlCol="0" anchor="t">
            <a:normAutofit/>
          </a:bodyPr>
          <a:lstStyle/>
          <a:p>
            <a:pPr marL="0" indent="0">
              <a:buNone/>
            </a:pPr>
            <a:r>
              <a:rPr lang="en-US" sz="2400" b="1" dirty="0">
                <a:solidFill>
                  <a:schemeClr val="accent2">
                    <a:lumMod val="75000"/>
                  </a:schemeClr>
                </a:solidFill>
                <a:cs typeface="Calibri"/>
              </a:rPr>
              <a:t>Adolescent or Adult who is anxious and/or past history of fainting</a:t>
            </a:r>
          </a:p>
          <a:p>
            <a:pPr marL="571500" indent="-285750">
              <a:buFont typeface="Arial" panose="020B0604020202020204" pitchFamily="34" charset="0"/>
              <a:buChar char="•"/>
            </a:pPr>
            <a:r>
              <a:rPr lang="en-US" sz="2400" dirty="0"/>
              <a:t>Immunize privately, away from others</a:t>
            </a:r>
          </a:p>
          <a:p>
            <a:pPr marL="571500" indent="-285750">
              <a:buFont typeface="Arial" panose="020B0604020202020204" pitchFamily="34" charset="0"/>
              <a:buChar char="•"/>
            </a:pPr>
            <a:r>
              <a:rPr lang="en-US" sz="2400" dirty="0"/>
              <a:t>Offer option of sitting or lying down for the immunization</a:t>
            </a:r>
          </a:p>
          <a:p>
            <a:pPr marL="571500" indent="-285750">
              <a:buFont typeface="Arial" panose="020B0604020202020204" pitchFamily="34" charset="0"/>
              <a:buChar char="•"/>
            </a:pPr>
            <a:r>
              <a:rPr lang="en-US" sz="2400" dirty="0"/>
              <a:t>Use muscle tension process noted before</a:t>
            </a:r>
          </a:p>
          <a:p>
            <a:pPr marL="571500" indent="-285750">
              <a:buFont typeface="Arial" panose="020B0604020202020204" pitchFamily="34" charset="0"/>
              <a:buChar char="•"/>
            </a:pPr>
            <a:r>
              <a:rPr lang="en-US" sz="2400" dirty="0"/>
              <a:t>Listen to how he or she wants procedure to be done – e.g. look /not look and employ if possible etc.</a:t>
            </a:r>
          </a:p>
          <a:p>
            <a:pPr marL="571500" indent="-285750">
              <a:buFont typeface="Arial" panose="020B0604020202020204" pitchFamily="34" charset="0"/>
              <a:buChar char="•"/>
            </a:pPr>
            <a:r>
              <a:rPr lang="en-US" sz="2400" dirty="0"/>
              <a:t>Use the distraction he/she wishes to employ</a:t>
            </a:r>
          </a:p>
          <a:p>
            <a:pPr marL="571500" indent="-285750">
              <a:buFont typeface="Arial" panose="020B0604020202020204" pitchFamily="34" charset="0"/>
              <a:buChar char="•"/>
            </a:pPr>
            <a:r>
              <a:rPr lang="en-US" sz="2400" dirty="0"/>
              <a:t>When complete, compliment the </a:t>
            </a:r>
            <a:r>
              <a:rPr lang="en-US" sz="2400" dirty="0" err="1"/>
              <a:t>vaccinee</a:t>
            </a:r>
            <a:endParaRPr lang="en-US" sz="2400" dirty="0">
              <a:cs typeface="Calibri"/>
            </a:endParaRPr>
          </a:p>
          <a:p>
            <a:endParaRPr lang="en-CA" sz="2400" dirty="0"/>
          </a:p>
        </p:txBody>
      </p:sp>
    </p:spTree>
    <p:extLst>
      <p:ext uri="{BB962C8B-B14F-4D97-AF65-F5344CB8AC3E}">
        <p14:creationId xmlns:p14="http://schemas.microsoft.com/office/powerpoint/2010/main" val="1439779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FE77-54A9-414B-AD69-62B3DF1539F0}"/>
              </a:ext>
            </a:extLst>
          </p:cNvPr>
          <p:cNvSpPr>
            <a:spLocks noGrp="1"/>
          </p:cNvSpPr>
          <p:nvPr>
            <p:ph type="title"/>
          </p:nvPr>
        </p:nvSpPr>
        <p:spPr>
          <a:xfrm>
            <a:off x="292102" y="115888"/>
            <a:ext cx="11709399" cy="1031875"/>
          </a:xfrm>
        </p:spPr>
        <p:txBody>
          <a:bodyPr>
            <a:normAutofit/>
          </a:bodyPr>
          <a:lstStyle/>
          <a:p>
            <a:r>
              <a:rPr lang="en-US" dirty="0">
                <a:solidFill>
                  <a:srgbClr val="0070C0"/>
                </a:solidFill>
                <a:latin typeface="+mn-lt"/>
                <a:cs typeface="Calibri Light"/>
              </a:rPr>
              <a:t>Management: Responding to ISRR</a:t>
            </a:r>
          </a:p>
        </p:txBody>
      </p:sp>
      <p:sp>
        <p:nvSpPr>
          <p:cNvPr id="5" name="Text Placeholder 4"/>
          <p:cNvSpPr>
            <a:spLocks noGrp="1"/>
          </p:cNvSpPr>
          <p:nvPr>
            <p:ph type="body" idx="1"/>
          </p:nvPr>
        </p:nvSpPr>
        <p:spPr>
          <a:xfrm>
            <a:off x="642446" y="917856"/>
            <a:ext cx="5157787" cy="456919"/>
          </a:xfrm>
        </p:spPr>
        <p:txBody>
          <a:bodyPr>
            <a:noAutofit/>
          </a:bodyPr>
          <a:lstStyle/>
          <a:p>
            <a:r>
              <a:rPr lang="en-US" sz="2800" dirty="0" err="1"/>
              <a:t>Peri</a:t>
            </a:r>
            <a:r>
              <a:rPr lang="en-US" sz="2800" dirty="0"/>
              <a:t>-ISSR</a:t>
            </a:r>
            <a:endParaRPr lang="en-CA" sz="2800" dirty="0"/>
          </a:p>
        </p:txBody>
      </p:sp>
      <p:sp>
        <p:nvSpPr>
          <p:cNvPr id="3" name="Content Placeholder 2">
            <a:extLst>
              <a:ext uri="{FF2B5EF4-FFF2-40B4-BE49-F238E27FC236}">
                <a16:creationId xmlns:a16="http://schemas.microsoft.com/office/drawing/2014/main" id="{84788E71-E18F-419F-8A54-6686144327BF}"/>
              </a:ext>
            </a:extLst>
          </p:cNvPr>
          <p:cNvSpPr>
            <a:spLocks noGrp="1"/>
          </p:cNvSpPr>
          <p:nvPr>
            <p:ph sz="half" idx="2"/>
          </p:nvPr>
        </p:nvSpPr>
        <p:spPr>
          <a:xfrm>
            <a:off x="483924" y="1773343"/>
            <a:ext cx="5474832" cy="4392159"/>
          </a:xfrm>
        </p:spPr>
        <p:txBody>
          <a:bodyPr vert="horz" lIns="91440" tIns="45720" rIns="91440" bIns="45720" rtlCol="0" anchor="t">
            <a:noAutofit/>
          </a:bodyPr>
          <a:lstStyle/>
          <a:p>
            <a:pPr marL="0" indent="0">
              <a:buNone/>
            </a:pPr>
            <a:r>
              <a:rPr lang="en-US" sz="2000" b="1" dirty="0">
                <a:solidFill>
                  <a:srgbClr val="0070C0"/>
                </a:solidFill>
                <a:cs typeface="Calibri"/>
              </a:rPr>
              <a:t>Health Care Worker</a:t>
            </a:r>
            <a:endParaRPr lang="en-GB" sz="2000" b="1" dirty="0">
              <a:solidFill>
                <a:srgbClr val="0070C0"/>
              </a:solidFill>
              <a:cs typeface="Calibri"/>
            </a:endParaRPr>
          </a:p>
          <a:p>
            <a:pPr marL="342900" lvl="1" indent="-342900"/>
            <a:r>
              <a:rPr lang="en-GB" sz="2000" dirty="0"/>
              <a:t>Should remain relaxed &amp; calm</a:t>
            </a:r>
            <a:endParaRPr lang="en-GB" sz="2000" dirty="0">
              <a:cs typeface="Calibri"/>
            </a:endParaRPr>
          </a:p>
          <a:p>
            <a:pPr marL="342900" lvl="1" indent="-342900"/>
            <a:r>
              <a:rPr lang="en-GB" sz="2000" dirty="0"/>
              <a:t> Most peri- ISSR </a:t>
            </a:r>
            <a:r>
              <a:rPr lang="en-US" sz="2000" dirty="0">
                <a:cs typeface="Calibri"/>
              </a:rPr>
              <a:t>resolve spontaneously</a:t>
            </a:r>
            <a:endParaRPr lang="en-GB" sz="2000" dirty="0">
              <a:cs typeface="Calibri"/>
            </a:endParaRPr>
          </a:p>
          <a:p>
            <a:pPr marL="342900" lvl="1" indent="-342900"/>
            <a:r>
              <a:rPr lang="en-US" sz="2000" dirty="0">
                <a:cs typeface="Calibri"/>
              </a:rPr>
              <a:t>If distressing symptoms</a:t>
            </a:r>
            <a:endParaRPr lang="en-GB" sz="2000" dirty="0">
              <a:cs typeface="Calibri"/>
            </a:endParaRPr>
          </a:p>
          <a:p>
            <a:pPr lvl="2"/>
            <a:r>
              <a:rPr lang="en-US" sz="2000" dirty="0">
                <a:cs typeface="Calibri"/>
              </a:rPr>
              <a:t>exclude vaccine product related reactions such as anaphylaxis</a:t>
            </a:r>
          </a:p>
          <a:p>
            <a:pPr lvl="2"/>
            <a:r>
              <a:rPr lang="en-US" sz="2000" dirty="0">
                <a:cs typeface="Calibri"/>
              </a:rPr>
              <a:t>calm and comfort in positive manner </a:t>
            </a:r>
          </a:p>
          <a:p>
            <a:pPr marL="342900" lvl="2" indent="-342900"/>
            <a:r>
              <a:rPr lang="en-US" sz="2000" dirty="0">
                <a:cs typeface="Calibri"/>
              </a:rPr>
              <a:t>Avoid medication and hospitalization </a:t>
            </a:r>
          </a:p>
          <a:p>
            <a:pPr lvl="2"/>
            <a:r>
              <a:rPr lang="en-US" sz="2000" dirty="0">
                <a:cs typeface="Calibri"/>
              </a:rPr>
              <a:t>manage vasovagal  reactions </a:t>
            </a:r>
            <a:r>
              <a:rPr lang="en-US" sz="2000" dirty="0">
                <a:solidFill>
                  <a:schemeClr val="bg1"/>
                </a:solidFill>
                <a:cs typeface="Calibri"/>
              </a:rPr>
              <a:t>– supine, muscle tension-relaxation until more stable </a:t>
            </a:r>
          </a:p>
          <a:p>
            <a:pPr lvl="1">
              <a:buFontTx/>
              <a:buChar char="-"/>
            </a:pPr>
            <a:endParaRPr lang="en-US" sz="2000" dirty="0">
              <a:cs typeface="Calibri"/>
            </a:endParaRPr>
          </a:p>
        </p:txBody>
      </p:sp>
      <p:sp>
        <p:nvSpPr>
          <p:cNvPr id="6" name="Text Placeholder 5"/>
          <p:cNvSpPr>
            <a:spLocks noGrp="1"/>
          </p:cNvSpPr>
          <p:nvPr>
            <p:ph type="body" sz="quarter" idx="3"/>
          </p:nvPr>
        </p:nvSpPr>
        <p:spPr>
          <a:xfrm>
            <a:off x="6146801" y="505900"/>
            <a:ext cx="5183188" cy="823912"/>
          </a:xfrm>
        </p:spPr>
        <p:txBody>
          <a:bodyPr>
            <a:normAutofit/>
          </a:bodyPr>
          <a:lstStyle/>
          <a:p>
            <a:r>
              <a:rPr lang="en-US" sz="2800" dirty="0"/>
              <a:t>Post-ISSR</a:t>
            </a:r>
            <a:endParaRPr lang="en-CA" sz="2800" dirty="0"/>
          </a:p>
        </p:txBody>
      </p:sp>
      <p:sp>
        <p:nvSpPr>
          <p:cNvPr id="7" name="Content Placeholder 6"/>
          <p:cNvSpPr>
            <a:spLocks noGrp="1"/>
          </p:cNvSpPr>
          <p:nvPr>
            <p:ph sz="quarter" idx="4"/>
          </p:nvPr>
        </p:nvSpPr>
        <p:spPr>
          <a:xfrm>
            <a:off x="6146801" y="1773343"/>
            <a:ext cx="5183188" cy="4051581"/>
          </a:xfrm>
        </p:spPr>
        <p:txBody>
          <a:bodyPr vert="horz" lIns="91440" tIns="45720" rIns="91440" bIns="45720" rtlCol="0" anchor="t">
            <a:normAutofit/>
          </a:bodyPr>
          <a:lstStyle/>
          <a:p>
            <a:pPr marL="0" indent="0">
              <a:buNone/>
            </a:pPr>
            <a:r>
              <a:rPr lang="en-GB" sz="2000" b="1" dirty="0">
                <a:solidFill>
                  <a:srgbClr val="0070C0"/>
                </a:solidFill>
              </a:rPr>
              <a:t>Multi-disciplinary approach </a:t>
            </a:r>
            <a:r>
              <a:rPr lang="en-GB" sz="2000" dirty="0">
                <a:solidFill>
                  <a:srgbClr val="0070C0"/>
                </a:solidFill>
              </a:rPr>
              <a:t>that </a:t>
            </a:r>
          </a:p>
          <a:p>
            <a:pPr marL="342900" indent="-342900">
              <a:buFont typeface="Arial" panose="020B0604020202020204" pitchFamily="34" charset="0"/>
              <a:buChar char="•"/>
            </a:pPr>
            <a:r>
              <a:rPr lang="en-GB" sz="2000" dirty="0"/>
              <a:t>Focuses on interventions to reduce the functional disability.</a:t>
            </a:r>
            <a:endParaRPr lang="en-GB" sz="2000" dirty="0">
              <a:cs typeface="Calibri"/>
            </a:endParaRPr>
          </a:p>
          <a:p>
            <a:pPr marL="342900" indent="-342900">
              <a:buFont typeface="Arial" panose="020B0604020202020204" pitchFamily="34" charset="0"/>
              <a:buChar char="•"/>
            </a:pPr>
            <a:r>
              <a:rPr lang="en-GB" sz="2000" dirty="0"/>
              <a:t>Treatments tailored to the symptom constellation </a:t>
            </a:r>
            <a:endParaRPr lang="en-GB" sz="2000" dirty="0">
              <a:cs typeface="Calibri"/>
            </a:endParaRPr>
          </a:p>
          <a:p>
            <a:pPr marL="800100" lvl="1" indent="-342900"/>
            <a:r>
              <a:rPr lang="en-GB" sz="2000" dirty="0"/>
              <a:t>may include physiotherapy, Cognitive Behavioural Therapy (CBT), or pharmacological interventions.  </a:t>
            </a:r>
            <a:endParaRPr lang="en-GB" sz="2000" dirty="0">
              <a:cs typeface="Calibri"/>
            </a:endParaRPr>
          </a:p>
          <a:p>
            <a:pPr marL="457200" lvl="1" indent="0">
              <a:buNone/>
            </a:pPr>
            <a:endParaRPr lang="en-CA" sz="1200" dirty="0"/>
          </a:p>
        </p:txBody>
      </p:sp>
      <p:sp>
        <p:nvSpPr>
          <p:cNvPr id="4" name="Slide Number Placeholder 3"/>
          <p:cNvSpPr>
            <a:spLocks noGrp="1"/>
          </p:cNvSpPr>
          <p:nvPr>
            <p:ph type="sldNum" sz="quarter" idx="12"/>
          </p:nvPr>
        </p:nvSpPr>
        <p:spPr/>
        <p:txBody>
          <a:bodyPr/>
          <a:lstStyle/>
          <a:p>
            <a:fld id="{330EA680-D336-4FF7-8B7A-9848BB0A1C32}" type="slidenum">
              <a:rPr lang="en-US" smtClean="0"/>
              <a:t>26</a:t>
            </a:fld>
            <a:endParaRPr lang="en-US"/>
          </a:p>
        </p:txBody>
      </p:sp>
      <p:sp>
        <p:nvSpPr>
          <p:cNvPr id="9" name="Rectangle 8"/>
          <p:cNvSpPr/>
          <p:nvPr/>
        </p:nvSpPr>
        <p:spPr>
          <a:xfrm>
            <a:off x="557263" y="6102405"/>
            <a:ext cx="11077474" cy="461665"/>
          </a:xfrm>
          <a:prstGeom prst="rect">
            <a:avLst/>
          </a:prstGeom>
          <a:solidFill>
            <a:srgbClr val="FFFF00"/>
          </a:solidFill>
        </p:spPr>
        <p:txBody>
          <a:bodyPr wrap="square" anchor="t">
            <a:spAutoFit/>
          </a:bodyPr>
          <a:lstStyle/>
          <a:p>
            <a:pPr algn="ctr"/>
            <a:r>
              <a:rPr lang="en-US" sz="2400" b="1" dirty="0">
                <a:solidFill>
                  <a:srgbClr val="FF0000"/>
                </a:solidFill>
                <a:cs typeface="Calibri"/>
              </a:rPr>
              <a:t>If ISRR causes community concern, communication to public is key </a:t>
            </a:r>
          </a:p>
        </p:txBody>
      </p:sp>
    </p:spTree>
    <p:extLst>
      <p:ext uri="{BB962C8B-B14F-4D97-AF65-F5344CB8AC3E}">
        <p14:creationId xmlns:p14="http://schemas.microsoft.com/office/powerpoint/2010/main" val="289099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5D3E-C79B-44A4-B2B3-C5ECE58ED299}"/>
              </a:ext>
            </a:extLst>
          </p:cNvPr>
          <p:cNvSpPr>
            <a:spLocks noGrp="1"/>
          </p:cNvSpPr>
          <p:nvPr>
            <p:ph type="title"/>
          </p:nvPr>
        </p:nvSpPr>
        <p:spPr>
          <a:xfrm>
            <a:off x="318634" y="284696"/>
            <a:ext cx="8160000" cy="720000"/>
          </a:xfrm>
        </p:spPr>
        <p:txBody>
          <a:bodyPr>
            <a:normAutofit/>
          </a:bodyPr>
          <a:lstStyle/>
          <a:p>
            <a:r>
              <a:rPr lang="en-US" sz="3200" b="1" dirty="0">
                <a:solidFill>
                  <a:srgbClr val="0070C0"/>
                </a:solidFill>
                <a:latin typeface="+mn-lt"/>
                <a:cs typeface="Calibri Light"/>
              </a:rPr>
              <a:t>ISRR Clusters</a:t>
            </a:r>
            <a:endParaRPr lang="en-US" sz="1400" dirty="0">
              <a:solidFill>
                <a:srgbClr val="0070C0"/>
              </a:solidFill>
              <a:latin typeface="+mn-lt"/>
            </a:endParaRPr>
          </a:p>
        </p:txBody>
      </p:sp>
      <p:sp>
        <p:nvSpPr>
          <p:cNvPr id="3" name="Content Placeholder 2">
            <a:extLst>
              <a:ext uri="{FF2B5EF4-FFF2-40B4-BE49-F238E27FC236}">
                <a16:creationId xmlns:a16="http://schemas.microsoft.com/office/drawing/2014/main" id="{FD786ACF-D3E3-49AD-B07B-4AF5DE10D66F}"/>
              </a:ext>
            </a:extLst>
          </p:cNvPr>
          <p:cNvSpPr>
            <a:spLocks noGrp="1"/>
          </p:cNvSpPr>
          <p:nvPr>
            <p:ph idx="1"/>
          </p:nvPr>
        </p:nvSpPr>
        <p:spPr>
          <a:xfrm>
            <a:off x="738764" y="1471654"/>
            <a:ext cx="6878232" cy="4237200"/>
          </a:xfrm>
        </p:spPr>
        <p:txBody>
          <a:bodyPr vert="horz" lIns="91440" tIns="45720" rIns="91440" bIns="45720" rtlCol="0" anchor="t">
            <a:normAutofit lnSpcReduction="10000"/>
          </a:bodyPr>
          <a:lstStyle/>
          <a:p>
            <a:r>
              <a:rPr lang="en-US" sz="2800" dirty="0">
                <a:cs typeface="Calibri"/>
              </a:rPr>
              <a:t>Multiple (two or more) ISRRs </a:t>
            </a:r>
            <a:r>
              <a:rPr lang="en-US" sz="2800" dirty="0">
                <a:cs typeface="Calibri"/>
                <a:sym typeface="Wingdings" panose="05000000000000000000" pitchFamily="2" charset="2"/>
              </a:rPr>
              <a:t></a:t>
            </a:r>
            <a:r>
              <a:rPr lang="en-US" sz="2800" dirty="0">
                <a:cs typeface="Calibri"/>
              </a:rPr>
              <a:t> a cluster</a:t>
            </a:r>
          </a:p>
          <a:p>
            <a:r>
              <a:rPr lang="en-US" sz="2800" dirty="0">
                <a:cs typeface="Calibri"/>
              </a:rPr>
              <a:t>Common in Schools and large campaigns </a:t>
            </a:r>
          </a:p>
          <a:p>
            <a:r>
              <a:rPr lang="en-US" sz="2800" dirty="0">
                <a:cs typeface="Calibri"/>
              </a:rPr>
              <a:t>Mass Immunization Stress-Related Response (MISRR)</a:t>
            </a:r>
          </a:p>
          <a:p>
            <a:r>
              <a:rPr lang="en-US" sz="2800" dirty="0">
                <a:cs typeface="Calibri"/>
              </a:rPr>
              <a:t>Social Factors</a:t>
            </a:r>
          </a:p>
          <a:p>
            <a:pPr lvl="1"/>
            <a:r>
              <a:rPr lang="en-US" sz="2800" dirty="0">
                <a:cs typeface="Calibri"/>
              </a:rPr>
              <a:t>Peers</a:t>
            </a:r>
          </a:p>
          <a:p>
            <a:pPr lvl="1"/>
            <a:r>
              <a:rPr lang="en-US" sz="2800" dirty="0">
                <a:cs typeface="Calibri"/>
              </a:rPr>
              <a:t>Media/ Social Media</a:t>
            </a:r>
          </a:p>
          <a:p>
            <a:endParaRPr lang="en-US" sz="2800" dirty="0">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27</a:t>
            </a:fld>
            <a:endParaRPr lang="en-US"/>
          </a:p>
        </p:txBody>
      </p:sp>
      <p:pic>
        <p:nvPicPr>
          <p:cNvPr id="7" name="Picture 2" descr="A picture containing indoor, wall, window, floor&#10;&#10;Description generated with very high confidence">
            <a:extLst>
              <a:ext uri="{FF2B5EF4-FFF2-40B4-BE49-F238E27FC236}">
                <a16:creationId xmlns:a16="http://schemas.microsoft.com/office/drawing/2014/main" id="{50BB5CEF-87B3-46D3-8F82-C582BB8B6B81}"/>
              </a:ext>
            </a:extLst>
          </p:cNvPr>
          <p:cNvPicPr>
            <a:picLocks noChangeAspect="1"/>
          </p:cNvPicPr>
          <p:nvPr/>
        </p:nvPicPr>
        <p:blipFill rotWithShape="1">
          <a:blip r:embed="rId3"/>
          <a:srcRect l="34567" r="34579"/>
          <a:stretch/>
        </p:blipFill>
        <p:spPr>
          <a:xfrm>
            <a:off x="8111266" y="1362701"/>
            <a:ext cx="2269863" cy="4132598"/>
          </a:xfrm>
          <a:prstGeom prst="rect">
            <a:avLst/>
          </a:prstGeom>
        </p:spPr>
      </p:pic>
      <p:sp>
        <p:nvSpPr>
          <p:cNvPr id="8" name="Rectangle 7">
            <a:extLst>
              <a:ext uri="{FF2B5EF4-FFF2-40B4-BE49-F238E27FC236}">
                <a16:creationId xmlns:a16="http://schemas.microsoft.com/office/drawing/2014/main" id="{A811503C-A87B-4738-BDA0-DC2ED425AB78}"/>
              </a:ext>
            </a:extLst>
          </p:cNvPr>
          <p:cNvSpPr/>
          <p:nvPr/>
        </p:nvSpPr>
        <p:spPr>
          <a:xfrm>
            <a:off x="1435868" y="6175813"/>
            <a:ext cx="9183324" cy="1077218"/>
          </a:xfrm>
          <a:prstGeom prst="rect">
            <a:avLst/>
          </a:prstGeom>
        </p:spPr>
        <p:txBody>
          <a:bodyPr wrap="none">
            <a:spAutoFit/>
          </a:bodyPr>
          <a:lstStyle/>
          <a:p>
            <a:r>
              <a:rPr lang="en-US" sz="3200" dirty="0">
                <a:cs typeface="Calibri"/>
                <a:hlinkClick r:id="rId4"/>
              </a:rPr>
              <a:t>https://www.youtube.com/watch?v=</a:t>
            </a:r>
            <a:r>
              <a:rPr lang="en-US" sz="3200" dirty="0" smtClean="0">
                <a:cs typeface="Calibri"/>
                <a:hlinkClick r:id="rId4"/>
              </a:rPr>
              <a:t>EonxRK8E1pI</a:t>
            </a:r>
            <a:endParaRPr lang="en-US" sz="3200" dirty="0" smtClean="0">
              <a:cs typeface="Calibri"/>
            </a:endParaRPr>
          </a:p>
          <a:p>
            <a:endParaRPr lang="en-US" sz="3200" dirty="0">
              <a:cs typeface="Calibri"/>
            </a:endParaRPr>
          </a:p>
        </p:txBody>
      </p:sp>
    </p:spTree>
    <p:extLst>
      <p:ext uri="{BB962C8B-B14F-4D97-AF65-F5344CB8AC3E}">
        <p14:creationId xmlns:p14="http://schemas.microsoft.com/office/powerpoint/2010/main" val="367648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32AAE30-89F2-42A3-842F-3EA93106A7D1}"/>
              </a:ext>
            </a:extLst>
          </p:cNvPr>
          <p:cNvSpPr txBox="1">
            <a:spLocks noChangeArrowheads="1"/>
          </p:cNvSpPr>
          <p:nvPr/>
        </p:nvSpPr>
        <p:spPr bwMode="auto">
          <a:xfrm>
            <a:off x="3171824" y="1423988"/>
            <a:ext cx="455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No</a:t>
            </a:r>
          </a:p>
        </p:txBody>
      </p:sp>
      <p:sp>
        <p:nvSpPr>
          <p:cNvPr id="5" name="AutoShape 3">
            <a:extLst>
              <a:ext uri="{FF2B5EF4-FFF2-40B4-BE49-F238E27FC236}">
                <a16:creationId xmlns:a16="http://schemas.microsoft.com/office/drawing/2014/main" id="{00DE3263-4EEB-4E95-A82B-C4DC2BDA27C1}"/>
              </a:ext>
            </a:extLst>
          </p:cNvPr>
          <p:cNvSpPr>
            <a:spLocks noChangeArrowheads="1"/>
          </p:cNvSpPr>
          <p:nvPr/>
        </p:nvSpPr>
        <p:spPr bwMode="auto">
          <a:xfrm>
            <a:off x="3579814" y="1006475"/>
            <a:ext cx="1574800" cy="1676400"/>
          </a:xfrm>
          <a:prstGeom prst="flowChartDecision">
            <a:avLst/>
          </a:prstGeom>
          <a:solidFill>
            <a:schemeClr val="accent6">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a:cs typeface="Arial" panose="020B0604020202020204" pitchFamily="34" charset="0"/>
              </a:rPr>
              <a:t>All cases got</a:t>
            </a:r>
            <a:br>
              <a:rPr lang="en-GB" altLang="en-US" sz="1400">
                <a:cs typeface="Arial" panose="020B0604020202020204" pitchFamily="34" charset="0"/>
              </a:rPr>
            </a:br>
            <a:r>
              <a:rPr lang="en-GB" altLang="en-US" sz="1400">
                <a:cs typeface="Arial" panose="020B0604020202020204" pitchFamily="34" charset="0"/>
              </a:rPr>
              <a:t>same vaccine</a:t>
            </a:r>
            <a:br>
              <a:rPr lang="en-GB" altLang="en-US" sz="1400">
                <a:cs typeface="Arial" panose="020B0604020202020204" pitchFamily="34" charset="0"/>
              </a:rPr>
            </a:br>
            <a:r>
              <a:rPr lang="en-GB" altLang="en-US" sz="1400">
                <a:cs typeface="Arial" panose="020B0604020202020204" pitchFamily="34" charset="0"/>
              </a:rPr>
              <a:t>or lot ?</a:t>
            </a:r>
          </a:p>
        </p:txBody>
      </p:sp>
      <p:sp>
        <p:nvSpPr>
          <p:cNvPr id="6" name="AutoShape 4">
            <a:extLst>
              <a:ext uri="{FF2B5EF4-FFF2-40B4-BE49-F238E27FC236}">
                <a16:creationId xmlns:a16="http://schemas.microsoft.com/office/drawing/2014/main" id="{F4352993-AFDC-45D2-9D50-3215A57DDC84}"/>
              </a:ext>
            </a:extLst>
          </p:cNvPr>
          <p:cNvSpPr>
            <a:spLocks noChangeArrowheads="1"/>
          </p:cNvSpPr>
          <p:nvPr/>
        </p:nvSpPr>
        <p:spPr bwMode="auto">
          <a:xfrm>
            <a:off x="5459414" y="1006475"/>
            <a:ext cx="1574800" cy="1676400"/>
          </a:xfrm>
          <a:prstGeom prst="flowChartDecision">
            <a:avLst/>
          </a:prstGeom>
          <a:solidFill>
            <a:schemeClr val="accent6">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a:cs typeface="Arial" panose="020B0604020202020204" pitchFamily="34" charset="0"/>
              </a:rPr>
              <a:t>Known</a:t>
            </a:r>
            <a:br>
              <a:rPr lang="en-GB" altLang="en-US" sz="1400">
                <a:cs typeface="Arial" panose="020B0604020202020204" pitchFamily="34" charset="0"/>
              </a:rPr>
            </a:br>
            <a:r>
              <a:rPr lang="en-GB" altLang="en-US" sz="1400">
                <a:cs typeface="Arial" panose="020B0604020202020204" pitchFamily="34" charset="0"/>
              </a:rPr>
              <a:t>vaccine</a:t>
            </a:r>
            <a:br>
              <a:rPr lang="en-GB" altLang="en-US" sz="1400">
                <a:cs typeface="Arial" panose="020B0604020202020204" pitchFamily="34" charset="0"/>
              </a:rPr>
            </a:br>
            <a:r>
              <a:rPr lang="en-GB" altLang="en-US" sz="1400">
                <a:cs typeface="Arial" panose="020B0604020202020204" pitchFamily="34" charset="0"/>
              </a:rPr>
              <a:t>reaction?</a:t>
            </a:r>
          </a:p>
        </p:txBody>
      </p:sp>
      <p:sp>
        <p:nvSpPr>
          <p:cNvPr id="7" name="AutoShape 5">
            <a:extLst>
              <a:ext uri="{FF2B5EF4-FFF2-40B4-BE49-F238E27FC236}">
                <a16:creationId xmlns:a16="http://schemas.microsoft.com/office/drawing/2014/main" id="{688B3E14-FEF3-4374-BE87-5EDACB36DE19}"/>
              </a:ext>
            </a:extLst>
          </p:cNvPr>
          <p:cNvSpPr>
            <a:spLocks noChangeArrowheads="1"/>
          </p:cNvSpPr>
          <p:nvPr/>
        </p:nvSpPr>
        <p:spPr bwMode="auto">
          <a:xfrm>
            <a:off x="7339014" y="1006475"/>
            <a:ext cx="1574800" cy="1676400"/>
          </a:xfrm>
          <a:prstGeom prst="flowChartDecision">
            <a:avLst/>
          </a:prstGeom>
          <a:solidFill>
            <a:schemeClr val="accent6">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a:cs typeface="Arial" panose="020B0604020202020204" pitchFamily="34" charset="0"/>
              </a:rPr>
              <a:t>Similar</a:t>
            </a:r>
            <a:br>
              <a:rPr lang="en-GB" altLang="en-US" sz="1400">
                <a:cs typeface="Arial" panose="020B0604020202020204" pitchFamily="34" charset="0"/>
              </a:rPr>
            </a:br>
            <a:r>
              <a:rPr lang="en-GB" altLang="en-US" sz="1400">
                <a:cs typeface="Arial" panose="020B0604020202020204" pitchFamily="34" charset="0"/>
              </a:rPr>
              <a:t>illness</a:t>
            </a:r>
            <a:br>
              <a:rPr lang="en-GB" altLang="en-US" sz="1400">
                <a:cs typeface="Arial" panose="020B0604020202020204" pitchFamily="34" charset="0"/>
              </a:rPr>
            </a:br>
            <a:r>
              <a:rPr lang="en-GB" altLang="en-US" sz="1400">
                <a:cs typeface="Arial" panose="020B0604020202020204" pitchFamily="34" charset="0"/>
              </a:rPr>
              <a:t>in others who</a:t>
            </a:r>
            <a:br>
              <a:rPr lang="en-GB" altLang="en-US" sz="1400">
                <a:cs typeface="Arial" panose="020B0604020202020204" pitchFamily="34" charset="0"/>
              </a:rPr>
            </a:br>
            <a:r>
              <a:rPr lang="en-GB" altLang="en-US" sz="1400">
                <a:cs typeface="Arial" panose="020B0604020202020204" pitchFamily="34" charset="0"/>
              </a:rPr>
              <a:t>did not get</a:t>
            </a:r>
            <a:br>
              <a:rPr lang="en-GB" altLang="en-US" sz="1400">
                <a:cs typeface="Arial" panose="020B0604020202020204" pitchFamily="34" charset="0"/>
              </a:rPr>
            </a:br>
            <a:r>
              <a:rPr lang="en-GB" altLang="en-US" sz="1400">
                <a:cs typeface="Arial" panose="020B0604020202020204" pitchFamily="34" charset="0"/>
              </a:rPr>
              <a:t>vaccine?</a:t>
            </a:r>
          </a:p>
        </p:txBody>
      </p:sp>
      <p:sp>
        <p:nvSpPr>
          <p:cNvPr id="8" name="AutoShape 6">
            <a:extLst>
              <a:ext uri="{FF2B5EF4-FFF2-40B4-BE49-F238E27FC236}">
                <a16:creationId xmlns:a16="http://schemas.microsoft.com/office/drawing/2014/main" id="{18568B87-2756-464B-95BC-84C1C9FB1204}"/>
              </a:ext>
            </a:extLst>
          </p:cNvPr>
          <p:cNvSpPr>
            <a:spLocks noChangeArrowheads="1"/>
          </p:cNvSpPr>
          <p:nvPr/>
        </p:nvSpPr>
        <p:spPr bwMode="auto">
          <a:xfrm>
            <a:off x="3578227" y="3397250"/>
            <a:ext cx="1574800" cy="1676400"/>
          </a:xfrm>
          <a:prstGeom prst="flowChartDecision">
            <a:avLst/>
          </a:prstGeom>
          <a:solidFill>
            <a:schemeClr val="accent6">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a:cs typeface="Arial" panose="020B0604020202020204" pitchFamily="34" charset="0"/>
              </a:rPr>
              <a:t>Similar</a:t>
            </a:r>
            <a:br>
              <a:rPr lang="en-GB" altLang="en-US" sz="1400">
                <a:cs typeface="Arial" panose="020B0604020202020204" pitchFamily="34" charset="0"/>
              </a:rPr>
            </a:br>
            <a:r>
              <a:rPr lang="en-GB" altLang="en-US" sz="1400">
                <a:cs typeface="Arial" panose="020B0604020202020204" pitchFamily="34" charset="0"/>
              </a:rPr>
              <a:t>illness in</a:t>
            </a:r>
            <a:br>
              <a:rPr lang="en-GB" altLang="en-US" sz="1400">
                <a:cs typeface="Arial" panose="020B0604020202020204" pitchFamily="34" charset="0"/>
              </a:rPr>
            </a:br>
            <a:r>
              <a:rPr lang="en-GB" altLang="en-US" sz="1400">
                <a:cs typeface="Arial" panose="020B0604020202020204" pitchFamily="34" charset="0"/>
              </a:rPr>
              <a:t>others who did</a:t>
            </a:r>
            <a:br>
              <a:rPr lang="en-GB" altLang="en-US" sz="1400">
                <a:cs typeface="Arial" panose="020B0604020202020204" pitchFamily="34" charset="0"/>
              </a:rPr>
            </a:br>
            <a:r>
              <a:rPr lang="en-GB" altLang="en-US" sz="1400">
                <a:cs typeface="Arial" panose="020B0604020202020204" pitchFamily="34" charset="0"/>
              </a:rPr>
              <a:t>not get the</a:t>
            </a:r>
            <a:br>
              <a:rPr lang="en-GB" altLang="en-US" sz="1400">
                <a:cs typeface="Arial" panose="020B0604020202020204" pitchFamily="34" charset="0"/>
              </a:rPr>
            </a:br>
            <a:r>
              <a:rPr lang="en-GB" altLang="en-US" sz="1400">
                <a:cs typeface="Arial" panose="020B0604020202020204" pitchFamily="34" charset="0"/>
              </a:rPr>
              <a:t>vaccine?</a:t>
            </a:r>
          </a:p>
        </p:txBody>
      </p:sp>
      <p:sp>
        <p:nvSpPr>
          <p:cNvPr id="9" name="AutoShape 7">
            <a:extLst>
              <a:ext uri="{FF2B5EF4-FFF2-40B4-BE49-F238E27FC236}">
                <a16:creationId xmlns:a16="http://schemas.microsoft.com/office/drawing/2014/main" id="{99797C1C-49E7-4174-ABE7-B4BD83C3CBC2}"/>
              </a:ext>
            </a:extLst>
          </p:cNvPr>
          <p:cNvSpPr>
            <a:spLocks noChangeArrowheads="1"/>
          </p:cNvSpPr>
          <p:nvPr/>
        </p:nvSpPr>
        <p:spPr bwMode="auto">
          <a:xfrm>
            <a:off x="5456239" y="3397250"/>
            <a:ext cx="1574800" cy="1676400"/>
          </a:xfrm>
          <a:prstGeom prst="flowChartDecision">
            <a:avLst/>
          </a:prstGeom>
          <a:solidFill>
            <a:schemeClr val="accent6">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a:cs typeface="Arial" panose="020B0604020202020204" pitchFamily="34" charset="0"/>
              </a:rPr>
              <a:t>Rate of</a:t>
            </a:r>
            <a:br>
              <a:rPr lang="en-GB" altLang="en-US" sz="1400">
                <a:cs typeface="Arial" panose="020B0604020202020204" pitchFamily="34" charset="0"/>
              </a:rPr>
            </a:br>
            <a:r>
              <a:rPr lang="en-GB" altLang="en-US" sz="1400">
                <a:cs typeface="Arial" panose="020B0604020202020204" pitchFamily="34" charset="0"/>
              </a:rPr>
              <a:t>reaction</a:t>
            </a:r>
            <a:br>
              <a:rPr lang="en-GB" altLang="en-US" sz="1400">
                <a:cs typeface="Arial" panose="020B0604020202020204" pitchFamily="34" charset="0"/>
              </a:rPr>
            </a:br>
            <a:r>
              <a:rPr lang="en-GB" altLang="en-US" sz="1400">
                <a:cs typeface="Arial" panose="020B0604020202020204" pitchFamily="34" charset="0"/>
              </a:rPr>
              <a:t>within the</a:t>
            </a:r>
            <a:br>
              <a:rPr lang="en-GB" altLang="en-US" sz="1400">
                <a:cs typeface="Arial" panose="020B0604020202020204" pitchFamily="34" charset="0"/>
              </a:rPr>
            </a:br>
            <a:r>
              <a:rPr lang="en-GB" altLang="en-US" sz="1400">
                <a:cs typeface="Arial" panose="020B0604020202020204" pitchFamily="34" charset="0"/>
              </a:rPr>
              <a:t>expected</a:t>
            </a:r>
            <a:br>
              <a:rPr lang="en-GB" altLang="en-US" sz="1400">
                <a:cs typeface="Arial" panose="020B0604020202020204" pitchFamily="34" charset="0"/>
              </a:rPr>
            </a:br>
            <a:r>
              <a:rPr lang="en-GB" altLang="en-US" sz="1400">
                <a:cs typeface="Arial" panose="020B0604020202020204" pitchFamily="34" charset="0"/>
              </a:rPr>
              <a:t>rate?</a:t>
            </a:r>
          </a:p>
        </p:txBody>
      </p:sp>
      <p:cxnSp>
        <p:nvCxnSpPr>
          <p:cNvPr id="10" name="AutoShape 8">
            <a:extLst>
              <a:ext uri="{FF2B5EF4-FFF2-40B4-BE49-F238E27FC236}">
                <a16:creationId xmlns:a16="http://schemas.microsoft.com/office/drawing/2014/main" id="{A7B7482F-384E-4DB7-8453-BB43759D19A6}"/>
              </a:ext>
            </a:extLst>
          </p:cNvPr>
          <p:cNvCxnSpPr>
            <a:cxnSpLocks noChangeShapeType="1"/>
          </p:cNvCxnSpPr>
          <p:nvPr/>
        </p:nvCxnSpPr>
        <p:spPr bwMode="auto">
          <a:xfrm>
            <a:off x="3275013" y="1844675"/>
            <a:ext cx="304800" cy="0"/>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11" name="AutoShape 9">
            <a:extLst>
              <a:ext uri="{FF2B5EF4-FFF2-40B4-BE49-F238E27FC236}">
                <a16:creationId xmlns:a16="http://schemas.microsoft.com/office/drawing/2014/main" id="{0F0468FC-0945-4EE1-804F-D661E4543AF7}"/>
              </a:ext>
            </a:extLst>
          </p:cNvPr>
          <p:cNvCxnSpPr>
            <a:cxnSpLocks noChangeShapeType="1"/>
          </p:cNvCxnSpPr>
          <p:nvPr/>
        </p:nvCxnSpPr>
        <p:spPr bwMode="auto">
          <a:xfrm>
            <a:off x="5154613" y="1844675"/>
            <a:ext cx="304800" cy="0"/>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12" name="AutoShape 10">
            <a:extLst>
              <a:ext uri="{FF2B5EF4-FFF2-40B4-BE49-F238E27FC236}">
                <a16:creationId xmlns:a16="http://schemas.microsoft.com/office/drawing/2014/main" id="{08E46426-E600-4937-95E5-39E9E6B6E5F8}"/>
              </a:ext>
            </a:extLst>
          </p:cNvPr>
          <p:cNvCxnSpPr>
            <a:cxnSpLocks noChangeShapeType="1"/>
          </p:cNvCxnSpPr>
          <p:nvPr/>
        </p:nvCxnSpPr>
        <p:spPr bwMode="auto">
          <a:xfrm>
            <a:off x="7034213" y="1844675"/>
            <a:ext cx="304800" cy="0"/>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13" name="AutoShape 11">
            <a:extLst>
              <a:ext uri="{FF2B5EF4-FFF2-40B4-BE49-F238E27FC236}">
                <a16:creationId xmlns:a16="http://schemas.microsoft.com/office/drawing/2014/main" id="{D0D9D359-B443-4CAA-859A-2456747CD1F6}"/>
              </a:ext>
            </a:extLst>
          </p:cNvPr>
          <p:cNvCxnSpPr>
            <a:cxnSpLocks noChangeShapeType="1"/>
          </p:cNvCxnSpPr>
          <p:nvPr/>
        </p:nvCxnSpPr>
        <p:spPr bwMode="auto">
          <a:xfrm flipH="1">
            <a:off x="4365626" y="2682876"/>
            <a:ext cx="1588" cy="714375"/>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14" name="AutoShape 12">
            <a:extLst>
              <a:ext uri="{FF2B5EF4-FFF2-40B4-BE49-F238E27FC236}">
                <a16:creationId xmlns:a16="http://schemas.microsoft.com/office/drawing/2014/main" id="{1D14AEE6-BAA0-43F3-A56E-2E46BEE86998}"/>
              </a:ext>
            </a:extLst>
          </p:cNvPr>
          <p:cNvCxnSpPr>
            <a:cxnSpLocks noChangeShapeType="1"/>
          </p:cNvCxnSpPr>
          <p:nvPr/>
        </p:nvCxnSpPr>
        <p:spPr bwMode="auto">
          <a:xfrm flipH="1">
            <a:off x="6243639" y="2682876"/>
            <a:ext cx="3175" cy="714375"/>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sp>
        <p:nvSpPr>
          <p:cNvPr id="15" name="Text Box 13">
            <a:extLst>
              <a:ext uri="{FF2B5EF4-FFF2-40B4-BE49-F238E27FC236}">
                <a16:creationId xmlns:a16="http://schemas.microsoft.com/office/drawing/2014/main" id="{571F8DC3-E8A7-495E-87CC-61D77B0DB5A9}"/>
              </a:ext>
            </a:extLst>
          </p:cNvPr>
          <p:cNvSpPr txBox="1">
            <a:spLocks noChangeArrowheads="1"/>
          </p:cNvSpPr>
          <p:nvPr/>
        </p:nvSpPr>
        <p:spPr bwMode="auto">
          <a:xfrm>
            <a:off x="3730624" y="2687638"/>
            <a:ext cx="4855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Yes</a:t>
            </a:r>
          </a:p>
        </p:txBody>
      </p:sp>
      <p:sp>
        <p:nvSpPr>
          <p:cNvPr id="16" name="Text Box 14">
            <a:extLst>
              <a:ext uri="{FF2B5EF4-FFF2-40B4-BE49-F238E27FC236}">
                <a16:creationId xmlns:a16="http://schemas.microsoft.com/office/drawing/2014/main" id="{DE2711F6-0073-4D6C-A13E-006256DD25AB}"/>
              </a:ext>
            </a:extLst>
          </p:cNvPr>
          <p:cNvSpPr txBox="1">
            <a:spLocks noChangeArrowheads="1"/>
          </p:cNvSpPr>
          <p:nvPr/>
        </p:nvSpPr>
        <p:spPr bwMode="auto">
          <a:xfrm>
            <a:off x="8950326" y="1423988"/>
            <a:ext cx="455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No</a:t>
            </a:r>
          </a:p>
        </p:txBody>
      </p:sp>
      <p:sp>
        <p:nvSpPr>
          <p:cNvPr id="17" name="Text Box 15">
            <a:extLst>
              <a:ext uri="{FF2B5EF4-FFF2-40B4-BE49-F238E27FC236}">
                <a16:creationId xmlns:a16="http://schemas.microsoft.com/office/drawing/2014/main" id="{D4661877-825E-4E8E-A52C-953BE9C889D0}"/>
              </a:ext>
            </a:extLst>
          </p:cNvPr>
          <p:cNvSpPr txBox="1">
            <a:spLocks noChangeArrowheads="1"/>
          </p:cNvSpPr>
          <p:nvPr/>
        </p:nvSpPr>
        <p:spPr bwMode="auto">
          <a:xfrm>
            <a:off x="6931024" y="1423988"/>
            <a:ext cx="455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No</a:t>
            </a:r>
          </a:p>
        </p:txBody>
      </p:sp>
      <p:sp>
        <p:nvSpPr>
          <p:cNvPr id="18" name="Text Box 16">
            <a:extLst>
              <a:ext uri="{FF2B5EF4-FFF2-40B4-BE49-F238E27FC236}">
                <a16:creationId xmlns:a16="http://schemas.microsoft.com/office/drawing/2014/main" id="{A74E752D-1D79-49BF-A411-290717010A68}"/>
              </a:ext>
            </a:extLst>
          </p:cNvPr>
          <p:cNvSpPr txBox="1">
            <a:spLocks noChangeArrowheads="1"/>
          </p:cNvSpPr>
          <p:nvPr/>
        </p:nvSpPr>
        <p:spPr bwMode="auto">
          <a:xfrm>
            <a:off x="5051424" y="1423988"/>
            <a:ext cx="455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No</a:t>
            </a:r>
          </a:p>
        </p:txBody>
      </p:sp>
      <p:sp>
        <p:nvSpPr>
          <p:cNvPr id="19" name="Text Box 17">
            <a:extLst>
              <a:ext uri="{FF2B5EF4-FFF2-40B4-BE49-F238E27FC236}">
                <a16:creationId xmlns:a16="http://schemas.microsoft.com/office/drawing/2014/main" id="{3FE84A5D-2F66-4ADE-8920-AE4291F08486}"/>
              </a:ext>
            </a:extLst>
          </p:cNvPr>
          <p:cNvSpPr txBox="1">
            <a:spLocks noChangeArrowheads="1"/>
          </p:cNvSpPr>
          <p:nvPr/>
        </p:nvSpPr>
        <p:spPr bwMode="auto">
          <a:xfrm>
            <a:off x="7451725" y="2687638"/>
            <a:ext cx="4855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Yes</a:t>
            </a:r>
          </a:p>
        </p:txBody>
      </p:sp>
      <p:sp>
        <p:nvSpPr>
          <p:cNvPr id="20" name="Text Box 18">
            <a:extLst>
              <a:ext uri="{FF2B5EF4-FFF2-40B4-BE49-F238E27FC236}">
                <a16:creationId xmlns:a16="http://schemas.microsoft.com/office/drawing/2014/main" id="{DCE42D8A-F889-4091-B892-00540E2F5994}"/>
              </a:ext>
            </a:extLst>
          </p:cNvPr>
          <p:cNvSpPr txBox="1">
            <a:spLocks noChangeArrowheads="1"/>
          </p:cNvSpPr>
          <p:nvPr/>
        </p:nvSpPr>
        <p:spPr bwMode="auto">
          <a:xfrm>
            <a:off x="5576887" y="2687638"/>
            <a:ext cx="4855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Yes</a:t>
            </a:r>
          </a:p>
        </p:txBody>
      </p:sp>
      <p:cxnSp>
        <p:nvCxnSpPr>
          <p:cNvPr id="21" name="AutoShape 26">
            <a:extLst>
              <a:ext uri="{FF2B5EF4-FFF2-40B4-BE49-F238E27FC236}">
                <a16:creationId xmlns:a16="http://schemas.microsoft.com/office/drawing/2014/main" id="{6F0DF895-27BE-44D8-B06C-2575AAE46036}"/>
              </a:ext>
            </a:extLst>
          </p:cNvPr>
          <p:cNvCxnSpPr>
            <a:cxnSpLocks noChangeShapeType="1"/>
          </p:cNvCxnSpPr>
          <p:nvPr/>
        </p:nvCxnSpPr>
        <p:spPr bwMode="auto">
          <a:xfrm>
            <a:off x="2449513" y="2682876"/>
            <a:ext cx="0" cy="463550"/>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sp>
        <p:nvSpPr>
          <p:cNvPr id="22" name="Text Box 27">
            <a:extLst>
              <a:ext uri="{FF2B5EF4-FFF2-40B4-BE49-F238E27FC236}">
                <a16:creationId xmlns:a16="http://schemas.microsoft.com/office/drawing/2014/main" id="{2F0D8069-1758-4194-8216-7E864290617D}"/>
              </a:ext>
            </a:extLst>
          </p:cNvPr>
          <p:cNvSpPr txBox="1">
            <a:spLocks noChangeArrowheads="1"/>
          </p:cNvSpPr>
          <p:nvPr/>
        </p:nvSpPr>
        <p:spPr bwMode="auto">
          <a:xfrm>
            <a:off x="1851024" y="2687638"/>
            <a:ext cx="4855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Yes</a:t>
            </a:r>
          </a:p>
        </p:txBody>
      </p:sp>
      <p:cxnSp>
        <p:nvCxnSpPr>
          <p:cNvPr id="23" name="AutoShape 28">
            <a:extLst>
              <a:ext uri="{FF2B5EF4-FFF2-40B4-BE49-F238E27FC236}">
                <a16:creationId xmlns:a16="http://schemas.microsoft.com/office/drawing/2014/main" id="{7DA71C72-EED4-41A4-9726-F5F72F258497}"/>
              </a:ext>
            </a:extLst>
          </p:cNvPr>
          <p:cNvCxnSpPr>
            <a:cxnSpLocks noChangeShapeType="1"/>
          </p:cNvCxnSpPr>
          <p:nvPr/>
        </p:nvCxnSpPr>
        <p:spPr bwMode="auto">
          <a:xfrm>
            <a:off x="8126412" y="2682876"/>
            <a:ext cx="0" cy="463550"/>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24" name="AutoShape 29">
            <a:extLst>
              <a:ext uri="{FF2B5EF4-FFF2-40B4-BE49-F238E27FC236}">
                <a16:creationId xmlns:a16="http://schemas.microsoft.com/office/drawing/2014/main" id="{083D5D48-ABC7-42C3-9460-EC4D10324250}"/>
              </a:ext>
            </a:extLst>
          </p:cNvPr>
          <p:cNvCxnSpPr>
            <a:cxnSpLocks noChangeShapeType="1"/>
          </p:cNvCxnSpPr>
          <p:nvPr/>
        </p:nvCxnSpPr>
        <p:spPr bwMode="auto">
          <a:xfrm>
            <a:off x="8913816" y="1844675"/>
            <a:ext cx="795337" cy="292100"/>
          </a:xfrm>
          <a:prstGeom prst="bentConnector2">
            <a:avLst/>
          </a:prstGeom>
          <a:noFill/>
          <a:ln w="9525">
            <a:solidFill>
              <a:schemeClr val="tx1"/>
            </a:solidFill>
            <a:miter lim="800000"/>
            <a:headEnd/>
            <a:tailEnd type="stealth" w="med" len="lg"/>
          </a:ln>
          <a:extLst>
            <a:ext uri="{909E8E84-426E-40dd-AFC4-6F175D3DCCD1}">
              <a14:hiddenFill xmlns:a14="http://schemas.microsoft.com/office/drawing/2010/main" xmlns="">
                <a:noFill/>
              </a14:hiddenFill>
            </a:ext>
          </a:extLst>
        </p:spPr>
      </p:cxnSp>
      <p:cxnSp>
        <p:nvCxnSpPr>
          <p:cNvPr id="25" name="AutoShape 30">
            <a:extLst>
              <a:ext uri="{FF2B5EF4-FFF2-40B4-BE49-F238E27FC236}">
                <a16:creationId xmlns:a16="http://schemas.microsoft.com/office/drawing/2014/main" id="{EA55BDA4-0969-4502-98E0-B51CAA685066}"/>
              </a:ext>
            </a:extLst>
          </p:cNvPr>
          <p:cNvCxnSpPr>
            <a:cxnSpLocks noChangeShapeType="1"/>
          </p:cNvCxnSpPr>
          <p:nvPr/>
        </p:nvCxnSpPr>
        <p:spPr bwMode="auto">
          <a:xfrm>
            <a:off x="6243637" y="5073652"/>
            <a:ext cx="0" cy="384175"/>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26" name="AutoShape 31">
            <a:extLst>
              <a:ext uri="{FF2B5EF4-FFF2-40B4-BE49-F238E27FC236}">
                <a16:creationId xmlns:a16="http://schemas.microsoft.com/office/drawing/2014/main" id="{BBA65A60-3F0F-4475-940F-82B6EAB7E198}"/>
              </a:ext>
            </a:extLst>
          </p:cNvPr>
          <p:cNvCxnSpPr>
            <a:cxnSpLocks noChangeShapeType="1"/>
          </p:cNvCxnSpPr>
          <p:nvPr/>
        </p:nvCxnSpPr>
        <p:spPr bwMode="auto">
          <a:xfrm>
            <a:off x="4365626" y="5073652"/>
            <a:ext cx="1588" cy="384175"/>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sp>
        <p:nvSpPr>
          <p:cNvPr id="27" name="Text Box 32">
            <a:extLst>
              <a:ext uri="{FF2B5EF4-FFF2-40B4-BE49-F238E27FC236}">
                <a16:creationId xmlns:a16="http://schemas.microsoft.com/office/drawing/2014/main" id="{F0F4C0B2-0119-4077-B99C-90A84C5FF3FE}"/>
              </a:ext>
            </a:extLst>
          </p:cNvPr>
          <p:cNvSpPr txBox="1">
            <a:spLocks noChangeArrowheads="1"/>
          </p:cNvSpPr>
          <p:nvPr/>
        </p:nvSpPr>
        <p:spPr bwMode="auto">
          <a:xfrm>
            <a:off x="3730624" y="5037138"/>
            <a:ext cx="4855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Yes</a:t>
            </a:r>
          </a:p>
        </p:txBody>
      </p:sp>
      <p:sp>
        <p:nvSpPr>
          <p:cNvPr id="28" name="Text Box 33">
            <a:extLst>
              <a:ext uri="{FF2B5EF4-FFF2-40B4-BE49-F238E27FC236}">
                <a16:creationId xmlns:a16="http://schemas.microsoft.com/office/drawing/2014/main" id="{5F8745A2-55AA-4743-890C-368EB1B6C18A}"/>
              </a:ext>
            </a:extLst>
          </p:cNvPr>
          <p:cNvSpPr txBox="1">
            <a:spLocks noChangeArrowheads="1"/>
          </p:cNvSpPr>
          <p:nvPr/>
        </p:nvSpPr>
        <p:spPr bwMode="auto">
          <a:xfrm>
            <a:off x="5576887" y="5037138"/>
            <a:ext cx="4855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Yes</a:t>
            </a:r>
          </a:p>
        </p:txBody>
      </p:sp>
      <p:cxnSp>
        <p:nvCxnSpPr>
          <p:cNvPr id="29" name="AutoShape 34">
            <a:extLst>
              <a:ext uri="{FF2B5EF4-FFF2-40B4-BE49-F238E27FC236}">
                <a16:creationId xmlns:a16="http://schemas.microsoft.com/office/drawing/2014/main" id="{97E5566F-18C6-4477-A705-7994E0EEA92E}"/>
              </a:ext>
            </a:extLst>
          </p:cNvPr>
          <p:cNvCxnSpPr>
            <a:cxnSpLocks noChangeShapeType="1"/>
          </p:cNvCxnSpPr>
          <p:nvPr/>
        </p:nvCxnSpPr>
        <p:spPr bwMode="auto">
          <a:xfrm>
            <a:off x="7031039" y="4235450"/>
            <a:ext cx="260350" cy="1588"/>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cxnSp>
        <p:nvCxnSpPr>
          <p:cNvPr id="30" name="AutoShape 35">
            <a:extLst>
              <a:ext uri="{FF2B5EF4-FFF2-40B4-BE49-F238E27FC236}">
                <a16:creationId xmlns:a16="http://schemas.microsoft.com/office/drawing/2014/main" id="{1DF5B10C-202E-4618-999E-12847FF00E02}"/>
              </a:ext>
            </a:extLst>
          </p:cNvPr>
          <p:cNvCxnSpPr>
            <a:cxnSpLocks noChangeShapeType="1"/>
          </p:cNvCxnSpPr>
          <p:nvPr/>
        </p:nvCxnSpPr>
        <p:spPr bwMode="auto">
          <a:xfrm flipH="1">
            <a:off x="3322640" y="4235450"/>
            <a:ext cx="255588" cy="0"/>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sp>
        <p:nvSpPr>
          <p:cNvPr id="31" name="Text Box 36">
            <a:extLst>
              <a:ext uri="{FF2B5EF4-FFF2-40B4-BE49-F238E27FC236}">
                <a16:creationId xmlns:a16="http://schemas.microsoft.com/office/drawing/2014/main" id="{40BB4C0E-9C1F-4C0A-B8DF-290F9F1E18D1}"/>
              </a:ext>
            </a:extLst>
          </p:cNvPr>
          <p:cNvSpPr txBox="1">
            <a:spLocks noChangeArrowheads="1"/>
          </p:cNvSpPr>
          <p:nvPr/>
        </p:nvSpPr>
        <p:spPr bwMode="auto">
          <a:xfrm>
            <a:off x="3248025" y="3805238"/>
            <a:ext cx="455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No</a:t>
            </a:r>
          </a:p>
        </p:txBody>
      </p:sp>
      <p:sp>
        <p:nvSpPr>
          <p:cNvPr id="32" name="Rectangle 31">
            <a:extLst>
              <a:ext uri="{FF2B5EF4-FFF2-40B4-BE49-F238E27FC236}">
                <a16:creationId xmlns:a16="http://schemas.microsoft.com/office/drawing/2014/main" id="{2C93E890-2A1D-467F-8FAF-D40659B6E7F6}"/>
              </a:ext>
            </a:extLst>
          </p:cNvPr>
          <p:cNvSpPr>
            <a:spLocks noChangeArrowheads="1"/>
          </p:cNvSpPr>
          <p:nvPr/>
        </p:nvSpPr>
        <p:spPr bwMode="auto">
          <a:xfrm>
            <a:off x="1663700" y="533400"/>
            <a:ext cx="1638300" cy="2286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b="1">
                <a:solidFill>
                  <a:schemeClr val="bg1"/>
                </a:solidFill>
                <a:cs typeface="Arial" panose="020B0604020202020204" pitchFamily="34" charset="0"/>
              </a:rPr>
              <a:t>Cluster of AEFI</a:t>
            </a:r>
          </a:p>
        </p:txBody>
      </p:sp>
      <p:cxnSp>
        <p:nvCxnSpPr>
          <p:cNvPr id="33" name="AutoShape 38">
            <a:extLst>
              <a:ext uri="{FF2B5EF4-FFF2-40B4-BE49-F238E27FC236}">
                <a16:creationId xmlns:a16="http://schemas.microsoft.com/office/drawing/2014/main" id="{BB1A538F-FF9A-4047-8B66-A1A463E33577}"/>
              </a:ext>
            </a:extLst>
          </p:cNvPr>
          <p:cNvCxnSpPr>
            <a:cxnSpLocks noChangeShapeType="1"/>
          </p:cNvCxnSpPr>
          <p:nvPr/>
        </p:nvCxnSpPr>
        <p:spPr bwMode="auto">
          <a:xfrm>
            <a:off x="2482852" y="762001"/>
            <a:ext cx="4763" cy="244475"/>
          </a:xfrm>
          <a:prstGeom prst="straightConnector1">
            <a:avLst/>
          </a:prstGeom>
          <a:noFill/>
          <a:ln w="9525">
            <a:solidFill>
              <a:schemeClr val="tx1"/>
            </a:solidFill>
            <a:round/>
            <a:headEnd/>
            <a:tailEnd type="stealth" w="med" len="lg"/>
          </a:ln>
          <a:extLst>
            <a:ext uri="{909E8E84-426E-40dd-AFC4-6F175D3DCCD1}">
              <a14:hiddenFill xmlns:a14="http://schemas.microsoft.com/office/drawing/2010/main" xmlns="">
                <a:noFill/>
              </a14:hiddenFill>
            </a:ext>
          </a:extLst>
        </p:spPr>
      </p:cxnSp>
      <p:sp>
        <p:nvSpPr>
          <p:cNvPr id="34" name="AutoShape 40">
            <a:extLst>
              <a:ext uri="{FF2B5EF4-FFF2-40B4-BE49-F238E27FC236}">
                <a16:creationId xmlns:a16="http://schemas.microsoft.com/office/drawing/2014/main" id="{FDA6FB5B-84DF-4825-9EB0-45E552964BED}"/>
              </a:ext>
            </a:extLst>
          </p:cNvPr>
          <p:cNvSpPr>
            <a:spLocks noChangeArrowheads="1"/>
          </p:cNvSpPr>
          <p:nvPr/>
        </p:nvSpPr>
        <p:spPr bwMode="auto">
          <a:xfrm>
            <a:off x="1651002" y="1025525"/>
            <a:ext cx="1574800" cy="1676400"/>
          </a:xfrm>
          <a:prstGeom prst="flowChartDecision">
            <a:avLst/>
          </a:prstGeom>
          <a:solidFill>
            <a:schemeClr val="accent6">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a:cs typeface="Arial" panose="020B0604020202020204" pitchFamily="34" charset="0"/>
              </a:rPr>
              <a:t>All cases</a:t>
            </a:r>
            <a:br>
              <a:rPr lang="en-GB" altLang="en-US" sz="1400">
                <a:cs typeface="Arial" panose="020B0604020202020204" pitchFamily="34" charset="0"/>
              </a:rPr>
            </a:br>
            <a:r>
              <a:rPr lang="en-GB" altLang="en-US" sz="1400">
                <a:cs typeface="Arial" panose="020B0604020202020204" pitchFamily="34" charset="0"/>
              </a:rPr>
              <a:t>from only one</a:t>
            </a:r>
            <a:br>
              <a:rPr lang="en-GB" altLang="en-US" sz="1400">
                <a:cs typeface="Arial" panose="020B0604020202020204" pitchFamily="34" charset="0"/>
              </a:rPr>
            </a:br>
            <a:r>
              <a:rPr lang="en-GB" altLang="en-US" sz="1400">
                <a:cs typeface="Arial" panose="020B0604020202020204" pitchFamily="34" charset="0"/>
              </a:rPr>
              <a:t>facility?</a:t>
            </a:r>
            <a:br>
              <a:rPr lang="en-GB" altLang="en-US" sz="1400">
                <a:cs typeface="Arial" panose="020B0604020202020204" pitchFamily="34" charset="0"/>
              </a:rPr>
            </a:br>
            <a:r>
              <a:rPr lang="en-GB" altLang="en-US" sz="1200">
                <a:cs typeface="Arial" panose="020B0604020202020204" pitchFamily="34" charset="0"/>
              </a:rPr>
              <a:t>(assume same lot</a:t>
            </a:r>
            <a:br>
              <a:rPr lang="en-GB" altLang="en-US" sz="1200">
                <a:cs typeface="Arial" panose="020B0604020202020204" pitchFamily="34" charset="0"/>
              </a:rPr>
            </a:br>
            <a:r>
              <a:rPr lang="en-GB" altLang="en-US" sz="1200">
                <a:cs typeface="Arial" panose="020B0604020202020204" pitchFamily="34" charset="0"/>
              </a:rPr>
              <a:t>used elsewhere</a:t>
            </a:r>
            <a:r>
              <a:rPr lang="en-GB" altLang="en-US" sz="1400">
                <a:cs typeface="Arial" panose="020B0604020202020204" pitchFamily="34" charset="0"/>
              </a:rPr>
              <a:t>)</a:t>
            </a:r>
          </a:p>
        </p:txBody>
      </p:sp>
      <p:sp>
        <p:nvSpPr>
          <p:cNvPr id="35" name="Text Box 41">
            <a:extLst>
              <a:ext uri="{FF2B5EF4-FFF2-40B4-BE49-F238E27FC236}">
                <a16:creationId xmlns:a16="http://schemas.microsoft.com/office/drawing/2014/main" id="{6860A57F-C9AE-48F3-AB41-FD47CEC4353C}"/>
              </a:ext>
            </a:extLst>
          </p:cNvPr>
          <p:cNvSpPr txBox="1">
            <a:spLocks noChangeArrowheads="1"/>
          </p:cNvSpPr>
          <p:nvPr/>
        </p:nvSpPr>
        <p:spPr bwMode="auto">
          <a:xfrm>
            <a:off x="6854825" y="3779838"/>
            <a:ext cx="4555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GB" altLang="en-US">
                <a:cs typeface="Arial" panose="020B0604020202020204" pitchFamily="34" charset="0"/>
              </a:rPr>
              <a:t>No</a:t>
            </a:r>
          </a:p>
        </p:txBody>
      </p:sp>
      <p:sp>
        <p:nvSpPr>
          <p:cNvPr id="36" name="Rectangle 35">
            <a:extLst>
              <a:ext uri="{FF2B5EF4-FFF2-40B4-BE49-F238E27FC236}">
                <a16:creationId xmlns:a16="http://schemas.microsoft.com/office/drawing/2014/main" id="{26846C78-81FA-412D-9C80-D3255B096DEE}"/>
              </a:ext>
            </a:extLst>
          </p:cNvPr>
          <p:cNvSpPr>
            <a:spLocks noChangeArrowheads="1"/>
          </p:cNvSpPr>
          <p:nvPr/>
        </p:nvSpPr>
        <p:spPr bwMode="auto">
          <a:xfrm>
            <a:off x="7177091" y="3146425"/>
            <a:ext cx="1863724" cy="469900"/>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lang="en-GB" altLang="en-US" sz="1400" b="1">
              <a:solidFill>
                <a:srgbClr val="000000"/>
              </a:solidFill>
              <a:cs typeface="Arial" panose="020B0604020202020204" pitchFamily="34" charset="0"/>
            </a:endParaRPr>
          </a:p>
          <a:p>
            <a:pPr algn="ctr" eaLnBrk="1" hangingPunct="1"/>
            <a:r>
              <a:rPr lang="en-GB" altLang="en-US" sz="1400" b="1">
                <a:solidFill>
                  <a:srgbClr val="000000"/>
                </a:solidFill>
                <a:cs typeface="Arial" panose="020B0604020202020204" pitchFamily="34" charset="0"/>
              </a:rPr>
              <a:t>Coincidental event</a:t>
            </a:r>
          </a:p>
          <a:p>
            <a:pPr algn="ctr"/>
            <a:r>
              <a:rPr lang="en-GB" altLang="en-US" sz="1400" b="1">
                <a:cs typeface="Arial" panose="020B0604020202020204" pitchFamily="34" charset="0"/>
              </a:rPr>
              <a:t>or</a:t>
            </a:r>
            <a:r>
              <a:rPr lang="en-GB" altLang="en-US" sz="1400" b="1">
                <a:solidFill>
                  <a:srgbClr val="FF0000"/>
                </a:solidFill>
                <a:cs typeface="Arial" panose="020B0604020202020204" pitchFamily="34" charset="0"/>
              </a:rPr>
              <a:t> </a:t>
            </a:r>
            <a:r>
              <a:rPr lang="en-GB" altLang="en-US" sz="1400" b="1">
                <a:solidFill>
                  <a:srgbClr val="C00000"/>
                </a:solidFill>
                <a:cs typeface="Arial" panose="020B0604020202020204" pitchFamily="34" charset="0"/>
              </a:rPr>
              <a:t>ISSR*</a:t>
            </a:r>
            <a:endParaRPr lang="en-GB" altLang="en-US" sz="1400" b="1">
              <a:solidFill>
                <a:srgbClr val="C00000"/>
              </a:solidFill>
              <a:cs typeface="Calibri"/>
            </a:endParaRPr>
          </a:p>
          <a:p>
            <a:pPr algn="ctr" eaLnBrk="1" hangingPunct="1"/>
            <a:endParaRPr lang="en-GB" altLang="en-US" sz="1400" b="1">
              <a:solidFill>
                <a:srgbClr val="000000"/>
              </a:solidFill>
              <a:cs typeface="Arial" panose="020B0604020202020204" pitchFamily="34" charset="0"/>
            </a:endParaRPr>
          </a:p>
        </p:txBody>
      </p:sp>
      <p:sp>
        <p:nvSpPr>
          <p:cNvPr id="37" name="Rectangle 36">
            <a:extLst>
              <a:ext uri="{FF2B5EF4-FFF2-40B4-BE49-F238E27FC236}">
                <a16:creationId xmlns:a16="http://schemas.microsoft.com/office/drawing/2014/main" id="{8943DCA4-A900-42C6-8A2E-05E0AB89E6DD}"/>
              </a:ext>
            </a:extLst>
          </p:cNvPr>
          <p:cNvSpPr>
            <a:spLocks noChangeArrowheads="1"/>
          </p:cNvSpPr>
          <p:nvPr/>
        </p:nvSpPr>
        <p:spPr bwMode="auto">
          <a:xfrm>
            <a:off x="8763002" y="2146300"/>
            <a:ext cx="1763714" cy="946149"/>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b="1">
                <a:solidFill>
                  <a:srgbClr val="000000"/>
                </a:solidFill>
                <a:cs typeface="Arial" panose="020B0604020202020204" pitchFamily="34" charset="0"/>
              </a:rPr>
              <a:t>Immunization error, </a:t>
            </a:r>
            <a:r>
              <a:rPr lang="en-GB" altLang="en-US" sz="1400" b="1">
                <a:solidFill>
                  <a:srgbClr val="000000"/>
                </a:solidFill>
                <a:cs typeface="Calibri"/>
              </a:rPr>
              <a:t/>
            </a:r>
            <a:br>
              <a:rPr lang="en-GB" altLang="en-US" sz="1400" b="1">
                <a:solidFill>
                  <a:srgbClr val="000000"/>
                </a:solidFill>
                <a:cs typeface="Calibri"/>
              </a:rPr>
            </a:br>
            <a:r>
              <a:rPr lang="en-GB" altLang="en-US" sz="1400" b="1">
                <a:solidFill>
                  <a:srgbClr val="000000"/>
                </a:solidFill>
                <a:cs typeface="Arial" panose="020B0604020202020204" pitchFamily="34" charset="0"/>
              </a:rPr>
              <a:t>coincidental </a:t>
            </a:r>
            <a:r>
              <a:rPr lang="en-GB" altLang="en-US" sz="1400" b="1">
                <a:solidFill>
                  <a:srgbClr val="000000"/>
                </a:solidFill>
                <a:cs typeface="Calibri"/>
              </a:rPr>
              <a:t/>
            </a:r>
            <a:br>
              <a:rPr lang="en-GB" altLang="en-US" sz="1400" b="1">
                <a:solidFill>
                  <a:srgbClr val="000000"/>
                </a:solidFill>
                <a:cs typeface="Calibri"/>
              </a:rPr>
            </a:br>
            <a:r>
              <a:rPr lang="en-GB" altLang="en-US" sz="1400" b="1">
                <a:solidFill>
                  <a:srgbClr val="000000"/>
                </a:solidFill>
                <a:cs typeface="Arial" panose="020B0604020202020204" pitchFamily="34" charset="0"/>
              </a:rPr>
              <a:t>or unknown</a:t>
            </a:r>
          </a:p>
          <a:p>
            <a:pPr algn="ctr" eaLnBrk="1" hangingPunct="1"/>
            <a:r>
              <a:rPr lang="en-GB" altLang="en-US" sz="1400" b="1">
                <a:cs typeface="Arial" panose="020B0604020202020204" pitchFamily="34" charset="0"/>
              </a:rPr>
              <a:t>or</a:t>
            </a:r>
            <a:r>
              <a:rPr lang="en-GB" altLang="en-US" sz="1400" b="1">
                <a:solidFill>
                  <a:srgbClr val="FF0000"/>
                </a:solidFill>
                <a:cs typeface="Arial" panose="020B0604020202020204" pitchFamily="34" charset="0"/>
              </a:rPr>
              <a:t> </a:t>
            </a:r>
            <a:r>
              <a:rPr lang="en-GB" altLang="en-US" sz="1400" b="1">
                <a:solidFill>
                  <a:srgbClr val="C00000"/>
                </a:solidFill>
                <a:cs typeface="Arial" panose="020B0604020202020204" pitchFamily="34" charset="0"/>
              </a:rPr>
              <a:t>ISSR</a:t>
            </a:r>
            <a:endParaRPr lang="en-GB" altLang="en-US" sz="1400" b="1">
              <a:solidFill>
                <a:srgbClr val="C00000"/>
              </a:solidFill>
              <a:cs typeface="Calibri"/>
            </a:endParaRPr>
          </a:p>
        </p:txBody>
      </p:sp>
      <p:sp>
        <p:nvSpPr>
          <p:cNvPr id="38" name="Rectangle 37">
            <a:extLst>
              <a:ext uri="{FF2B5EF4-FFF2-40B4-BE49-F238E27FC236}">
                <a16:creationId xmlns:a16="http://schemas.microsoft.com/office/drawing/2014/main" id="{FC80C23C-D252-47C1-880A-FF9675126D80}"/>
              </a:ext>
            </a:extLst>
          </p:cNvPr>
          <p:cNvSpPr>
            <a:spLocks noChangeArrowheads="1"/>
          </p:cNvSpPr>
          <p:nvPr/>
        </p:nvSpPr>
        <p:spPr bwMode="auto">
          <a:xfrm>
            <a:off x="7332666" y="3784600"/>
            <a:ext cx="1978025" cy="1038225"/>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400" b="1" dirty="0">
                <a:solidFill>
                  <a:srgbClr val="000000"/>
                </a:solidFill>
                <a:cs typeface="Arial" panose="020B0604020202020204" pitchFamily="34" charset="0"/>
              </a:rPr>
              <a:t>Immunization error or</a:t>
            </a:r>
            <a:r>
              <a:rPr lang="en-GB" altLang="en-US" sz="1400" b="1" dirty="0">
                <a:solidFill>
                  <a:srgbClr val="000000"/>
                </a:solidFill>
                <a:cs typeface="Calibri"/>
              </a:rPr>
              <a:t/>
            </a:r>
            <a:br>
              <a:rPr lang="en-GB" altLang="en-US" sz="1400" b="1" dirty="0">
                <a:solidFill>
                  <a:srgbClr val="000000"/>
                </a:solidFill>
                <a:cs typeface="Calibri"/>
              </a:rPr>
            </a:br>
            <a:r>
              <a:rPr lang="en-GB" altLang="en-US" sz="1400" b="1" dirty="0">
                <a:solidFill>
                  <a:srgbClr val="000000"/>
                </a:solidFill>
                <a:cs typeface="Arial" panose="020B0604020202020204" pitchFamily="34" charset="0"/>
              </a:rPr>
              <a:t>vaccine quality</a:t>
            </a:r>
            <a:r>
              <a:rPr lang="en-GB" altLang="en-US" sz="1400" b="1" dirty="0">
                <a:solidFill>
                  <a:srgbClr val="000000"/>
                </a:solidFill>
                <a:cs typeface="Calibri"/>
              </a:rPr>
              <a:t/>
            </a:r>
            <a:br>
              <a:rPr lang="en-GB" altLang="en-US" sz="1400" b="1" dirty="0">
                <a:solidFill>
                  <a:srgbClr val="000000"/>
                </a:solidFill>
                <a:cs typeface="Calibri"/>
              </a:rPr>
            </a:br>
            <a:r>
              <a:rPr lang="en-GB" altLang="en-US" sz="1400" b="1" dirty="0">
                <a:solidFill>
                  <a:srgbClr val="000000"/>
                </a:solidFill>
                <a:cs typeface="Arial" panose="020B0604020202020204" pitchFamily="34" charset="0"/>
              </a:rPr>
              <a:t>defect reaction or </a:t>
            </a:r>
          </a:p>
          <a:p>
            <a:pPr algn="ctr" eaLnBrk="1" hangingPunct="1"/>
            <a:r>
              <a:rPr lang="en-GB" altLang="en-US" sz="1400" b="1" dirty="0">
                <a:solidFill>
                  <a:srgbClr val="C00000"/>
                </a:solidFill>
                <a:cs typeface="Arial" panose="020B0604020202020204" pitchFamily="34" charset="0"/>
              </a:rPr>
              <a:t>ISSR</a:t>
            </a:r>
            <a:endParaRPr lang="en-GB" altLang="en-US" sz="1400" b="1" dirty="0">
              <a:solidFill>
                <a:srgbClr val="C00000"/>
              </a:solidFill>
              <a:cs typeface="Calibri"/>
            </a:endParaRPr>
          </a:p>
          <a:p>
            <a:pPr algn="ctr" eaLnBrk="1" hangingPunct="1"/>
            <a:endParaRPr lang="en-GB" altLang="en-US" sz="1400" b="1" dirty="0">
              <a:solidFill>
                <a:srgbClr val="000000"/>
              </a:solidFill>
              <a:cs typeface="Arial" panose="020B0604020202020204" pitchFamily="34" charset="0"/>
            </a:endParaRPr>
          </a:p>
        </p:txBody>
      </p:sp>
      <p:sp>
        <p:nvSpPr>
          <p:cNvPr id="39" name="Rectangle 38">
            <a:extLst>
              <a:ext uri="{FF2B5EF4-FFF2-40B4-BE49-F238E27FC236}">
                <a16:creationId xmlns:a16="http://schemas.microsoft.com/office/drawing/2014/main" id="{09752930-5E00-4317-88D9-CAF27B3E3FAB}"/>
              </a:ext>
            </a:extLst>
          </p:cNvPr>
          <p:cNvSpPr>
            <a:spLocks noChangeArrowheads="1"/>
          </p:cNvSpPr>
          <p:nvPr/>
        </p:nvSpPr>
        <p:spPr bwMode="auto">
          <a:xfrm>
            <a:off x="5410199" y="5473700"/>
            <a:ext cx="1638300" cy="469900"/>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b="1">
                <a:solidFill>
                  <a:srgbClr val="000000"/>
                </a:solidFill>
                <a:cs typeface="Arial" panose="020B0604020202020204" pitchFamily="34" charset="0"/>
              </a:rPr>
              <a:t>Vaccine product </a:t>
            </a:r>
          </a:p>
          <a:p>
            <a:pPr algn="ctr" eaLnBrk="1" hangingPunct="1"/>
            <a:r>
              <a:rPr lang="en-GB" altLang="en-US" sz="1400" b="1">
                <a:solidFill>
                  <a:srgbClr val="000000"/>
                </a:solidFill>
                <a:cs typeface="Arial" panose="020B0604020202020204" pitchFamily="34" charset="0"/>
              </a:rPr>
              <a:t>related reaction</a:t>
            </a:r>
          </a:p>
        </p:txBody>
      </p:sp>
      <p:sp>
        <p:nvSpPr>
          <p:cNvPr id="40" name="Rectangle 39">
            <a:extLst>
              <a:ext uri="{FF2B5EF4-FFF2-40B4-BE49-F238E27FC236}">
                <a16:creationId xmlns:a16="http://schemas.microsoft.com/office/drawing/2014/main" id="{A696E997-6654-4270-A431-0DE8834F8FFC}"/>
              </a:ext>
            </a:extLst>
          </p:cNvPr>
          <p:cNvSpPr>
            <a:spLocks noChangeArrowheads="1"/>
          </p:cNvSpPr>
          <p:nvPr/>
        </p:nvSpPr>
        <p:spPr bwMode="auto">
          <a:xfrm>
            <a:off x="3444878" y="5473700"/>
            <a:ext cx="1863724" cy="469900"/>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lang="en-GB" altLang="en-US" sz="1400" b="1">
              <a:solidFill>
                <a:srgbClr val="000000"/>
              </a:solidFill>
              <a:cs typeface="Arial" panose="020B0604020202020204" pitchFamily="34" charset="0"/>
            </a:endParaRPr>
          </a:p>
          <a:p>
            <a:pPr algn="ctr" eaLnBrk="1" hangingPunct="1"/>
            <a:r>
              <a:rPr lang="en-GB" altLang="en-US" sz="1400" b="1">
                <a:solidFill>
                  <a:srgbClr val="000000"/>
                </a:solidFill>
                <a:cs typeface="Arial" panose="020B0604020202020204" pitchFamily="34" charset="0"/>
              </a:rPr>
              <a:t>Coincidental event</a:t>
            </a:r>
          </a:p>
          <a:p>
            <a:pPr algn="ctr"/>
            <a:r>
              <a:rPr lang="en-GB" altLang="en-US" sz="1400" b="1">
                <a:cs typeface="Arial" panose="020B0604020202020204" pitchFamily="34" charset="0"/>
              </a:rPr>
              <a:t>or</a:t>
            </a:r>
            <a:r>
              <a:rPr lang="en-GB" altLang="en-US" sz="1400" b="1">
                <a:solidFill>
                  <a:srgbClr val="FF0000"/>
                </a:solidFill>
                <a:cs typeface="Arial" panose="020B0604020202020204" pitchFamily="34" charset="0"/>
              </a:rPr>
              <a:t> </a:t>
            </a:r>
            <a:r>
              <a:rPr lang="en-GB" altLang="en-US" sz="1400" b="1">
                <a:solidFill>
                  <a:srgbClr val="C00000"/>
                </a:solidFill>
                <a:cs typeface="Arial" panose="020B0604020202020204" pitchFamily="34" charset="0"/>
              </a:rPr>
              <a:t>ISSR*</a:t>
            </a:r>
            <a:endParaRPr lang="en-GB" altLang="en-US" sz="1400" b="1">
              <a:solidFill>
                <a:srgbClr val="C00000"/>
              </a:solidFill>
              <a:cs typeface="Calibri"/>
            </a:endParaRPr>
          </a:p>
          <a:p>
            <a:pPr algn="ctr" eaLnBrk="1" hangingPunct="1"/>
            <a:endParaRPr lang="en-GB" altLang="en-US" sz="1400" b="1">
              <a:solidFill>
                <a:srgbClr val="000000"/>
              </a:solidFill>
              <a:cs typeface="Arial" panose="020B0604020202020204" pitchFamily="34" charset="0"/>
            </a:endParaRPr>
          </a:p>
        </p:txBody>
      </p:sp>
      <p:sp>
        <p:nvSpPr>
          <p:cNvPr id="41" name="Rectangle 40">
            <a:extLst>
              <a:ext uri="{FF2B5EF4-FFF2-40B4-BE49-F238E27FC236}">
                <a16:creationId xmlns:a16="http://schemas.microsoft.com/office/drawing/2014/main" id="{7BA2F8E8-6C6C-4B5D-B284-14D60112F109}"/>
              </a:ext>
            </a:extLst>
          </p:cNvPr>
          <p:cNvSpPr>
            <a:spLocks noChangeArrowheads="1"/>
          </p:cNvSpPr>
          <p:nvPr/>
        </p:nvSpPr>
        <p:spPr bwMode="auto">
          <a:xfrm>
            <a:off x="1657350" y="3886199"/>
            <a:ext cx="1638300" cy="1408113"/>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b="1">
                <a:solidFill>
                  <a:srgbClr val="000000"/>
                </a:solidFill>
                <a:cs typeface="Arial" panose="020B0604020202020204" pitchFamily="34" charset="0"/>
              </a:rPr>
              <a:t>Immunization Error </a:t>
            </a:r>
          </a:p>
          <a:p>
            <a:pPr algn="ctr" eaLnBrk="1" hangingPunct="1"/>
            <a:r>
              <a:rPr lang="en-GB" altLang="en-US" sz="1400" b="1">
                <a:solidFill>
                  <a:srgbClr val="000000"/>
                </a:solidFill>
                <a:cs typeface="Arial" panose="020B0604020202020204" pitchFamily="34" charset="0"/>
              </a:rPr>
              <a:t>(transport/ storage </a:t>
            </a:r>
          </a:p>
          <a:p>
            <a:pPr algn="ctr" eaLnBrk="1" hangingPunct="1"/>
            <a:r>
              <a:rPr lang="en-GB" altLang="en-US" sz="1400" b="1">
                <a:solidFill>
                  <a:srgbClr val="000000"/>
                </a:solidFill>
                <a:cs typeface="Arial" panose="020B0604020202020204" pitchFamily="34" charset="0"/>
              </a:rPr>
              <a:t>error) OR Vaccine </a:t>
            </a:r>
          </a:p>
          <a:p>
            <a:pPr algn="ctr" eaLnBrk="1" hangingPunct="1"/>
            <a:r>
              <a:rPr lang="en-GB" altLang="en-US" sz="1400" b="1">
                <a:solidFill>
                  <a:srgbClr val="000000"/>
                </a:solidFill>
                <a:cs typeface="Arial" panose="020B0604020202020204" pitchFamily="34" charset="0"/>
              </a:rPr>
              <a:t>quality defect </a:t>
            </a:r>
          </a:p>
          <a:p>
            <a:pPr algn="ctr" eaLnBrk="1" hangingPunct="1"/>
            <a:r>
              <a:rPr lang="en-GB" altLang="en-US" sz="1400" b="1">
                <a:solidFill>
                  <a:srgbClr val="000000"/>
                </a:solidFill>
                <a:cs typeface="Arial" panose="020B0604020202020204" pitchFamily="34" charset="0"/>
              </a:rPr>
              <a:t>Reaction OR</a:t>
            </a:r>
          </a:p>
          <a:p>
            <a:pPr algn="ctr" eaLnBrk="1" hangingPunct="1"/>
            <a:r>
              <a:rPr lang="en-GB" altLang="en-US" sz="1400" b="1">
                <a:solidFill>
                  <a:srgbClr val="C00000"/>
                </a:solidFill>
                <a:cs typeface="Arial" panose="020B0604020202020204" pitchFamily="34" charset="0"/>
              </a:rPr>
              <a:t>ISSR</a:t>
            </a:r>
            <a:endParaRPr lang="en-GB" altLang="en-US" sz="1400" b="1">
              <a:solidFill>
                <a:srgbClr val="C00000"/>
              </a:solidFill>
              <a:cs typeface="Calibri"/>
            </a:endParaRPr>
          </a:p>
          <a:p>
            <a:pPr algn="ctr" eaLnBrk="1" hangingPunct="1"/>
            <a:endParaRPr lang="en-GB" altLang="en-US" sz="1400" b="1">
              <a:solidFill>
                <a:srgbClr val="000000"/>
              </a:solidFill>
              <a:cs typeface="Arial" panose="020B0604020202020204" pitchFamily="34" charset="0"/>
            </a:endParaRPr>
          </a:p>
        </p:txBody>
      </p:sp>
      <p:sp>
        <p:nvSpPr>
          <p:cNvPr id="42" name="Rectangle 41">
            <a:extLst>
              <a:ext uri="{FF2B5EF4-FFF2-40B4-BE49-F238E27FC236}">
                <a16:creationId xmlns:a16="http://schemas.microsoft.com/office/drawing/2014/main" id="{A35A6827-6C07-4580-8C66-15BFFBCA13B2}"/>
              </a:ext>
            </a:extLst>
          </p:cNvPr>
          <p:cNvSpPr>
            <a:spLocks noChangeArrowheads="1"/>
          </p:cNvSpPr>
          <p:nvPr/>
        </p:nvSpPr>
        <p:spPr bwMode="auto">
          <a:xfrm>
            <a:off x="1657350" y="3162300"/>
            <a:ext cx="1638300" cy="469900"/>
          </a:xfrm>
          <a:prstGeom prst="rect">
            <a:avLst/>
          </a:prstGeom>
          <a:solidFill>
            <a:schemeClr val="accent2">
              <a:lumMod val="40000"/>
              <a:lumOff val="60000"/>
            </a:schemeClr>
          </a:solidFill>
          <a:ln>
            <a:noFill/>
          </a:ln>
          <a:extLst>
            <a:ext uri="{91240B29-F687-4f45-9708-019B960494DF}">
              <a14:hiddenLine xmlns:a14="http://schemas.microsoft.com/office/drawing/2010/main" xmlns="" w="31750">
                <a:solidFill>
                  <a:srgbClr val="000000"/>
                </a:solidFill>
                <a:miter lim="800000"/>
                <a:headEnd/>
                <a:tailEnd/>
              </a14:hiddenLine>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GB" altLang="en-US" sz="1400" b="1" dirty="0">
                <a:solidFill>
                  <a:srgbClr val="000000"/>
                </a:solidFill>
                <a:cs typeface="Arial" panose="020B0604020202020204" pitchFamily="34" charset="0"/>
              </a:rPr>
              <a:t>Immunization error</a:t>
            </a:r>
          </a:p>
          <a:p>
            <a:pPr algn="ctr" eaLnBrk="1" hangingPunct="1"/>
            <a:r>
              <a:rPr lang="en-GB" altLang="en-US" sz="1400" b="1" dirty="0">
                <a:cs typeface="Arial" panose="020B0604020202020204" pitchFamily="34" charset="0"/>
              </a:rPr>
              <a:t>or </a:t>
            </a:r>
            <a:r>
              <a:rPr lang="en-GB" altLang="en-US" sz="1400" b="1" dirty="0">
                <a:solidFill>
                  <a:srgbClr val="C00000"/>
                </a:solidFill>
                <a:cs typeface="Arial" panose="020B0604020202020204" pitchFamily="34" charset="0"/>
              </a:rPr>
              <a:t>ISSR</a:t>
            </a:r>
            <a:endParaRPr lang="en-GB" altLang="en-US" sz="1400" b="1" dirty="0">
              <a:solidFill>
                <a:srgbClr val="C00000"/>
              </a:solidFill>
              <a:cs typeface="Calibri"/>
            </a:endParaRPr>
          </a:p>
        </p:txBody>
      </p:sp>
      <p:sp>
        <p:nvSpPr>
          <p:cNvPr id="2" name="Rectangle 1"/>
          <p:cNvSpPr/>
          <p:nvPr/>
        </p:nvSpPr>
        <p:spPr>
          <a:xfrm>
            <a:off x="1463898" y="6083985"/>
            <a:ext cx="9293001" cy="646331"/>
          </a:xfrm>
          <a:prstGeom prst="rect">
            <a:avLst/>
          </a:prstGeom>
        </p:spPr>
        <p:txBody>
          <a:bodyPr wrap="square">
            <a:spAutoFit/>
          </a:bodyPr>
          <a:lstStyle/>
          <a:p>
            <a:r>
              <a:rPr lang="en-US" dirty="0">
                <a:cs typeface="Calibri"/>
              </a:rPr>
              <a:t>*in some clusters of ISSRs may see patients with the symptoms who were not immunized; symptoms developed when heard about the cases or maybe coincidental event</a:t>
            </a:r>
          </a:p>
        </p:txBody>
      </p:sp>
      <p:sp>
        <p:nvSpPr>
          <p:cNvPr id="3" name="Slide Number Placeholder 2"/>
          <p:cNvSpPr>
            <a:spLocks noGrp="1"/>
          </p:cNvSpPr>
          <p:nvPr>
            <p:ph type="sldNum" sz="quarter" idx="12"/>
          </p:nvPr>
        </p:nvSpPr>
        <p:spPr/>
        <p:txBody>
          <a:bodyPr/>
          <a:lstStyle/>
          <a:p>
            <a:fld id="{330EA680-D336-4FF7-8B7A-9848BB0A1C32}" type="slidenum">
              <a:rPr lang="en-US" smtClean="0"/>
              <a:t>28</a:t>
            </a:fld>
            <a:endParaRPr lang="en-US"/>
          </a:p>
        </p:txBody>
      </p:sp>
      <p:sp>
        <p:nvSpPr>
          <p:cNvPr id="43" name="Title 1">
            <a:extLst>
              <a:ext uri="{FF2B5EF4-FFF2-40B4-BE49-F238E27FC236}">
                <a16:creationId xmlns:a16="http://schemas.microsoft.com/office/drawing/2014/main" id="{E5BBC3BD-F4D1-4361-8B46-A2FE430C3947}"/>
              </a:ext>
            </a:extLst>
          </p:cNvPr>
          <p:cNvSpPr>
            <a:spLocks noGrp="1"/>
          </p:cNvSpPr>
          <p:nvPr>
            <p:ph type="title"/>
          </p:nvPr>
        </p:nvSpPr>
        <p:spPr>
          <a:xfrm>
            <a:off x="2016000" y="164238"/>
            <a:ext cx="8160000" cy="720000"/>
          </a:xfrm>
        </p:spPr>
        <p:txBody>
          <a:bodyPr>
            <a:normAutofit/>
          </a:bodyPr>
          <a:lstStyle/>
          <a:p>
            <a:pPr algn="ctr"/>
            <a:r>
              <a:rPr lang="en-US" sz="3200" b="1" dirty="0">
                <a:solidFill>
                  <a:srgbClr val="0070C0"/>
                </a:solidFill>
                <a:latin typeface="+mn-lt"/>
                <a:cs typeface="Calibri Light"/>
              </a:rPr>
              <a:t>AEFI Clusters &amp; ISRR</a:t>
            </a:r>
            <a:endParaRPr lang="en-US" sz="1400" dirty="0">
              <a:solidFill>
                <a:srgbClr val="0070C0"/>
              </a:solidFill>
              <a:latin typeface="+mn-lt"/>
            </a:endParaRPr>
          </a:p>
        </p:txBody>
      </p:sp>
    </p:spTree>
    <p:extLst>
      <p:ext uri="{BB962C8B-B14F-4D97-AF65-F5344CB8AC3E}">
        <p14:creationId xmlns:p14="http://schemas.microsoft.com/office/powerpoint/2010/main" val="185219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B941-10FC-46B7-B97A-D9629FC112FE}"/>
              </a:ext>
            </a:extLst>
          </p:cNvPr>
          <p:cNvSpPr>
            <a:spLocks noGrp="1"/>
          </p:cNvSpPr>
          <p:nvPr>
            <p:ph type="title"/>
          </p:nvPr>
        </p:nvSpPr>
        <p:spPr>
          <a:xfrm>
            <a:off x="644712" y="298992"/>
            <a:ext cx="10515600" cy="1325563"/>
          </a:xfrm>
        </p:spPr>
        <p:txBody>
          <a:bodyPr/>
          <a:lstStyle/>
          <a:p>
            <a:r>
              <a:rPr lang="en-US" sz="3200" b="1" dirty="0">
                <a:solidFill>
                  <a:srgbClr val="0070C0"/>
                </a:solidFill>
                <a:latin typeface="+mn-lt"/>
                <a:cs typeface="Calibri Light"/>
              </a:rPr>
              <a:t>Responding to </a:t>
            </a:r>
            <a:r>
              <a:rPr lang="en-US" sz="3200" dirty="0">
                <a:solidFill>
                  <a:srgbClr val="0070C0"/>
                </a:solidFill>
                <a:latin typeface="+mn-lt"/>
                <a:cs typeface="Calibri Light"/>
              </a:rPr>
              <a:t>Mass </a:t>
            </a:r>
            <a:r>
              <a:rPr lang="en-US" sz="3200" b="1" dirty="0">
                <a:solidFill>
                  <a:srgbClr val="0070C0"/>
                </a:solidFill>
                <a:latin typeface="+mn-lt"/>
                <a:cs typeface="Calibri Light"/>
              </a:rPr>
              <a:t>ISSR</a:t>
            </a:r>
            <a:endParaRPr lang="en-US" sz="1600" dirty="0">
              <a:solidFill>
                <a:srgbClr val="0070C0"/>
              </a:solidFill>
              <a:latin typeface="+mn-lt"/>
            </a:endParaRPr>
          </a:p>
        </p:txBody>
      </p:sp>
      <p:sp>
        <p:nvSpPr>
          <p:cNvPr id="3" name="Content Placeholder 2">
            <a:extLst>
              <a:ext uri="{FF2B5EF4-FFF2-40B4-BE49-F238E27FC236}">
                <a16:creationId xmlns:a16="http://schemas.microsoft.com/office/drawing/2014/main" id="{288734BC-B5A4-4261-A361-6374CA664A02}"/>
              </a:ext>
            </a:extLst>
          </p:cNvPr>
          <p:cNvSpPr>
            <a:spLocks noGrp="1"/>
          </p:cNvSpPr>
          <p:nvPr>
            <p:ph sz="half" idx="1"/>
          </p:nvPr>
        </p:nvSpPr>
        <p:spPr>
          <a:xfrm>
            <a:off x="351117" y="961773"/>
            <a:ext cx="5181600" cy="4351338"/>
          </a:xfrm>
        </p:spPr>
        <p:txBody>
          <a:bodyPr vert="horz" lIns="91440" tIns="45720" rIns="91440" bIns="45720" rtlCol="0" anchor="t">
            <a:noAutofit/>
          </a:bodyPr>
          <a:lstStyle/>
          <a:p>
            <a:pPr marL="180975" lvl="1" indent="0">
              <a:buNone/>
            </a:pPr>
            <a:r>
              <a:rPr lang="en-US" sz="2400" b="1" dirty="0">
                <a:cs typeface="Calibri"/>
              </a:rPr>
              <a:t>Planning</a:t>
            </a:r>
          </a:p>
          <a:p>
            <a:pPr lvl="1"/>
            <a:r>
              <a:rPr lang="en-US" sz="2400" dirty="0">
                <a:cs typeface="Calibri"/>
              </a:rPr>
              <a:t>Be aware</a:t>
            </a:r>
          </a:p>
          <a:p>
            <a:pPr lvl="1"/>
            <a:r>
              <a:rPr lang="en-US" sz="2400" dirty="0">
                <a:cs typeface="Calibri"/>
              </a:rPr>
              <a:t>Expect the possibility</a:t>
            </a:r>
          </a:p>
          <a:p>
            <a:pPr lvl="1"/>
            <a:r>
              <a:rPr lang="en-US" sz="2400" dirty="0">
                <a:cs typeface="Calibri"/>
              </a:rPr>
              <a:t>Emergency Kits, posters and info</a:t>
            </a:r>
          </a:p>
          <a:p>
            <a:pPr lvl="1"/>
            <a:endParaRPr lang="en-US" sz="2400" dirty="0">
              <a:cs typeface="Calibri"/>
            </a:endParaRPr>
          </a:p>
          <a:p>
            <a:r>
              <a:rPr lang="en-US" sz="2400" b="1" dirty="0">
                <a:cs typeface="Calibri"/>
              </a:rPr>
              <a:t>Separation</a:t>
            </a:r>
          </a:p>
          <a:p>
            <a:pPr lvl="1"/>
            <a:r>
              <a:rPr lang="en-US" sz="2400" dirty="0">
                <a:cs typeface="Calibri"/>
              </a:rPr>
              <a:t>Affected from other affected persons</a:t>
            </a:r>
          </a:p>
          <a:p>
            <a:pPr lvl="1"/>
            <a:r>
              <a:rPr lang="en-US" sz="2400" dirty="0">
                <a:cs typeface="Calibri"/>
              </a:rPr>
              <a:t>Affected from non- affected persons</a:t>
            </a:r>
          </a:p>
          <a:p>
            <a:pPr marL="457200" lvl="1" indent="0">
              <a:buNone/>
            </a:pPr>
            <a:endParaRPr lang="en-US" sz="1200" dirty="0">
              <a:cs typeface="Calibri"/>
            </a:endParaRPr>
          </a:p>
        </p:txBody>
      </p:sp>
      <p:sp>
        <p:nvSpPr>
          <p:cNvPr id="5" name="Content Placeholder 4"/>
          <p:cNvSpPr>
            <a:spLocks noGrp="1"/>
          </p:cNvSpPr>
          <p:nvPr>
            <p:ph sz="half" idx="2"/>
          </p:nvPr>
        </p:nvSpPr>
        <p:spPr>
          <a:xfrm>
            <a:off x="5920591" y="1048215"/>
            <a:ext cx="5920292" cy="5351379"/>
          </a:xfrm>
        </p:spPr>
        <p:txBody>
          <a:bodyPr>
            <a:normAutofit fontScale="85000" lnSpcReduction="20000"/>
          </a:bodyPr>
          <a:lstStyle/>
          <a:p>
            <a:r>
              <a:rPr lang="en-US" sz="2800" b="1" dirty="0">
                <a:cs typeface="Calibri"/>
              </a:rPr>
              <a:t>Report </a:t>
            </a:r>
          </a:p>
          <a:p>
            <a:pPr lvl="1"/>
            <a:r>
              <a:rPr lang="en-US" sz="2400" dirty="0">
                <a:cs typeface="Calibri"/>
              </a:rPr>
              <a:t>All AEFIs to local authority </a:t>
            </a:r>
          </a:p>
          <a:p>
            <a:pPr lvl="1"/>
            <a:endParaRPr lang="en-US" sz="2400" dirty="0">
              <a:cs typeface="Calibri"/>
            </a:endParaRPr>
          </a:p>
          <a:p>
            <a:pPr lvl="1"/>
            <a:r>
              <a:rPr lang="en-US" sz="2400" dirty="0">
                <a:cs typeface="Calibri"/>
              </a:rPr>
              <a:t>Follow standard country protocols for reporting and investigation</a:t>
            </a:r>
          </a:p>
          <a:p>
            <a:pPr lvl="1"/>
            <a:endParaRPr lang="en-US" sz="2400" dirty="0">
              <a:cs typeface="Calibri"/>
            </a:endParaRPr>
          </a:p>
          <a:p>
            <a:endParaRPr lang="en-US" sz="2400" b="1" dirty="0">
              <a:cs typeface="Calibri"/>
            </a:endParaRPr>
          </a:p>
          <a:p>
            <a:r>
              <a:rPr lang="en-US" sz="2800" b="1" dirty="0">
                <a:cs typeface="Calibri"/>
              </a:rPr>
              <a:t>Communication</a:t>
            </a:r>
          </a:p>
          <a:p>
            <a:pPr lvl="1"/>
            <a:r>
              <a:rPr lang="en-US" sz="2400" dirty="0">
                <a:cs typeface="Calibri"/>
              </a:rPr>
              <a:t>Routes for spread of MISRRs: Social Media, Media, Word of Mouth</a:t>
            </a:r>
          </a:p>
          <a:p>
            <a:pPr lvl="1"/>
            <a:r>
              <a:rPr lang="en-US" sz="2400" dirty="0">
                <a:solidFill>
                  <a:srgbClr val="C00000"/>
                </a:solidFill>
                <a:cs typeface="Calibri"/>
              </a:rPr>
              <a:t>Move into crisis communication plan- try to preempt erroneous conclusions about the cause, emphasize care &amp; support patients and families; not specific to the vaccine </a:t>
            </a:r>
          </a:p>
          <a:p>
            <a:pPr marL="0" indent="0">
              <a:buNone/>
            </a:pPr>
            <a:endParaRPr lang="en-US" sz="1100" dirty="0"/>
          </a:p>
        </p:txBody>
      </p:sp>
      <p:sp>
        <p:nvSpPr>
          <p:cNvPr id="4" name="Slide Number Placeholder 3"/>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45241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EAF2-5F6B-4AC4-8757-2F655FB8D30D}"/>
              </a:ext>
            </a:extLst>
          </p:cNvPr>
          <p:cNvSpPr>
            <a:spLocks noGrp="1"/>
          </p:cNvSpPr>
          <p:nvPr>
            <p:ph type="title"/>
          </p:nvPr>
        </p:nvSpPr>
        <p:spPr>
          <a:xfrm>
            <a:off x="526230" y="136524"/>
            <a:ext cx="10515600" cy="1325563"/>
          </a:xfrm>
        </p:spPr>
        <p:txBody>
          <a:bodyPr vert="horz" lIns="18000" tIns="0" rIns="360000" bIns="0" rtlCol="0" anchor="t">
            <a:noAutofit/>
          </a:bodyPr>
          <a:lstStyle/>
          <a:p>
            <a:r>
              <a:rPr lang="en-US" sz="3200" dirty="0">
                <a:solidFill>
                  <a:srgbClr val="0070C0"/>
                </a:solidFill>
                <a:latin typeface="Calibri"/>
                <a:cs typeface="Calibri"/>
              </a:rPr>
              <a:t>Questions To Consider:</a:t>
            </a:r>
          </a:p>
        </p:txBody>
      </p:sp>
      <p:sp>
        <p:nvSpPr>
          <p:cNvPr id="3" name="Content Placeholder 2">
            <a:extLst>
              <a:ext uri="{FF2B5EF4-FFF2-40B4-BE49-F238E27FC236}">
                <a16:creationId xmlns:a16="http://schemas.microsoft.com/office/drawing/2014/main" id="{C35A01EF-1E0C-4903-8B97-9E01E6C137EA}"/>
              </a:ext>
            </a:extLst>
          </p:cNvPr>
          <p:cNvSpPr>
            <a:spLocks noGrp="1"/>
          </p:cNvSpPr>
          <p:nvPr>
            <p:ph idx="1"/>
          </p:nvPr>
        </p:nvSpPr>
        <p:spPr>
          <a:xfrm>
            <a:off x="730625" y="1847781"/>
            <a:ext cx="10515600" cy="4351338"/>
          </a:xfrm>
        </p:spPr>
        <p:txBody>
          <a:bodyPr vert="horz" lIns="91440" tIns="45720" rIns="91440" bIns="45720" rtlCol="0" anchor="t">
            <a:normAutofit fontScale="92500" lnSpcReduction="10000"/>
          </a:bodyPr>
          <a:lstStyle/>
          <a:p>
            <a:pPr marL="514350" indent="-514350">
              <a:buAutoNum type="arabicPeriod"/>
            </a:pPr>
            <a:r>
              <a:rPr lang="en-US" sz="3200" dirty="0">
                <a:cs typeface="Calibri"/>
              </a:rPr>
              <a:t>What could likely cause these signs and symptoms?</a:t>
            </a:r>
          </a:p>
          <a:p>
            <a:pPr marL="514350" indent="-514350">
              <a:buAutoNum type="arabicPeriod"/>
            </a:pPr>
            <a:endParaRPr lang="en-US" sz="3200" dirty="0">
              <a:cs typeface="Calibri"/>
            </a:endParaRPr>
          </a:p>
          <a:p>
            <a:pPr marL="514350" indent="-514350">
              <a:buAutoNum type="arabicPeriod"/>
            </a:pPr>
            <a:r>
              <a:rPr lang="en-US" sz="3200" dirty="0">
                <a:cs typeface="Calibri"/>
              </a:rPr>
              <a:t>How should you manage KS and her two friends also in line?</a:t>
            </a:r>
          </a:p>
          <a:p>
            <a:pPr marL="514350" indent="-514350">
              <a:buAutoNum type="arabicPeriod"/>
            </a:pPr>
            <a:endParaRPr lang="en-US" sz="3200" dirty="0">
              <a:cs typeface="Calibri"/>
            </a:endParaRPr>
          </a:p>
          <a:p>
            <a:pPr marL="514350" indent="-514350">
              <a:buAutoNum type="arabicPeriod"/>
            </a:pPr>
            <a:r>
              <a:rPr lang="en-US" sz="3200" dirty="0">
                <a:cs typeface="Calibri"/>
              </a:rPr>
              <a:t>Should KS be given any medications and/or sent to the hospital?</a:t>
            </a:r>
          </a:p>
        </p:txBody>
      </p:sp>
      <p:sp>
        <p:nvSpPr>
          <p:cNvPr id="4" name="Slide Number Placeholder 3"/>
          <p:cNvSpPr>
            <a:spLocks noGrp="1"/>
          </p:cNvSpPr>
          <p:nvPr>
            <p:ph type="sldNum" sz="quarter" idx="12"/>
          </p:nvPr>
        </p:nvSpPr>
        <p:spPr>
          <a:xfrm>
            <a:off x="8610601" y="6356351"/>
            <a:ext cx="2743200" cy="365125"/>
          </a:xfrm>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750903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2982"/>
            <a:ext cx="11069413" cy="1325563"/>
          </a:xfrm>
        </p:spPr>
        <p:txBody>
          <a:bodyPr/>
          <a:lstStyle/>
          <a:p>
            <a:r>
              <a:rPr lang="en-GB" b="1" dirty="0">
                <a:solidFill>
                  <a:srgbClr val="0070C0"/>
                </a:solidFill>
                <a:latin typeface="+mn-lt"/>
              </a:rPr>
              <a:t>ISRR clusters </a:t>
            </a:r>
            <a:r>
              <a:rPr lang="en-GB" dirty="0">
                <a:solidFill>
                  <a:srgbClr val="0070C0"/>
                </a:solidFill>
                <a:latin typeface="+mn-lt"/>
              </a:rPr>
              <a:t>and phases of communication</a:t>
            </a:r>
            <a:endParaRPr lang="en-US" dirty="0">
              <a:solidFill>
                <a:srgbClr val="0070C0"/>
              </a:solidFill>
              <a:latin typeface="+mn-lt"/>
              <a:cs typeface="Calibri"/>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42"/>
          <a:stretch/>
        </p:blipFill>
        <p:spPr bwMode="auto">
          <a:xfrm>
            <a:off x="3395736" y="1527762"/>
            <a:ext cx="7659084" cy="2895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Left-Right Arrow 2"/>
          <p:cNvSpPr>
            <a:spLocks noChangeArrowheads="1"/>
          </p:cNvSpPr>
          <p:nvPr/>
        </p:nvSpPr>
        <p:spPr bwMode="auto">
          <a:xfrm>
            <a:off x="4986477" y="5971734"/>
            <a:ext cx="4335479" cy="683066"/>
          </a:xfrm>
          <a:prstGeom prst="leftRightArrow">
            <a:avLst>
              <a:gd name="adj1" fmla="val 50000"/>
              <a:gd name="adj2" fmla="val 50067"/>
            </a:avLst>
          </a:prstGeom>
          <a:solidFill>
            <a:srgbClr val="C00000"/>
          </a:solidFill>
          <a:ln w="9525" algn="ctr">
            <a:solidFill>
              <a:schemeClr val="tx1"/>
            </a:solidFill>
            <a:round/>
            <a:headEnd/>
            <a:tailEnd/>
          </a:ln>
        </p:spPr>
        <p:txBody>
          <a:bodyPr lIns="72693" tIns="36347" rIns="72693" bIns="36347" anchor="ctr"/>
          <a:lstStyle>
            <a:lvl1pPr defTabSz="1038225" rtl="0" eaLnBrk="0" hangingPunct="0">
              <a:spcBef>
                <a:spcPct val="80000"/>
              </a:spcBef>
              <a:buClr>
                <a:srgbClr val="1E7FB8"/>
              </a:buClr>
              <a:buFont typeface="Wingdings" pitchFamily="2" charset="2"/>
              <a:buChar char="l"/>
              <a:defRPr sz="2900">
                <a:solidFill>
                  <a:srgbClr val="000066"/>
                </a:solidFill>
                <a:latin typeface="Arial" pitchFamily="34" charset="0"/>
                <a:cs typeface="Arial" pitchFamily="34" charset="0"/>
              </a:defRPr>
            </a:lvl1pPr>
            <a:lvl2pPr marL="742950" indent="-285750" defTabSz="1038225" rtl="0" eaLnBrk="0" hangingPunct="0">
              <a:spcBef>
                <a:spcPct val="20000"/>
              </a:spcBef>
              <a:buClr>
                <a:srgbClr val="1E7FB8"/>
              </a:buClr>
              <a:buFont typeface="Arial" pitchFamily="34" charset="0"/>
              <a:buChar char="–"/>
              <a:defRPr sz="2400">
                <a:solidFill>
                  <a:srgbClr val="000066"/>
                </a:solidFill>
                <a:latin typeface="Arial" pitchFamily="34" charset="0"/>
                <a:cs typeface="Arial" pitchFamily="34" charset="0"/>
              </a:defRPr>
            </a:lvl2pPr>
            <a:lvl3pPr marL="1143000" indent="-228600" defTabSz="1038225" rtl="0" eaLnBrk="0" hangingPunct="0">
              <a:spcBef>
                <a:spcPct val="20000"/>
              </a:spcBef>
              <a:buClr>
                <a:srgbClr val="1E7FB8"/>
              </a:buClr>
              <a:buChar char="•"/>
              <a:defRPr sz="2400">
                <a:solidFill>
                  <a:srgbClr val="000066"/>
                </a:solidFill>
                <a:latin typeface="Arial Narrow" pitchFamily="34" charset="0"/>
                <a:cs typeface="Arial" pitchFamily="34" charset="0"/>
              </a:defRPr>
            </a:lvl3pPr>
            <a:lvl4pPr marL="1600200" indent="-228600" defTabSz="1038225" rtl="0" eaLnBrk="0" hangingPunct="0">
              <a:spcBef>
                <a:spcPct val="20000"/>
              </a:spcBef>
              <a:buClr>
                <a:srgbClr val="1E7FB8"/>
              </a:buClr>
              <a:buChar char="–"/>
              <a:defRPr sz="2400">
                <a:solidFill>
                  <a:srgbClr val="000066"/>
                </a:solidFill>
                <a:latin typeface="Arial Narrow" pitchFamily="34" charset="0"/>
                <a:cs typeface="Arial" pitchFamily="34" charset="0"/>
              </a:defRPr>
            </a:lvl4pPr>
            <a:lvl5pPr marL="2057400" indent="-228600" algn="r" defTabSz="1038225" eaLnBrk="0" hangingPunct="0">
              <a:spcBef>
                <a:spcPct val="20000"/>
              </a:spcBef>
              <a:buChar char="»"/>
              <a:defRPr sz="2300">
                <a:solidFill>
                  <a:srgbClr val="000066"/>
                </a:solidFill>
                <a:latin typeface="Arial" pitchFamily="34" charset="0"/>
                <a:cs typeface="Arial" pitchFamily="34" charset="0"/>
              </a:defRPr>
            </a:lvl5pPr>
            <a:lvl6pPr marL="2514600" indent="-228600" algn="r" defTabSz="1038225" rtl="1" eaLnBrk="0" fontAlgn="base" hangingPunct="0">
              <a:spcBef>
                <a:spcPct val="20000"/>
              </a:spcBef>
              <a:spcAft>
                <a:spcPct val="0"/>
              </a:spcAft>
              <a:buChar char="»"/>
              <a:defRPr sz="2300">
                <a:solidFill>
                  <a:srgbClr val="000066"/>
                </a:solidFill>
                <a:latin typeface="Arial" pitchFamily="34" charset="0"/>
                <a:cs typeface="Arial" pitchFamily="34" charset="0"/>
              </a:defRPr>
            </a:lvl6pPr>
            <a:lvl7pPr marL="2971800" indent="-228600" algn="r" defTabSz="1038225" rtl="1" eaLnBrk="0" fontAlgn="base" hangingPunct="0">
              <a:spcBef>
                <a:spcPct val="20000"/>
              </a:spcBef>
              <a:spcAft>
                <a:spcPct val="0"/>
              </a:spcAft>
              <a:buChar char="»"/>
              <a:defRPr sz="2300">
                <a:solidFill>
                  <a:srgbClr val="000066"/>
                </a:solidFill>
                <a:latin typeface="Arial" pitchFamily="34" charset="0"/>
                <a:cs typeface="Arial" pitchFamily="34" charset="0"/>
              </a:defRPr>
            </a:lvl7pPr>
            <a:lvl8pPr marL="3429000" indent="-228600" algn="r" defTabSz="1038225" rtl="1" eaLnBrk="0" fontAlgn="base" hangingPunct="0">
              <a:spcBef>
                <a:spcPct val="20000"/>
              </a:spcBef>
              <a:spcAft>
                <a:spcPct val="0"/>
              </a:spcAft>
              <a:buChar char="»"/>
              <a:defRPr sz="2300">
                <a:solidFill>
                  <a:srgbClr val="000066"/>
                </a:solidFill>
                <a:latin typeface="Arial" pitchFamily="34" charset="0"/>
                <a:cs typeface="Arial" pitchFamily="34" charset="0"/>
              </a:defRPr>
            </a:lvl8pPr>
            <a:lvl9pPr marL="3886200" indent="-228600" algn="r" defTabSz="1038225" rtl="1" eaLnBrk="0" fontAlgn="base" hangingPunct="0">
              <a:spcBef>
                <a:spcPct val="20000"/>
              </a:spcBef>
              <a:spcAft>
                <a:spcPct val="0"/>
              </a:spcAft>
              <a:buChar char="»"/>
              <a:defRPr sz="2300">
                <a:solidFill>
                  <a:srgbClr val="000066"/>
                </a:solidFill>
                <a:latin typeface="Arial" pitchFamily="34" charset="0"/>
                <a:cs typeface="Arial" pitchFamily="34" charset="0"/>
              </a:defRPr>
            </a:lvl9pPr>
          </a:lstStyle>
          <a:p>
            <a:pPr algn="ctr" rtl="1" eaLnBrk="1" hangingPunct="1">
              <a:spcBef>
                <a:spcPct val="0"/>
              </a:spcBef>
              <a:buClrTx/>
              <a:buFontTx/>
              <a:buNone/>
            </a:pPr>
            <a:r>
              <a:rPr lang="en-GB" altLang="en-US" sz="2400" dirty="0">
                <a:solidFill>
                  <a:schemeClr val="bg1"/>
                </a:solidFill>
              </a:rPr>
              <a:t>Crisis communications</a:t>
            </a:r>
            <a:endParaRPr lang="en-US" altLang="en-US" sz="2400" dirty="0">
              <a:solidFill>
                <a:schemeClr val="bg1"/>
              </a:solidFill>
            </a:endParaRPr>
          </a:p>
        </p:txBody>
      </p:sp>
      <p:sp>
        <p:nvSpPr>
          <p:cNvPr id="6" name="Left-Right Arrow 5"/>
          <p:cNvSpPr/>
          <p:nvPr/>
        </p:nvSpPr>
        <p:spPr bwMode="auto">
          <a:xfrm>
            <a:off x="1450972" y="4664456"/>
            <a:ext cx="9308772" cy="669544"/>
          </a:xfrm>
          <a:prstGeom prst="leftRightArrow">
            <a:avLst/>
          </a:prstGeom>
          <a:solidFill>
            <a:srgbClr val="0066CC">
              <a:alpha val="90000"/>
            </a:srgbClr>
          </a:solidFill>
          <a:ln w="9525" cap="flat" cmpd="sng" algn="ctr">
            <a:solidFill>
              <a:schemeClr val="tx1"/>
            </a:solidFill>
            <a:prstDash val="solid"/>
            <a:round/>
            <a:headEnd type="none" w="med" len="med"/>
            <a:tailEnd type="none" w="med" len="med"/>
          </a:ln>
          <a:effectLst/>
        </p:spPr>
        <p:txBody>
          <a:bodyPr vert="horz" wrap="square" lIns="82935" tIns="41468" rIns="82935" bIns="41468" numCol="1" rtlCol="0" anchor="ctr" anchorCtr="0" compatLnSpc="1">
            <a:prstTxWarp prst="textNoShape">
              <a:avLst/>
            </a:prstTxWarp>
          </a:bodyPr>
          <a:lstStyle/>
          <a:p>
            <a:pPr algn="ctr" defTabSz="945990" fontAlgn="base">
              <a:spcBef>
                <a:spcPct val="0"/>
              </a:spcBef>
              <a:spcAft>
                <a:spcPct val="0"/>
              </a:spcAft>
            </a:pPr>
            <a:r>
              <a:rPr lang="en-GB" sz="2400" b="1" dirty="0">
                <a:solidFill>
                  <a:schemeClr val="bg1"/>
                </a:solidFill>
                <a:latin typeface="Arial" charset="0"/>
                <a:cs typeface="Arial" charset="0"/>
              </a:rPr>
              <a:t>Routine immunization - </a:t>
            </a:r>
            <a:r>
              <a:rPr lang="en-GB" sz="2400" b="1" dirty="0" err="1">
                <a:solidFill>
                  <a:schemeClr val="bg1"/>
                </a:solidFill>
                <a:latin typeface="Arial" charset="0"/>
                <a:cs typeface="Arial" charset="0"/>
              </a:rPr>
              <a:t>ongoing</a:t>
            </a:r>
            <a:endParaRPr lang="en-US" sz="2400" b="1" dirty="0">
              <a:solidFill>
                <a:schemeClr val="bg1"/>
              </a:solidFill>
              <a:latin typeface="Arial" charset="0"/>
              <a:cs typeface="Arial" charset="0"/>
            </a:endParaRPr>
          </a:p>
        </p:txBody>
      </p:sp>
      <p:cxnSp>
        <p:nvCxnSpPr>
          <p:cNvPr id="15" name="Straight Connector 14"/>
          <p:cNvCxnSpPr/>
          <p:nvPr/>
        </p:nvCxnSpPr>
        <p:spPr bwMode="auto">
          <a:xfrm>
            <a:off x="2545217" y="1727200"/>
            <a:ext cx="0" cy="2645357"/>
          </a:xfrm>
          <a:prstGeom prst="line">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a:off x="3658053" y="1717889"/>
            <a:ext cx="0" cy="2695582"/>
          </a:xfrm>
          <a:prstGeom prst="line">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Connector 19"/>
          <p:cNvCxnSpPr/>
          <p:nvPr/>
        </p:nvCxnSpPr>
        <p:spPr bwMode="auto">
          <a:xfrm>
            <a:off x="5441421" y="1672025"/>
            <a:ext cx="0" cy="2635816"/>
          </a:xfrm>
          <a:prstGeom prst="line">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20"/>
          <p:cNvCxnSpPr/>
          <p:nvPr/>
        </p:nvCxnSpPr>
        <p:spPr bwMode="auto">
          <a:xfrm>
            <a:off x="9086956" y="1717889"/>
            <a:ext cx="0" cy="2645345"/>
          </a:xfrm>
          <a:prstGeom prst="line">
            <a:avLst/>
          </a:prstGeom>
          <a:solidFill>
            <a:schemeClr val="accent1"/>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Box 17"/>
          <p:cNvSpPr txBox="1"/>
          <p:nvPr/>
        </p:nvSpPr>
        <p:spPr>
          <a:xfrm>
            <a:off x="990600" y="1394197"/>
            <a:ext cx="1624463" cy="2554546"/>
          </a:xfrm>
          <a:prstGeom prst="rect">
            <a:avLst/>
          </a:prstGeom>
          <a:noFill/>
        </p:spPr>
        <p:txBody>
          <a:bodyPr wrap="square" rtlCol="0">
            <a:spAutoFit/>
          </a:bodyPr>
          <a:lstStyle/>
          <a:p>
            <a:pPr algn="ctr" rtl="0"/>
            <a:r>
              <a:rPr lang="en-GB" sz="2000" dirty="0"/>
              <a:t>1</a:t>
            </a:r>
          </a:p>
          <a:p>
            <a:pPr algn="ctr" rtl="0"/>
            <a:r>
              <a:rPr lang="en-GB" sz="2000" dirty="0"/>
              <a:t> </a:t>
            </a:r>
          </a:p>
          <a:p>
            <a:pPr algn="ctr" rtl="0"/>
            <a:r>
              <a:rPr lang="en-GB" sz="2400" dirty="0"/>
              <a:t>“Routine </a:t>
            </a:r>
            <a:r>
              <a:rPr lang="en-GB" sz="2400" dirty="0" err="1"/>
              <a:t>comms</a:t>
            </a:r>
            <a:r>
              <a:rPr lang="en-GB" sz="2400" dirty="0"/>
              <a:t>”</a:t>
            </a:r>
          </a:p>
          <a:p>
            <a:pPr algn="ctr" rtl="0"/>
            <a:endParaRPr lang="en-GB" sz="2400" dirty="0"/>
          </a:p>
          <a:p>
            <a:pPr algn="ctr" rtl="0"/>
            <a:r>
              <a:rPr lang="en-GB" sz="2400" dirty="0"/>
              <a:t>building resilience </a:t>
            </a:r>
            <a:endParaRPr lang="en-US" sz="2400" dirty="0"/>
          </a:p>
        </p:txBody>
      </p:sp>
      <p:sp>
        <p:nvSpPr>
          <p:cNvPr id="24" name="TextBox 23"/>
          <p:cNvSpPr txBox="1"/>
          <p:nvPr/>
        </p:nvSpPr>
        <p:spPr>
          <a:xfrm>
            <a:off x="2460247" y="1320348"/>
            <a:ext cx="1251480" cy="2554545"/>
          </a:xfrm>
          <a:prstGeom prst="rect">
            <a:avLst/>
          </a:prstGeom>
          <a:noFill/>
        </p:spPr>
        <p:txBody>
          <a:bodyPr wrap="square" rtlCol="0">
            <a:spAutoFit/>
          </a:bodyPr>
          <a:lstStyle/>
          <a:p>
            <a:pPr algn="ctr" rtl="0"/>
            <a:r>
              <a:rPr lang="en-GB" sz="2000" dirty="0"/>
              <a:t>2</a:t>
            </a:r>
          </a:p>
          <a:p>
            <a:pPr algn="ctr" rtl="0"/>
            <a:endParaRPr lang="en-GB" sz="2000" dirty="0"/>
          </a:p>
          <a:p>
            <a:pPr algn="ctr" rtl="0"/>
            <a:r>
              <a:rPr lang="en-GB" sz="2000" dirty="0"/>
              <a:t>“</a:t>
            </a:r>
            <a:r>
              <a:rPr lang="en-GB" sz="2400" dirty="0"/>
              <a:t>Before”</a:t>
            </a:r>
          </a:p>
          <a:p>
            <a:pPr algn="ctr" rtl="0"/>
            <a:endParaRPr lang="en-GB" sz="2400" dirty="0"/>
          </a:p>
          <a:p>
            <a:pPr algn="ctr" rtl="0"/>
            <a:endParaRPr lang="en-GB" sz="2400" dirty="0"/>
          </a:p>
          <a:p>
            <a:pPr algn="ctr" rtl="0"/>
            <a:r>
              <a:rPr lang="en-GB" sz="2400" dirty="0" err="1"/>
              <a:t>Comms</a:t>
            </a:r>
            <a:r>
              <a:rPr lang="en-GB" sz="2400" dirty="0"/>
              <a:t> preps</a:t>
            </a:r>
            <a:endParaRPr lang="en-US" sz="2400" dirty="0"/>
          </a:p>
        </p:txBody>
      </p:sp>
      <p:sp>
        <p:nvSpPr>
          <p:cNvPr id="25" name="TextBox 24"/>
          <p:cNvSpPr txBox="1"/>
          <p:nvPr/>
        </p:nvSpPr>
        <p:spPr>
          <a:xfrm>
            <a:off x="3618174" y="1272058"/>
            <a:ext cx="1925270" cy="2923878"/>
          </a:xfrm>
          <a:prstGeom prst="rect">
            <a:avLst/>
          </a:prstGeom>
          <a:noFill/>
        </p:spPr>
        <p:txBody>
          <a:bodyPr wrap="square" rtlCol="0">
            <a:spAutoFit/>
          </a:bodyPr>
          <a:lstStyle/>
          <a:p>
            <a:pPr algn="ctr" rtl="0"/>
            <a:r>
              <a:rPr lang="en-GB" sz="2000" dirty="0"/>
              <a:t>3 </a:t>
            </a:r>
          </a:p>
          <a:p>
            <a:pPr algn="ctr" rtl="0"/>
            <a:r>
              <a:rPr lang="en-GB" sz="2000" dirty="0"/>
              <a:t> </a:t>
            </a:r>
          </a:p>
          <a:p>
            <a:pPr algn="ctr" rtl="0"/>
            <a:r>
              <a:rPr lang="en-GB" sz="2400" dirty="0"/>
              <a:t>Single event(s)</a:t>
            </a:r>
          </a:p>
          <a:p>
            <a:pPr algn="ctr" rtl="0"/>
            <a:r>
              <a:rPr lang="en-GB" sz="2400" dirty="0"/>
              <a:t>Efforts to reduce perpetuating factors</a:t>
            </a:r>
            <a:endParaRPr lang="en-US" sz="2400" dirty="0"/>
          </a:p>
        </p:txBody>
      </p:sp>
      <p:sp>
        <p:nvSpPr>
          <p:cNvPr id="26" name="TextBox 25"/>
          <p:cNvSpPr txBox="1"/>
          <p:nvPr/>
        </p:nvSpPr>
        <p:spPr>
          <a:xfrm>
            <a:off x="6096000" y="1727200"/>
            <a:ext cx="2438400" cy="2554546"/>
          </a:xfrm>
          <a:prstGeom prst="rect">
            <a:avLst/>
          </a:prstGeom>
          <a:noFill/>
        </p:spPr>
        <p:txBody>
          <a:bodyPr wrap="square" rtlCol="0">
            <a:spAutoFit/>
          </a:bodyPr>
          <a:lstStyle/>
          <a:p>
            <a:pPr algn="ctr" rtl="0"/>
            <a:r>
              <a:rPr lang="en-GB" sz="2000" dirty="0">
                <a:solidFill>
                  <a:schemeClr val="bg1"/>
                </a:solidFill>
              </a:rPr>
              <a:t>4 </a:t>
            </a:r>
          </a:p>
          <a:p>
            <a:pPr algn="ctr" rtl="0"/>
            <a:r>
              <a:rPr lang="en-GB" sz="2000" dirty="0">
                <a:solidFill>
                  <a:schemeClr val="bg1"/>
                </a:solidFill>
              </a:rPr>
              <a:t> </a:t>
            </a:r>
          </a:p>
          <a:p>
            <a:pPr algn="ctr" rtl="0"/>
            <a:r>
              <a:rPr lang="en-GB" sz="2400" dirty="0">
                <a:solidFill>
                  <a:schemeClr val="bg1"/>
                </a:solidFill>
              </a:rPr>
              <a:t>Mass or cluster event(s)</a:t>
            </a:r>
          </a:p>
          <a:p>
            <a:pPr algn="ctr" rtl="0"/>
            <a:endParaRPr lang="en-GB" sz="2400" dirty="0">
              <a:solidFill>
                <a:schemeClr val="bg1"/>
              </a:solidFill>
            </a:endParaRPr>
          </a:p>
          <a:p>
            <a:pPr algn="ctr" rtl="0"/>
            <a:r>
              <a:rPr lang="en-GB" sz="2400" dirty="0">
                <a:solidFill>
                  <a:schemeClr val="bg1"/>
                </a:solidFill>
              </a:rPr>
              <a:t>Managing crisis communications</a:t>
            </a:r>
            <a:endParaRPr lang="en-US" sz="2400" dirty="0">
              <a:solidFill>
                <a:schemeClr val="bg1"/>
              </a:solidFill>
            </a:endParaRPr>
          </a:p>
        </p:txBody>
      </p:sp>
      <p:sp>
        <p:nvSpPr>
          <p:cNvPr id="27" name="TextBox 26"/>
          <p:cNvSpPr txBox="1"/>
          <p:nvPr/>
        </p:nvSpPr>
        <p:spPr>
          <a:xfrm>
            <a:off x="9388234" y="1529997"/>
            <a:ext cx="2321165" cy="1446550"/>
          </a:xfrm>
          <a:prstGeom prst="rect">
            <a:avLst/>
          </a:prstGeom>
          <a:noFill/>
        </p:spPr>
        <p:txBody>
          <a:bodyPr wrap="square" rtlCol="0">
            <a:spAutoFit/>
          </a:bodyPr>
          <a:lstStyle/>
          <a:p>
            <a:pPr algn="ctr" rtl="0"/>
            <a:r>
              <a:rPr lang="en-GB" sz="2000" dirty="0"/>
              <a:t>5</a:t>
            </a:r>
          </a:p>
          <a:p>
            <a:pPr algn="ctr" rtl="0"/>
            <a:r>
              <a:rPr lang="en-GB" sz="2000" dirty="0"/>
              <a:t> </a:t>
            </a:r>
          </a:p>
          <a:p>
            <a:pPr algn="ctr" rtl="0"/>
            <a:r>
              <a:rPr lang="en-GB" sz="2400" dirty="0"/>
              <a:t>Follow up and consolidation</a:t>
            </a:r>
            <a:endParaRPr lang="en-US" sz="2400" dirty="0"/>
          </a:p>
        </p:txBody>
      </p:sp>
      <p:sp>
        <p:nvSpPr>
          <p:cNvPr id="23" name="Left-Right Arrow 22"/>
          <p:cNvSpPr/>
          <p:nvPr/>
        </p:nvSpPr>
        <p:spPr bwMode="auto">
          <a:xfrm>
            <a:off x="1361367" y="5300812"/>
            <a:ext cx="9598725" cy="693588"/>
          </a:xfrm>
          <a:prstGeom prst="leftRight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82935" tIns="41468" rIns="82935" bIns="41468" numCol="1" rtlCol="0" anchor="ctr" anchorCtr="0" compatLnSpc="1">
            <a:prstTxWarp prst="textNoShape">
              <a:avLst/>
            </a:prstTxWarp>
          </a:bodyPr>
          <a:lstStyle/>
          <a:p>
            <a:pPr algn="ctr" defTabSz="945990" fontAlgn="base">
              <a:spcBef>
                <a:spcPct val="0"/>
              </a:spcBef>
              <a:spcAft>
                <a:spcPct val="0"/>
              </a:spcAft>
            </a:pPr>
            <a:r>
              <a:rPr lang="en-GB" sz="2400" dirty="0">
                <a:solidFill>
                  <a:schemeClr val="bg1"/>
                </a:solidFill>
              </a:rPr>
              <a:t>Generate and maintain confidence with ‘resiliency’</a:t>
            </a:r>
            <a:endParaRPr lang="en-US" sz="2400" b="1" dirty="0">
              <a:solidFill>
                <a:schemeClr val="bg1"/>
              </a:solidFill>
              <a:latin typeface="Arial" charset="0"/>
              <a:cs typeface="Arial" charset="0"/>
            </a:endParaRPr>
          </a:p>
        </p:txBody>
      </p:sp>
      <p:sp>
        <p:nvSpPr>
          <p:cNvPr id="3" name="Rectangle 2"/>
          <p:cNvSpPr/>
          <p:nvPr/>
        </p:nvSpPr>
        <p:spPr>
          <a:xfrm>
            <a:off x="7215170" y="1339334"/>
            <a:ext cx="301660" cy="369332"/>
          </a:xfrm>
          <a:prstGeom prst="rect">
            <a:avLst/>
          </a:prstGeom>
        </p:spPr>
        <p:txBody>
          <a:bodyPr wrap="none">
            <a:spAutoFit/>
          </a:bodyPr>
          <a:lstStyle/>
          <a:p>
            <a:r>
              <a:rPr lang="fr-FR" dirty="0">
                <a:cs typeface="Calibri"/>
              </a:rPr>
              <a:t>4</a:t>
            </a:r>
            <a:endParaRPr lang="en-US" dirty="0"/>
          </a:p>
        </p:txBody>
      </p:sp>
    </p:spTree>
    <p:extLst>
      <p:ext uri="{BB962C8B-B14F-4D97-AF65-F5344CB8AC3E}">
        <p14:creationId xmlns:p14="http://schemas.microsoft.com/office/powerpoint/2010/main" val="734621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20A5-D399-4517-875D-0B4A855B8CF6}"/>
              </a:ext>
            </a:extLst>
          </p:cNvPr>
          <p:cNvSpPr>
            <a:spLocks noGrp="1"/>
          </p:cNvSpPr>
          <p:nvPr>
            <p:ph type="title"/>
          </p:nvPr>
        </p:nvSpPr>
        <p:spPr/>
        <p:txBody>
          <a:bodyPr/>
          <a:lstStyle/>
          <a:p>
            <a:r>
              <a:rPr lang="en-US" dirty="0">
                <a:ea typeface="Ebrima"/>
                <a:cs typeface="Ebrima"/>
              </a:rPr>
              <a:t>Communication</a:t>
            </a:r>
            <a:endParaRPr lang="en-US" dirty="0"/>
          </a:p>
        </p:txBody>
      </p:sp>
      <p:sp>
        <p:nvSpPr>
          <p:cNvPr id="3" name="Content Placeholder 2">
            <a:extLst>
              <a:ext uri="{FF2B5EF4-FFF2-40B4-BE49-F238E27FC236}">
                <a16:creationId xmlns:a16="http://schemas.microsoft.com/office/drawing/2014/main" id="{0F34CEA7-0707-4071-9B1E-D37565185160}"/>
              </a:ext>
            </a:extLst>
          </p:cNvPr>
          <p:cNvSpPr>
            <a:spLocks noGrp="1"/>
          </p:cNvSpPr>
          <p:nvPr>
            <p:ph idx="1"/>
          </p:nvPr>
        </p:nvSpPr>
        <p:spPr/>
        <p:txBody>
          <a:bodyPr vert="horz" lIns="18000" tIns="0" rIns="18000" bIns="0" rtlCol="0" anchor="t">
            <a:noAutofit/>
          </a:bodyPr>
          <a:lstStyle/>
          <a:p>
            <a:pPr marL="457200" indent="-457200">
              <a:buFont typeface="Arial"/>
              <a:buChar char="•"/>
            </a:pPr>
            <a:r>
              <a:rPr lang="en-US" sz="2800" dirty="0">
                <a:cs typeface="Times New Roman"/>
              </a:rPr>
              <a:t>The general public often responds better to stories than numbers</a:t>
            </a:r>
          </a:p>
          <a:p>
            <a:pPr marL="826770" lvl="2">
              <a:buClr>
                <a:srgbClr val="000000"/>
              </a:buClr>
              <a:buFont typeface="Arial"/>
              <a:buChar char="•"/>
            </a:pPr>
            <a:r>
              <a:rPr lang="en-US" sz="2800" dirty="0">
                <a:cs typeface="Times New Roman"/>
              </a:rPr>
              <a:t>An approach to combating misinformation about vaccine safety must incorporate both empathetic narrative and statistical reality</a:t>
            </a:r>
          </a:p>
          <a:p>
            <a:pPr marL="457200" indent="-457200">
              <a:buClr>
                <a:srgbClr val="000000"/>
              </a:buClr>
              <a:buFont typeface="Arial"/>
              <a:buChar char="•"/>
            </a:pPr>
            <a:r>
              <a:rPr lang="en-US" sz="2800" dirty="0">
                <a:cs typeface="Times New Roman"/>
              </a:rPr>
              <a:t>Traditional media (newspapers, TV) has been supplemented and for many people replaced by Social Media and the internet</a:t>
            </a:r>
          </a:p>
          <a:p>
            <a:pPr marL="826770" lvl="2">
              <a:buClr>
                <a:srgbClr val="000000"/>
              </a:buClr>
              <a:buFont typeface="Arial"/>
              <a:buChar char="•"/>
            </a:pPr>
            <a:r>
              <a:rPr lang="en-US" sz="2800" dirty="0">
                <a:cs typeface="Times New Roman"/>
              </a:rPr>
              <a:t>Vaccine safety messages and clarifications must target all forms of media</a:t>
            </a:r>
            <a:endParaRPr lang="en-US" sz="2800" dirty="0">
              <a:cs typeface="Times New Roman" panose="02020603050405020304" pitchFamily="18" charset="0"/>
            </a:endParaRPr>
          </a:p>
          <a:p>
            <a:pPr marL="457200" indent="-457200">
              <a:buClr>
                <a:srgbClr val="000000"/>
              </a:buClr>
              <a:buFont typeface="Arial"/>
              <a:buChar char="•"/>
            </a:pPr>
            <a:endParaRPr lang="en-US" sz="2800" dirty="0"/>
          </a:p>
        </p:txBody>
      </p:sp>
      <p:sp>
        <p:nvSpPr>
          <p:cNvPr id="4" name="Date Placeholder 3">
            <a:extLst>
              <a:ext uri="{FF2B5EF4-FFF2-40B4-BE49-F238E27FC236}">
                <a16:creationId xmlns:a16="http://schemas.microsoft.com/office/drawing/2014/main" id="{F1B314DE-684B-47E5-9FE5-79DC7086647A}"/>
              </a:ext>
            </a:extLst>
          </p:cNvPr>
          <p:cNvSpPr>
            <a:spLocks noGrp="1"/>
          </p:cNvSpPr>
          <p:nvPr>
            <p:ph type="dt" sz="half" idx="10"/>
          </p:nvPr>
        </p:nvSpPr>
        <p:spPr/>
        <p:txBody>
          <a:bodyPr/>
          <a:lstStyle/>
          <a:p>
            <a:fld id="{478B7B44-6D0F-4A69-994F-7F3233AEFAEE}" type="datetimeFigureOut">
              <a:rPr lang="en-CA" smtClean="0"/>
              <a:t>2020-06-19</a:t>
            </a:fld>
            <a:endParaRPr lang="en-CA"/>
          </a:p>
        </p:txBody>
      </p:sp>
      <p:sp>
        <p:nvSpPr>
          <p:cNvPr id="5" name="Footer Placeholder 4">
            <a:extLst>
              <a:ext uri="{FF2B5EF4-FFF2-40B4-BE49-F238E27FC236}">
                <a16:creationId xmlns:a16="http://schemas.microsoft.com/office/drawing/2014/main" id="{70E44E68-C04D-44CC-B479-93A77DDBBB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1B56FC-E1CD-44D6-91B8-3B793C7FDBE2}"/>
              </a:ext>
            </a:extLst>
          </p:cNvPr>
          <p:cNvSpPr>
            <a:spLocks noGrp="1"/>
          </p:cNvSpPr>
          <p:nvPr>
            <p:ph type="sldNum" sz="quarter" idx="12"/>
          </p:nvPr>
        </p:nvSpPr>
        <p:spPr/>
        <p:txBody>
          <a:bodyPr/>
          <a:lstStyle/>
          <a:p>
            <a:fld id="{EDAFC0C6-60D3-4434-9618-1460B67ABC9F}" type="slidenum">
              <a:rPr lang="en-CA" smtClean="0"/>
              <a:t>31</a:t>
            </a:fld>
            <a:endParaRPr lang="en-CA"/>
          </a:p>
        </p:txBody>
      </p:sp>
    </p:spTree>
    <p:extLst>
      <p:ext uri="{BB962C8B-B14F-4D97-AF65-F5344CB8AC3E}">
        <p14:creationId xmlns:p14="http://schemas.microsoft.com/office/powerpoint/2010/main" val="3909162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937"/>
            <a:ext cx="10515600" cy="1325563"/>
          </a:xfrm>
        </p:spPr>
        <p:txBody>
          <a:bodyPr/>
          <a:lstStyle/>
          <a:p>
            <a:r>
              <a:rPr lang="en-US" b="1" dirty="0">
                <a:solidFill>
                  <a:srgbClr val="0070C0"/>
                </a:solidFill>
                <a:latin typeface="+mn-lt"/>
              </a:rPr>
              <a:t>ISRR as a part of AEFI surveillance</a:t>
            </a:r>
            <a:endParaRPr lang="en-CA" b="1" dirty="0">
              <a:solidFill>
                <a:srgbClr val="0070C0"/>
              </a:solidFill>
              <a:latin typeface="+mn-lt"/>
            </a:endParaRPr>
          </a:p>
        </p:txBody>
      </p:sp>
      <p:sp>
        <p:nvSpPr>
          <p:cNvPr id="3" name="Content Placeholder 2"/>
          <p:cNvSpPr>
            <a:spLocks noGrp="1"/>
          </p:cNvSpPr>
          <p:nvPr>
            <p:ph idx="1"/>
          </p:nvPr>
        </p:nvSpPr>
        <p:spPr>
          <a:xfrm>
            <a:off x="730626" y="1288378"/>
            <a:ext cx="10515600" cy="5092700"/>
          </a:xfrm>
        </p:spPr>
        <p:txBody>
          <a:bodyPr>
            <a:normAutofit lnSpcReduction="10000"/>
          </a:bodyPr>
          <a:lstStyle/>
          <a:p>
            <a:pPr marL="342900" indent="-342900">
              <a:buFont typeface="Arial" panose="020B0604020202020204" pitchFamily="34" charset="0"/>
              <a:buChar char="•"/>
            </a:pPr>
            <a:r>
              <a:rPr lang="en-US" sz="2400" b="1" dirty="0"/>
              <a:t>Report if </a:t>
            </a:r>
          </a:p>
          <a:p>
            <a:pPr marL="809625" lvl="1" indent="-342900"/>
            <a:r>
              <a:rPr lang="en-US" sz="2400" dirty="0"/>
              <a:t>injury occurs e.g. syncope with injury</a:t>
            </a:r>
          </a:p>
          <a:p>
            <a:pPr marL="809625" lvl="1" indent="-342900"/>
            <a:r>
              <a:rPr lang="en-US" sz="2400" dirty="0"/>
              <a:t>dissociative neurological symptom reactions including non- epileptic seizures that need investigation</a:t>
            </a:r>
          </a:p>
          <a:p>
            <a:pPr marL="809625" lvl="1" indent="-342900"/>
            <a:r>
              <a:rPr lang="en-US" sz="2400" dirty="0"/>
              <a:t>causes parental or community concern                 </a:t>
            </a:r>
          </a:p>
          <a:p>
            <a:pPr marL="809625" lvl="1" indent="-342900"/>
            <a:r>
              <a:rPr lang="en-US" sz="2400" dirty="0"/>
              <a:t>clusters of ISRR</a:t>
            </a:r>
          </a:p>
          <a:p>
            <a:pPr marL="342900" indent="-342900">
              <a:buFont typeface="Arial" panose="020B0604020202020204" pitchFamily="34" charset="0"/>
              <a:buChar char="•"/>
            </a:pPr>
            <a:r>
              <a:rPr lang="en-US" sz="2400" b="1" dirty="0"/>
              <a:t>Use standard AEFI reporting form</a:t>
            </a:r>
            <a:r>
              <a:rPr lang="en-US" sz="2400" dirty="0"/>
              <a:t> </a:t>
            </a:r>
            <a:r>
              <a:rPr lang="en-US" sz="2400" dirty="0">
                <a:sym typeface="Wingdings" panose="05000000000000000000" pitchFamily="2" charset="2"/>
              </a:rPr>
              <a:t></a:t>
            </a:r>
            <a:r>
              <a:rPr lang="en-US" sz="2400" dirty="0"/>
              <a:t> describe signs and symptoms</a:t>
            </a:r>
          </a:p>
          <a:p>
            <a:pPr marL="342900" indent="-342900">
              <a:buFont typeface="Arial" panose="020B0604020202020204" pitchFamily="34" charset="0"/>
              <a:buChar char="•"/>
            </a:pPr>
            <a:r>
              <a:rPr lang="en-US" sz="2400" b="1" dirty="0"/>
              <a:t>Investigate and do causality assessment for serious ISRR </a:t>
            </a:r>
            <a:r>
              <a:rPr lang="en-US" sz="2400" dirty="0"/>
              <a:t>e.g., Hospitalization or prolongation of existing hospitalization, or persistent or significant disability or incapacity or if the ISRR has caused significant parental or community concer</a:t>
            </a:r>
            <a:r>
              <a:rPr lang="en-US" sz="2000" dirty="0"/>
              <a:t>n</a:t>
            </a:r>
            <a:endParaRPr lang="en-CA" sz="2000" dirty="0"/>
          </a:p>
        </p:txBody>
      </p:sp>
    </p:spTree>
    <p:extLst>
      <p:ext uri="{BB962C8B-B14F-4D97-AF65-F5344CB8AC3E}">
        <p14:creationId xmlns:p14="http://schemas.microsoft.com/office/powerpoint/2010/main" val="156011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207642"/>
            <a:ext cx="10515600" cy="1325563"/>
          </a:xfrm>
        </p:spPr>
        <p:txBody>
          <a:bodyPr/>
          <a:lstStyle/>
          <a:p>
            <a:r>
              <a:rPr lang="en-US" b="1" dirty="0">
                <a:solidFill>
                  <a:srgbClr val="0070C0"/>
                </a:solidFill>
                <a:latin typeface="+mn-lt"/>
              </a:rPr>
              <a:t>To summarize</a:t>
            </a:r>
            <a:endParaRPr lang="en-CA" b="1" dirty="0">
              <a:solidFill>
                <a:srgbClr val="0070C0"/>
              </a:solidFill>
              <a:latin typeface="+mn-lt"/>
            </a:endParaRPr>
          </a:p>
        </p:txBody>
      </p:sp>
      <p:sp>
        <p:nvSpPr>
          <p:cNvPr id="3" name="Content Placeholder 2"/>
          <p:cNvSpPr>
            <a:spLocks noGrp="1"/>
          </p:cNvSpPr>
          <p:nvPr>
            <p:ph idx="1"/>
          </p:nvPr>
        </p:nvSpPr>
        <p:spPr>
          <a:xfrm>
            <a:off x="717177" y="1359728"/>
            <a:ext cx="10422891" cy="5674658"/>
          </a:xfrm>
        </p:spPr>
        <p:txBody>
          <a:bodyPr>
            <a:normAutofit/>
          </a:bodyPr>
          <a:lstStyle/>
          <a:p>
            <a:pPr lvl="1"/>
            <a:r>
              <a:rPr lang="en-US" sz="2400" dirty="0"/>
              <a:t>Recognize that ISRR is a reality and can occur</a:t>
            </a:r>
          </a:p>
          <a:p>
            <a:pPr lvl="1"/>
            <a:r>
              <a:rPr lang="en-US" sz="2400" dirty="0"/>
              <a:t>Health care providers need to be trained on prevention, detection and response</a:t>
            </a:r>
          </a:p>
          <a:p>
            <a:pPr lvl="1"/>
            <a:r>
              <a:rPr lang="en-US" sz="2400" dirty="0"/>
              <a:t>Misdiagnosis and improper case management can aggravate the condition</a:t>
            </a:r>
          </a:p>
          <a:p>
            <a:pPr lvl="1"/>
            <a:r>
              <a:rPr lang="en-US" sz="2400" dirty="0"/>
              <a:t>ISRR clusters need to be rapidly identified and addressed</a:t>
            </a:r>
          </a:p>
          <a:p>
            <a:pPr lvl="1"/>
            <a:r>
              <a:rPr lang="en-US" sz="2400" dirty="0"/>
              <a:t>Managing communications is critical </a:t>
            </a:r>
          </a:p>
          <a:p>
            <a:pPr lvl="1"/>
            <a:endParaRPr lang="en-CA" sz="2400" dirty="0"/>
          </a:p>
        </p:txBody>
      </p:sp>
      <p:sp>
        <p:nvSpPr>
          <p:cNvPr id="5" name="TextBox 4">
            <a:extLst>
              <a:ext uri="{FF2B5EF4-FFF2-40B4-BE49-F238E27FC236}">
                <a16:creationId xmlns:a16="http://schemas.microsoft.com/office/drawing/2014/main" id="{94A63130-B2D7-4C25-B9F9-E66C23B71771}"/>
              </a:ext>
            </a:extLst>
          </p:cNvPr>
          <p:cNvSpPr txBox="1"/>
          <p:nvPr/>
        </p:nvSpPr>
        <p:spPr>
          <a:xfrm>
            <a:off x="786204" y="5152913"/>
            <a:ext cx="10619591" cy="1200329"/>
          </a:xfrm>
          <a:prstGeom prst="rect">
            <a:avLst/>
          </a:prstGeom>
          <a:solidFill>
            <a:srgbClr val="FFFF00"/>
          </a:solidFill>
        </p:spPr>
        <p:txBody>
          <a:bodyPr wrap="square" rtlCol="0">
            <a:spAutoFit/>
          </a:bodyPr>
          <a:lstStyle/>
          <a:p>
            <a:pPr algn="ctr"/>
            <a:endParaRPr lang="en-US" sz="2400" b="1" dirty="0"/>
          </a:p>
          <a:p>
            <a:pPr algn="ctr"/>
            <a:r>
              <a:rPr lang="en-US" sz="2400" b="1" dirty="0"/>
              <a:t>Mismanaging ISRR can destabilize even strong immunization programs</a:t>
            </a:r>
          </a:p>
          <a:p>
            <a:pPr algn="ctr"/>
            <a:endParaRPr lang="en-US" sz="2400" b="1" dirty="0"/>
          </a:p>
        </p:txBody>
      </p:sp>
    </p:spTree>
    <p:extLst>
      <p:ext uri="{BB962C8B-B14F-4D97-AF65-F5344CB8AC3E}">
        <p14:creationId xmlns:p14="http://schemas.microsoft.com/office/powerpoint/2010/main" val="2204720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2B3B-64F5-472E-983E-CD0BC69252F7}"/>
              </a:ext>
            </a:extLst>
          </p:cNvPr>
          <p:cNvSpPr>
            <a:spLocks noGrp="1"/>
          </p:cNvSpPr>
          <p:nvPr>
            <p:ph type="title"/>
          </p:nvPr>
        </p:nvSpPr>
        <p:spPr/>
        <p:txBody>
          <a:bodyPr/>
          <a:lstStyle/>
          <a:p>
            <a:r>
              <a:rPr lang="en-US" dirty="0"/>
              <a:t>Acknowledgements</a:t>
            </a:r>
          </a:p>
        </p:txBody>
      </p:sp>
      <p:sp>
        <p:nvSpPr>
          <p:cNvPr id="4" name="Subtitle 2">
            <a:extLst>
              <a:ext uri="{FF2B5EF4-FFF2-40B4-BE49-F238E27FC236}">
                <a16:creationId xmlns:a16="http://schemas.microsoft.com/office/drawing/2014/main" id="{011D126C-06EA-4279-AAED-2B17AB459C8E}"/>
              </a:ext>
            </a:extLst>
          </p:cNvPr>
          <p:cNvSpPr>
            <a:spLocks noGrp="1"/>
          </p:cNvSpPr>
          <p:nvPr>
            <p:ph idx="1"/>
          </p:nvPr>
        </p:nvSpPr>
        <p:spPr>
          <a:xfrm>
            <a:off x="297120" y="821054"/>
            <a:ext cx="11232001" cy="5396866"/>
          </a:xfrm>
        </p:spPr>
        <p:txBody>
          <a:bodyPr vert="horz" lIns="91440" tIns="45720" rIns="91440" bIns="45720" rtlCol="0" anchor="t">
            <a:normAutofit/>
          </a:bodyPr>
          <a:lstStyle/>
          <a:p>
            <a:pPr algn="l"/>
            <a:r>
              <a:rPr lang="en-US" sz="1800" dirty="0">
                <a:cs typeface="Calibri"/>
              </a:rPr>
              <a:t>Power point created by </a:t>
            </a:r>
            <a:r>
              <a:rPr lang="en-US" sz="1800" b="1" dirty="0">
                <a:cs typeface="Calibri"/>
              </a:rPr>
              <a:t>Cameron Taylor, </a:t>
            </a:r>
            <a:r>
              <a:rPr lang="en-US" sz="1800" dirty="0">
                <a:cs typeface="Calibri"/>
              </a:rPr>
              <a:t>Faculty of Medicine Dalhousie University, Halifax Canada </a:t>
            </a:r>
          </a:p>
          <a:p>
            <a:pPr algn="l"/>
            <a:endParaRPr lang="en-US" sz="1800" dirty="0">
              <a:cs typeface="Calibri"/>
            </a:endParaRPr>
          </a:p>
          <a:p>
            <a:r>
              <a:rPr lang="en-US" sz="1800" dirty="0">
                <a:cs typeface="Calibri"/>
              </a:rPr>
              <a:t>Contents developed by </a:t>
            </a:r>
            <a:r>
              <a:rPr lang="en-US" sz="1800" b="1" dirty="0">
                <a:cs typeface="Calibri"/>
              </a:rPr>
              <a:t>Professor Michael Gold </a:t>
            </a:r>
            <a:r>
              <a:rPr lang="en-US" sz="1800" dirty="0">
                <a:cs typeface="Calibri"/>
              </a:rPr>
              <a:t>from the Department of Allergy and Immunology, Discipline of </a:t>
            </a:r>
            <a:r>
              <a:rPr lang="en-US" sz="1800" dirty="0" err="1">
                <a:cs typeface="Calibri"/>
              </a:rPr>
              <a:t>Paediatrics</a:t>
            </a:r>
            <a:r>
              <a:rPr lang="en-US" sz="1800" dirty="0">
                <a:cs typeface="Calibri"/>
              </a:rPr>
              <a:t>, School of Medicine, University of Adelaide, Australia, </a:t>
            </a:r>
            <a:r>
              <a:rPr lang="en-US" sz="1800" b="1" dirty="0">
                <a:cs typeface="Calibri"/>
              </a:rPr>
              <a:t>Professor Noni McDonald, </a:t>
            </a:r>
            <a:r>
              <a:rPr lang="en-US" sz="1800" dirty="0">
                <a:cs typeface="Calibri"/>
              </a:rPr>
              <a:t>Dalhousie University, Faculty of Medicine, Halifax, Nova Scotia, Canada; </a:t>
            </a:r>
            <a:r>
              <a:rPr lang="en-US" sz="1800" b="1" dirty="0" err="1">
                <a:cs typeface="Calibri"/>
              </a:rPr>
              <a:t>Dr</a:t>
            </a:r>
            <a:r>
              <a:rPr lang="en-US" sz="1800" dirty="0">
                <a:cs typeface="Calibri"/>
              </a:rPr>
              <a:t> </a:t>
            </a:r>
            <a:r>
              <a:rPr lang="en-US" sz="1800" b="1" dirty="0">
                <a:cs typeface="Calibri"/>
              </a:rPr>
              <a:t>C. Meghan McMurtry, </a:t>
            </a:r>
            <a:r>
              <a:rPr lang="en-US" sz="1800" dirty="0">
                <a:cs typeface="Calibri"/>
              </a:rPr>
              <a:t>Associate Professor of Psychology, University of Guelph &amp; Psychologist, Pediatric Chronic Pain Program McMaster Children’s Hospital, Ontario, Canada; </a:t>
            </a:r>
            <a:r>
              <a:rPr lang="en-US" sz="1800" b="1" dirty="0">
                <a:cs typeface="Calibri"/>
              </a:rPr>
              <a:t>Dr Robert Pless, </a:t>
            </a:r>
            <a:r>
              <a:rPr lang="en-US" sz="1800" dirty="0">
                <a:cs typeface="Calibri"/>
              </a:rPr>
              <a:t>Chief, Clinical Evaluation Division, Health Canada, Ontario; and </a:t>
            </a:r>
            <a:r>
              <a:rPr lang="en-US" sz="1800" b="1" dirty="0">
                <a:cs typeface="Calibri"/>
              </a:rPr>
              <a:t>Dr Ulrich Heininger,</a:t>
            </a:r>
            <a:r>
              <a:rPr lang="en-US" sz="1800" dirty="0">
                <a:cs typeface="Calibri"/>
              </a:rPr>
              <a:t> professor of </a:t>
            </a:r>
            <a:r>
              <a:rPr lang="en-US" sz="1800" dirty="0" err="1">
                <a:cs typeface="Calibri"/>
              </a:rPr>
              <a:t>paediatrics</a:t>
            </a:r>
            <a:r>
              <a:rPr lang="en-US" sz="1800" dirty="0">
                <a:cs typeface="Calibri"/>
              </a:rPr>
              <a:t> and a </a:t>
            </a:r>
            <a:r>
              <a:rPr lang="en-US" sz="1800" dirty="0" err="1">
                <a:cs typeface="Calibri"/>
              </a:rPr>
              <a:t>paediatric</a:t>
            </a:r>
            <a:r>
              <a:rPr lang="en-US" sz="1800" dirty="0">
                <a:cs typeface="Calibri"/>
              </a:rPr>
              <a:t> infectious diseases specialist, University of Basel Children's Hospital, Switzerland.</a:t>
            </a:r>
          </a:p>
          <a:p>
            <a:pPr algn="l"/>
            <a:endParaRPr lang="en-US" sz="1800" dirty="0">
              <a:cs typeface="Calibri"/>
            </a:endParaRPr>
          </a:p>
          <a:p>
            <a:r>
              <a:rPr lang="en-US" sz="1800" dirty="0">
                <a:cs typeface="Calibri"/>
              </a:rPr>
              <a:t>Produced by WHO under the coordination and supervision of </a:t>
            </a:r>
            <a:r>
              <a:rPr lang="en-US" sz="1800" b="1" dirty="0">
                <a:cs typeface="Calibri"/>
              </a:rPr>
              <a:t>Dr Madhava Ram Balakrishnan </a:t>
            </a:r>
            <a:r>
              <a:rPr lang="en-US" sz="1800" dirty="0">
                <a:cs typeface="Calibri"/>
              </a:rPr>
              <a:t>and </a:t>
            </a:r>
            <a:r>
              <a:rPr lang="en-US" sz="1800" b="1" dirty="0">
                <a:cs typeface="Calibri"/>
              </a:rPr>
              <a:t>Dr Patrick Zuber </a:t>
            </a:r>
            <a:r>
              <a:rPr lang="en-US" sz="1800" dirty="0">
                <a:cs typeface="Calibri"/>
              </a:rPr>
              <a:t>- Safety and Vigilance, WHO Department of Essential Medicines and Health products supported by </a:t>
            </a:r>
            <a:r>
              <a:rPr lang="en-US" sz="1800" b="1" dirty="0" err="1">
                <a:cs typeface="Calibri"/>
              </a:rPr>
              <a:t>Ms</a:t>
            </a:r>
            <a:r>
              <a:rPr lang="en-US" sz="1800" b="1" dirty="0">
                <a:cs typeface="Calibri"/>
              </a:rPr>
              <a:t> Lisa </a:t>
            </a:r>
            <a:r>
              <a:rPr lang="en-US" sz="1800" b="1" dirty="0" err="1">
                <a:cs typeface="Calibri"/>
              </a:rPr>
              <a:t>Menning</a:t>
            </a:r>
            <a:r>
              <a:rPr lang="en-US" sz="1800" b="1" dirty="0">
                <a:cs typeface="Calibri"/>
              </a:rPr>
              <a:t> </a:t>
            </a:r>
            <a:r>
              <a:rPr lang="en-US" sz="1800" dirty="0">
                <a:cs typeface="Calibri"/>
              </a:rPr>
              <a:t>from the WHO Department of immunization vaccines and Biologicals and </a:t>
            </a:r>
            <a:r>
              <a:rPr lang="en-US" sz="1800" b="1" dirty="0" err="1">
                <a:cs typeface="Calibri"/>
              </a:rPr>
              <a:t>Dr</a:t>
            </a:r>
            <a:r>
              <a:rPr lang="en-US" sz="1800" b="1" dirty="0">
                <a:cs typeface="Calibri"/>
              </a:rPr>
              <a:t> Oleg Benes</a:t>
            </a:r>
            <a:r>
              <a:rPr lang="en-US" sz="1800" dirty="0">
                <a:cs typeface="Calibri"/>
              </a:rPr>
              <a:t> from the Vaccine-preventable Diseases and Immunization in WHO EURO. </a:t>
            </a:r>
          </a:p>
        </p:txBody>
      </p:sp>
    </p:spTree>
    <p:extLst>
      <p:ext uri="{BB962C8B-B14F-4D97-AF65-F5344CB8AC3E}">
        <p14:creationId xmlns:p14="http://schemas.microsoft.com/office/powerpoint/2010/main" val="288882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FFCD-C843-482B-8C1A-B7604B3B9A66}"/>
              </a:ext>
            </a:extLst>
          </p:cNvPr>
          <p:cNvSpPr>
            <a:spLocks noGrp="1"/>
          </p:cNvSpPr>
          <p:nvPr>
            <p:ph type="title"/>
          </p:nvPr>
        </p:nvSpPr>
        <p:spPr>
          <a:xfrm>
            <a:off x="107577" y="252423"/>
            <a:ext cx="10262795" cy="720000"/>
          </a:xfrm>
        </p:spPr>
        <p:txBody>
          <a:bodyPr>
            <a:noAutofit/>
          </a:bodyPr>
          <a:lstStyle/>
          <a:p>
            <a:r>
              <a:rPr lang="en-US" sz="3200" dirty="0">
                <a:solidFill>
                  <a:srgbClr val="0070C0"/>
                </a:solidFill>
                <a:latin typeface="Calibri"/>
                <a:cs typeface="Calibri"/>
              </a:rPr>
              <a:t>Why</a:t>
            </a:r>
            <a:r>
              <a:rPr lang="en-US" sz="3200" dirty="0">
                <a:solidFill>
                  <a:srgbClr val="0070C0"/>
                </a:solidFill>
                <a:latin typeface="+mn-lt"/>
                <a:cs typeface="Calibri Light"/>
              </a:rPr>
              <a:t> prioritize ISRR?</a:t>
            </a: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4</a:t>
            </a:fld>
            <a:endParaRPr lang="en-US"/>
          </a:p>
        </p:txBody>
      </p:sp>
      <p:sp>
        <p:nvSpPr>
          <p:cNvPr id="5" name="Rectangle 4"/>
          <p:cNvSpPr/>
          <p:nvPr/>
        </p:nvSpPr>
        <p:spPr>
          <a:xfrm>
            <a:off x="291640" y="2181266"/>
            <a:ext cx="6343336" cy="2416046"/>
          </a:xfrm>
          <a:prstGeom prst="rect">
            <a:avLst/>
          </a:prstGeom>
          <a:solidFill>
            <a:schemeClr val="bg1"/>
          </a:solidFill>
        </p:spPr>
        <p:txBody>
          <a:bodyPr wrap="square" anchor="t">
            <a:spAutoFit/>
          </a:bodyPr>
          <a:lstStyle/>
          <a:p>
            <a:pPr marL="228600" indent="-228600">
              <a:lnSpc>
                <a:spcPct val="90000"/>
              </a:lnSpc>
              <a:spcBef>
                <a:spcPts val="1000"/>
              </a:spcBef>
              <a:buChar char="•"/>
            </a:pPr>
            <a:r>
              <a:rPr lang="en-US" sz="2800" b="1" dirty="0">
                <a:cs typeface="Calibri"/>
              </a:rPr>
              <a:t>Immunizations crucial to health</a:t>
            </a:r>
          </a:p>
          <a:p>
            <a:pPr marL="914400" lvl="1" indent="-457200">
              <a:lnSpc>
                <a:spcPct val="90000"/>
              </a:lnSpc>
              <a:spcBef>
                <a:spcPts val="500"/>
              </a:spcBef>
              <a:buFont typeface="Wingdings" panose="05000000000000000000" pitchFamily="2" charset="2"/>
              <a:buChar char="ü"/>
            </a:pPr>
            <a:r>
              <a:rPr lang="en-US" sz="2800" dirty="0">
                <a:cs typeface="Calibri"/>
              </a:rPr>
              <a:t>Most vaccines given by injection</a:t>
            </a:r>
          </a:p>
          <a:p>
            <a:pPr marL="228600" indent="-228600">
              <a:lnSpc>
                <a:spcPct val="90000"/>
              </a:lnSpc>
              <a:spcBef>
                <a:spcPts val="1000"/>
              </a:spcBef>
              <a:buChar char="•"/>
            </a:pPr>
            <a:endParaRPr lang="en-US" sz="2800" dirty="0">
              <a:cs typeface="Calibri"/>
            </a:endParaRPr>
          </a:p>
          <a:p>
            <a:pPr marL="228600" indent="-228600">
              <a:lnSpc>
                <a:spcPct val="90000"/>
              </a:lnSpc>
              <a:spcBef>
                <a:spcPts val="1000"/>
              </a:spcBef>
              <a:buChar char="•"/>
            </a:pPr>
            <a:r>
              <a:rPr lang="en-US" sz="2800" b="1" dirty="0">
                <a:cs typeface="Calibri"/>
              </a:rPr>
              <a:t>Public confidence can be eroded</a:t>
            </a:r>
          </a:p>
          <a:p>
            <a:pPr marL="914400" lvl="1" indent="-457200">
              <a:lnSpc>
                <a:spcPct val="90000"/>
              </a:lnSpc>
              <a:spcBef>
                <a:spcPts val="500"/>
              </a:spcBef>
              <a:buFont typeface="Wingdings" panose="05000000000000000000" pitchFamily="2" charset="2"/>
              <a:buChar char="ü"/>
            </a:pPr>
            <a:r>
              <a:rPr lang="en-US" sz="2800" dirty="0">
                <a:cs typeface="Calibri"/>
              </a:rPr>
              <a:t>Concerns about Safety</a:t>
            </a:r>
            <a:endParaRPr lang="en-US" sz="1600" dirty="0"/>
          </a:p>
        </p:txBody>
      </p:sp>
      <p:pic>
        <p:nvPicPr>
          <p:cNvPr id="9" name="Picture 8" descr="A person holding a baby&#10;&#10;Description generated with very high confidence">
            <a:extLst>
              <a:ext uri="{FF2B5EF4-FFF2-40B4-BE49-F238E27FC236}">
                <a16:creationId xmlns:a16="http://schemas.microsoft.com/office/drawing/2014/main" id="{CA6743EC-9F29-4264-B11C-6E92B7C77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568" y="0"/>
            <a:ext cx="4579432" cy="6869149"/>
          </a:xfrm>
          <a:prstGeom prst="rect">
            <a:avLst/>
          </a:prstGeom>
        </p:spPr>
      </p:pic>
    </p:spTree>
    <p:extLst>
      <p:ext uri="{BB962C8B-B14F-4D97-AF65-F5344CB8AC3E}">
        <p14:creationId xmlns:p14="http://schemas.microsoft.com/office/powerpoint/2010/main" val="134379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821AFA-DB17-4DF9-8239-2E030FBC680E}" type="datetime1">
              <a:rPr lang="en-CA" smtClean="0"/>
              <a:t>2020-06-19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AFC0C6-60D3-4434-9618-1460B67ABC9F}" type="slidenum">
              <a:rPr lang="en-CA" smtClean="0"/>
              <a:t>5</a:t>
            </a:fld>
            <a:endParaRPr lang="en-CA"/>
          </a:p>
        </p:txBody>
      </p:sp>
      <p:sp>
        <p:nvSpPr>
          <p:cNvPr id="6" name="Title 1">
            <a:extLst>
              <a:ext uri="{FF2B5EF4-FFF2-40B4-BE49-F238E27FC236}">
                <a16:creationId xmlns:a16="http://schemas.microsoft.com/office/drawing/2014/main" id="{8D01FFCD-C843-482B-8C1A-B7604B3B9A66}"/>
              </a:ext>
            </a:extLst>
          </p:cNvPr>
          <p:cNvSpPr txBox="1">
            <a:spLocks/>
          </p:cNvSpPr>
          <p:nvPr/>
        </p:nvSpPr>
        <p:spPr bwMode="invGray">
          <a:xfrm>
            <a:off x="107577" y="252423"/>
            <a:ext cx="10262795" cy="720000"/>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200" dirty="0">
                <a:solidFill>
                  <a:srgbClr val="0070C0"/>
                </a:solidFill>
                <a:latin typeface="Calibri"/>
                <a:cs typeface="Calibri"/>
              </a:rPr>
              <a:t>Why</a:t>
            </a:r>
            <a:r>
              <a:rPr lang="en-US" sz="3200" dirty="0">
                <a:solidFill>
                  <a:srgbClr val="0070C0"/>
                </a:solidFill>
                <a:latin typeface="+mn-lt"/>
                <a:cs typeface="Calibri Light"/>
              </a:rPr>
              <a:t> prioritize ISRR? 		Needle fear </a:t>
            </a:r>
            <a:endParaRPr lang="en-US" sz="3200" dirty="0">
              <a:solidFill>
                <a:srgbClr val="0070C0"/>
              </a:solidFill>
            </a:endParaRPr>
          </a:p>
        </p:txBody>
      </p:sp>
      <p:sp>
        <p:nvSpPr>
          <p:cNvPr id="7" name="Rectangle 6"/>
          <p:cNvSpPr/>
          <p:nvPr/>
        </p:nvSpPr>
        <p:spPr>
          <a:xfrm>
            <a:off x="444040" y="1152566"/>
            <a:ext cx="11049460" cy="5515356"/>
          </a:xfrm>
          <a:prstGeom prst="rect">
            <a:avLst/>
          </a:prstGeom>
          <a:solidFill>
            <a:schemeClr val="bg1"/>
          </a:solidFill>
        </p:spPr>
        <p:txBody>
          <a:bodyPr wrap="square" anchor="t">
            <a:spAutoFit/>
          </a:bodyPr>
          <a:lstStyle/>
          <a:p>
            <a:pPr marL="228600" indent="-228600">
              <a:lnSpc>
                <a:spcPct val="90000"/>
              </a:lnSpc>
              <a:spcBef>
                <a:spcPts val="1000"/>
              </a:spcBef>
              <a:buChar char="•"/>
            </a:pPr>
            <a:r>
              <a:rPr lang="en-US" sz="2800" b="1" dirty="0">
                <a:cs typeface="Calibri"/>
              </a:rPr>
              <a:t>Children are particularly at risk</a:t>
            </a:r>
          </a:p>
          <a:p>
            <a:pPr marL="685800" lvl="1" indent="-228600">
              <a:lnSpc>
                <a:spcPct val="90000"/>
              </a:lnSpc>
              <a:spcBef>
                <a:spcPts val="1000"/>
              </a:spcBef>
              <a:buChar char="•"/>
            </a:pPr>
            <a:r>
              <a:rPr lang="en-US" sz="2800" dirty="0">
                <a:cs typeface="Calibri"/>
              </a:rPr>
              <a:t>Immunizations are the </a:t>
            </a:r>
            <a:r>
              <a:rPr lang="en-US" sz="2800" u="sng" dirty="0">
                <a:cs typeface="Calibri"/>
              </a:rPr>
              <a:t>most</a:t>
            </a:r>
            <a:r>
              <a:rPr lang="en-US" sz="2800" dirty="0">
                <a:cs typeface="Calibri"/>
              </a:rPr>
              <a:t> common reason to have needles throughout childhood</a:t>
            </a:r>
          </a:p>
          <a:p>
            <a:pPr marL="685800" lvl="1" indent="-228600">
              <a:lnSpc>
                <a:spcPct val="90000"/>
              </a:lnSpc>
              <a:spcBef>
                <a:spcPts val="1000"/>
              </a:spcBef>
              <a:buChar char="•"/>
            </a:pPr>
            <a:r>
              <a:rPr lang="en-US" sz="2800" dirty="0">
                <a:cs typeface="Calibri"/>
              </a:rPr>
              <a:t>Negative experiences </a:t>
            </a:r>
          </a:p>
          <a:p>
            <a:pPr lvl="1">
              <a:lnSpc>
                <a:spcPct val="90000"/>
              </a:lnSpc>
              <a:spcBef>
                <a:spcPts val="1000"/>
              </a:spcBef>
            </a:pPr>
            <a:endParaRPr lang="en-US" sz="2800" dirty="0">
              <a:cs typeface="Calibri"/>
            </a:endParaRPr>
          </a:p>
          <a:p>
            <a:pPr marL="228600" indent="-228600">
              <a:lnSpc>
                <a:spcPct val="90000"/>
              </a:lnSpc>
              <a:spcBef>
                <a:spcPts val="1000"/>
              </a:spcBef>
              <a:buChar char="•"/>
            </a:pPr>
            <a:r>
              <a:rPr lang="en-US" sz="2800" b="1" dirty="0">
                <a:cs typeface="Calibri"/>
              </a:rPr>
              <a:t>High levels of needle fear can create major problems</a:t>
            </a:r>
          </a:p>
          <a:p>
            <a:pPr marL="685800" lvl="1" indent="-228600">
              <a:lnSpc>
                <a:spcPct val="90000"/>
              </a:lnSpc>
              <a:spcBef>
                <a:spcPts val="1000"/>
              </a:spcBef>
              <a:buChar char="•"/>
            </a:pPr>
            <a:r>
              <a:rPr lang="en-US" sz="2800" b="1" dirty="0">
                <a:cs typeface="Calibri"/>
              </a:rPr>
              <a:t>short term: </a:t>
            </a:r>
            <a:r>
              <a:rPr lang="en-US" sz="2800" dirty="0">
                <a:cs typeface="Calibri"/>
              </a:rPr>
              <a:t>longer procedures, increased risk of fainting, more distress  and pain </a:t>
            </a:r>
          </a:p>
          <a:p>
            <a:pPr marL="685800" lvl="1" indent="-228600">
              <a:lnSpc>
                <a:spcPct val="90000"/>
              </a:lnSpc>
              <a:spcBef>
                <a:spcPts val="1000"/>
              </a:spcBef>
              <a:buChar char="•"/>
            </a:pPr>
            <a:r>
              <a:rPr lang="en-US" sz="2800" b="1" dirty="0">
                <a:cs typeface="Calibri"/>
              </a:rPr>
              <a:t>long term: </a:t>
            </a:r>
            <a:r>
              <a:rPr lang="en-US" sz="2800" dirty="0">
                <a:cs typeface="Calibri"/>
              </a:rPr>
              <a:t>vaccine hesitancy, fearful memories, avoiding health care (&amp; complications from mismanaged chronic diseases), fear of healthcare professionals, needle-related phobia, lack of benefit from pain management strategies</a:t>
            </a:r>
          </a:p>
        </p:txBody>
      </p:sp>
      <p:grpSp>
        <p:nvGrpSpPr>
          <p:cNvPr id="8" name="Group 57"/>
          <p:cNvGrpSpPr>
            <a:grpSpLocks/>
          </p:cNvGrpSpPr>
          <p:nvPr/>
        </p:nvGrpSpPr>
        <p:grpSpPr bwMode="auto">
          <a:xfrm>
            <a:off x="4866930" y="2189483"/>
            <a:ext cx="2203680" cy="1031176"/>
            <a:chOff x="0" y="0"/>
            <a:chExt cx="9203" cy="4987"/>
          </a:xfrm>
        </p:grpSpPr>
        <p:pic>
          <p:nvPicPr>
            <p:cNvPr id="58"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61"/>
              <a:ext cx="6158" cy="487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 y="1187"/>
              <a:ext cx="8194" cy="296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67245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462E-AD9F-4F8E-9D02-D16A5A8E5768}"/>
              </a:ext>
            </a:extLst>
          </p:cNvPr>
          <p:cNvSpPr>
            <a:spLocks noGrp="1"/>
          </p:cNvSpPr>
          <p:nvPr>
            <p:ph type="title"/>
          </p:nvPr>
        </p:nvSpPr>
        <p:spPr/>
        <p:txBody>
          <a:bodyPr/>
          <a:lstStyle/>
          <a:p>
            <a:r>
              <a:rPr lang="en-US" dirty="0">
                <a:solidFill>
                  <a:schemeClr val="accent1">
                    <a:lumMod val="75000"/>
                  </a:schemeClr>
                </a:solidFill>
                <a:ea typeface="Ebrima"/>
                <a:cs typeface="Ebrima"/>
              </a:rPr>
              <a:t>Why Prioritize ISRR?                    ISRR Clusters</a:t>
            </a:r>
            <a:endParaRPr lang="en-US">
              <a:solidFill>
                <a:schemeClr val="accent1">
                  <a:lumMod val="75000"/>
                </a:schemeClr>
              </a:solidFill>
              <a:ea typeface="Ebrima"/>
              <a:cs typeface="Ebrima"/>
            </a:endParaRPr>
          </a:p>
        </p:txBody>
      </p:sp>
      <p:sp>
        <p:nvSpPr>
          <p:cNvPr id="3" name="Content Placeholder 2">
            <a:extLst>
              <a:ext uri="{FF2B5EF4-FFF2-40B4-BE49-F238E27FC236}">
                <a16:creationId xmlns:a16="http://schemas.microsoft.com/office/drawing/2014/main" id="{F9822CAB-6E20-48AC-8335-6A057AF835B9}"/>
              </a:ext>
            </a:extLst>
          </p:cNvPr>
          <p:cNvSpPr>
            <a:spLocks noGrp="1"/>
          </p:cNvSpPr>
          <p:nvPr>
            <p:ph idx="1"/>
          </p:nvPr>
        </p:nvSpPr>
        <p:spPr>
          <a:xfrm>
            <a:off x="480000" y="1102266"/>
            <a:ext cx="11232001" cy="4934934"/>
          </a:xfrm>
        </p:spPr>
        <p:txBody>
          <a:bodyPr vert="horz" lIns="18000" tIns="0" rIns="18000" bIns="0" rtlCol="0" anchor="t">
            <a:noAutofit/>
          </a:bodyPr>
          <a:lstStyle/>
          <a:p>
            <a:pPr marL="457200" indent="-457200">
              <a:lnSpc>
                <a:spcPct val="100000"/>
              </a:lnSpc>
              <a:spcAft>
                <a:spcPts val="0"/>
              </a:spcAft>
              <a:buFont typeface="Arial"/>
              <a:buChar char="•"/>
            </a:pPr>
            <a:r>
              <a:rPr lang="en-US" sz="2800" b="1" dirty="0">
                <a:cs typeface="Times New Roman"/>
              </a:rPr>
              <a:t>Clusters can happen in a variety of contexts:</a:t>
            </a:r>
          </a:p>
          <a:p>
            <a:pPr marL="457200" indent="-457200">
              <a:lnSpc>
                <a:spcPct val="100000"/>
              </a:lnSpc>
              <a:spcAft>
                <a:spcPts val="0"/>
              </a:spcAft>
              <a:buClr>
                <a:srgbClr val="000000"/>
              </a:buClr>
              <a:buFont typeface="Arial"/>
              <a:buChar char="•"/>
            </a:pPr>
            <a:r>
              <a:rPr lang="en-US" sz="2800" b="1" dirty="0">
                <a:cs typeface="Times New Roman"/>
              </a:rPr>
              <a:t>Denmark</a:t>
            </a:r>
            <a:r>
              <a:rPr lang="en-US" sz="2800" dirty="0">
                <a:cs typeface="Times New Roman"/>
              </a:rPr>
              <a:t> </a:t>
            </a:r>
            <a:endParaRPr lang="en-US" dirty="0"/>
          </a:p>
          <a:p>
            <a:pPr marL="826770" lvl="2">
              <a:lnSpc>
                <a:spcPct val="100000"/>
              </a:lnSpc>
              <a:spcAft>
                <a:spcPts val="0"/>
              </a:spcAft>
              <a:buClr>
                <a:srgbClr val="000000"/>
              </a:buClr>
              <a:buFont typeface="Arial"/>
              <a:buChar char="•"/>
            </a:pPr>
            <a:r>
              <a:rPr lang="en-US" sz="2800" dirty="0">
                <a:cs typeface="Times New Roman"/>
              </a:rPr>
              <a:t>2013- increase in AEFI reporting following HPV vaccine.</a:t>
            </a:r>
          </a:p>
          <a:p>
            <a:pPr marL="826770" lvl="2">
              <a:lnSpc>
                <a:spcPct val="100000"/>
              </a:lnSpc>
              <a:spcAft>
                <a:spcPts val="0"/>
              </a:spcAft>
              <a:buClr>
                <a:srgbClr val="000000"/>
              </a:buClr>
              <a:buFont typeface="Arial"/>
              <a:buChar char="•"/>
            </a:pPr>
            <a:r>
              <a:rPr lang="en-US" sz="2800" dirty="0">
                <a:cs typeface="Times New Roman"/>
              </a:rPr>
              <a:t>Media reporting and public fears decreased trust in HPV program, lead to decreased uptake of vaccine.</a:t>
            </a:r>
          </a:p>
          <a:p>
            <a:pPr marL="826770" lvl="2">
              <a:lnSpc>
                <a:spcPct val="100000"/>
              </a:lnSpc>
              <a:spcAft>
                <a:spcPts val="0"/>
              </a:spcAft>
              <a:buClr>
                <a:srgbClr val="000000"/>
              </a:buClr>
              <a:buFont typeface="Arial"/>
              <a:buChar char="•"/>
            </a:pPr>
            <a:r>
              <a:rPr lang="en-US" sz="2800" dirty="0">
                <a:cs typeface="Times New Roman"/>
              </a:rPr>
              <a:t>Immunization providers were unprepared to discuss the problem, and lost trust in the vaccine themselves.</a:t>
            </a:r>
          </a:p>
          <a:p>
            <a:pPr marL="457200" indent="-457200">
              <a:lnSpc>
                <a:spcPct val="100000"/>
              </a:lnSpc>
              <a:spcAft>
                <a:spcPts val="0"/>
              </a:spcAft>
              <a:buClr>
                <a:srgbClr val="000000"/>
              </a:buClr>
              <a:buFont typeface="Arial"/>
              <a:buChar char="•"/>
            </a:pPr>
            <a:r>
              <a:rPr lang="en-US" sz="2800" b="1" dirty="0">
                <a:cs typeface="Times New Roman"/>
              </a:rPr>
              <a:t>Columbia</a:t>
            </a:r>
          </a:p>
          <a:p>
            <a:pPr marL="826770" lvl="2">
              <a:lnSpc>
                <a:spcPct val="100000"/>
              </a:lnSpc>
              <a:spcAft>
                <a:spcPts val="0"/>
              </a:spcAft>
              <a:buClr>
                <a:srgbClr val="000000"/>
              </a:buClr>
              <a:buFont typeface="Arial"/>
              <a:buChar char="•"/>
            </a:pPr>
            <a:r>
              <a:rPr lang="en-US" sz="2800" dirty="0">
                <a:cs typeface="Times New Roman"/>
              </a:rPr>
              <a:t>2014- hundreds of young women sought medical attention in ER for unexplained symptoms following HPV vaccine.</a:t>
            </a:r>
          </a:p>
          <a:p>
            <a:pPr marL="826770" lvl="2">
              <a:lnSpc>
                <a:spcPct val="100000"/>
              </a:lnSpc>
              <a:spcAft>
                <a:spcPts val="0"/>
              </a:spcAft>
              <a:buClr>
                <a:srgbClr val="000000"/>
              </a:buClr>
              <a:buFont typeface="Arial"/>
              <a:buChar char="•"/>
            </a:pPr>
            <a:r>
              <a:rPr lang="en-US" sz="2800" dirty="0" err="1">
                <a:cs typeface="Times New Roman"/>
              </a:rPr>
              <a:t>Rumours</a:t>
            </a:r>
            <a:r>
              <a:rPr lang="en-US" sz="2800" dirty="0">
                <a:cs typeface="Times New Roman"/>
              </a:rPr>
              <a:t>, financial and litigation factors all played a role.</a:t>
            </a:r>
          </a:p>
        </p:txBody>
      </p:sp>
      <p:sp>
        <p:nvSpPr>
          <p:cNvPr id="4" name="Date Placeholder 3">
            <a:extLst>
              <a:ext uri="{FF2B5EF4-FFF2-40B4-BE49-F238E27FC236}">
                <a16:creationId xmlns:a16="http://schemas.microsoft.com/office/drawing/2014/main" id="{66066EEB-3ABD-44C2-AE1C-E149892E7077}"/>
              </a:ext>
            </a:extLst>
          </p:cNvPr>
          <p:cNvSpPr>
            <a:spLocks noGrp="1"/>
          </p:cNvSpPr>
          <p:nvPr>
            <p:ph type="dt" sz="half" idx="10"/>
          </p:nvPr>
        </p:nvSpPr>
        <p:spPr/>
        <p:txBody>
          <a:bodyPr/>
          <a:lstStyle/>
          <a:p>
            <a:fld id="{478B7B44-6D0F-4A69-994F-7F3233AEFAEE}" type="datetimeFigureOut">
              <a:rPr lang="en-CA" smtClean="0"/>
              <a:t>2020-06-19</a:t>
            </a:fld>
            <a:endParaRPr lang="en-CA"/>
          </a:p>
        </p:txBody>
      </p:sp>
      <p:sp>
        <p:nvSpPr>
          <p:cNvPr id="5" name="Footer Placeholder 4">
            <a:extLst>
              <a:ext uri="{FF2B5EF4-FFF2-40B4-BE49-F238E27FC236}">
                <a16:creationId xmlns:a16="http://schemas.microsoft.com/office/drawing/2014/main" id="{76DF2127-1B12-48B1-8550-1A1CB12D3F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2DCC9C-97A5-414F-A7C5-FC79188DB8D9}"/>
              </a:ext>
            </a:extLst>
          </p:cNvPr>
          <p:cNvSpPr>
            <a:spLocks noGrp="1"/>
          </p:cNvSpPr>
          <p:nvPr>
            <p:ph type="sldNum" sz="quarter" idx="12"/>
          </p:nvPr>
        </p:nvSpPr>
        <p:spPr/>
        <p:txBody>
          <a:bodyPr/>
          <a:lstStyle/>
          <a:p>
            <a:fld id="{EDAFC0C6-60D3-4434-9618-1460B67ABC9F}" type="slidenum">
              <a:rPr lang="en-CA" smtClean="0"/>
              <a:t>6</a:t>
            </a:fld>
            <a:endParaRPr lang="en-CA"/>
          </a:p>
        </p:txBody>
      </p:sp>
    </p:spTree>
    <p:extLst>
      <p:ext uri="{BB962C8B-B14F-4D97-AF65-F5344CB8AC3E}">
        <p14:creationId xmlns:p14="http://schemas.microsoft.com/office/powerpoint/2010/main" val="63870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89E8B0-31EC-404F-B3E2-94CC8FF4F466}"/>
              </a:ext>
            </a:extLst>
          </p:cNvPr>
          <p:cNvGraphicFramePr/>
          <p:nvPr>
            <p:extLst>
              <p:ext uri="{D42A27DB-BD31-4B8C-83A1-F6EECF244321}">
                <p14:modId xmlns:p14="http://schemas.microsoft.com/office/powerpoint/2010/main" val="3825742166"/>
              </p:ext>
            </p:extLst>
          </p:nvPr>
        </p:nvGraphicFramePr>
        <p:xfrm>
          <a:off x="1407459" y="1284286"/>
          <a:ext cx="883919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D7C44558-94CB-49BF-9E97-B5C952209C64}"/>
              </a:ext>
            </a:extLst>
          </p:cNvPr>
          <p:cNvSpPr txBox="1">
            <a:spLocks/>
          </p:cNvSpPr>
          <p:nvPr/>
        </p:nvSpPr>
        <p:spPr bwMode="auto">
          <a:xfrm>
            <a:off x="265355" y="184133"/>
            <a:ext cx="10180319" cy="6175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18000" tIns="0" rIns="360000" bIns="0" rtlCol="0" anchor="b">
            <a:noAutofit/>
          </a:bodyPr>
          <a:lstStyle>
            <a:lvl1pPr defTabSz="914400">
              <a:lnSpc>
                <a:spcPct val="90000"/>
              </a:lnSpc>
              <a:spcBef>
                <a:spcPct val="0"/>
              </a:spcBef>
              <a:buNone/>
              <a:defRPr sz="3200" b="1">
                <a:solidFill>
                  <a:srgbClr val="0070C0"/>
                </a:solidFill>
                <a:ea typeface="+mj-ea"/>
                <a:cs typeface="Calibri Light"/>
              </a:defRPr>
            </a:lvl1pPr>
            <a:lvl2pPr eaLnBrk="0" hangingPunct="0">
              <a:defRPr sz="2800" b="1">
                <a:solidFill>
                  <a:srgbClr val="FFFFFF"/>
                </a:solidFill>
                <a:latin typeface="Arial Bold" pitchFamily="-112" charset="0"/>
                <a:ea typeface="ＭＳ Ｐゴシック" pitchFamily="-112" charset="-128"/>
                <a:cs typeface="Arial Bold" pitchFamily="-112" charset="0"/>
              </a:defRPr>
            </a:lvl2pPr>
            <a:lvl3pPr eaLnBrk="0" hangingPunct="0">
              <a:defRPr sz="2800" b="1">
                <a:solidFill>
                  <a:srgbClr val="FFFFFF"/>
                </a:solidFill>
                <a:latin typeface="Arial Bold" pitchFamily="-112" charset="0"/>
                <a:ea typeface="ＭＳ Ｐゴシック" pitchFamily="-112" charset="-128"/>
                <a:cs typeface="Arial Bold" pitchFamily="-112" charset="0"/>
              </a:defRPr>
            </a:lvl3pPr>
            <a:lvl4pPr eaLnBrk="0" hangingPunct="0">
              <a:defRPr sz="2800" b="1">
                <a:solidFill>
                  <a:srgbClr val="FFFFFF"/>
                </a:solidFill>
                <a:latin typeface="Arial Bold" pitchFamily="-112" charset="0"/>
                <a:ea typeface="ＭＳ Ｐゴシック" pitchFamily="-112" charset="-128"/>
                <a:cs typeface="Arial Bold" pitchFamily="-112" charset="0"/>
              </a:defRPr>
            </a:lvl4pPr>
            <a:lvl5pPr eaLnBrk="0" hangingPunct="0">
              <a:defRPr sz="2800" b="1">
                <a:solidFill>
                  <a:srgbClr val="FFFFFF"/>
                </a:solidFill>
                <a:latin typeface="Arial Bold" pitchFamily="-112" charset="0"/>
                <a:ea typeface="ＭＳ Ｐゴシック" pitchFamily="-112" charset="-128"/>
                <a:cs typeface="Arial Bold" pitchFamily="-112" charset="0"/>
              </a:defRPr>
            </a:lvl5pPr>
            <a:lvl6pPr marL="457200" defTabSz="457200" fontAlgn="base">
              <a:spcBef>
                <a:spcPct val="0"/>
              </a:spcBef>
              <a:spcAft>
                <a:spcPct val="0"/>
              </a:spcAft>
              <a:defRPr sz="2800" b="1">
                <a:solidFill>
                  <a:srgbClr val="FFFFFF"/>
                </a:solidFill>
                <a:latin typeface="Arial Bold" pitchFamily="-112" charset="0"/>
                <a:ea typeface="ＭＳ Ｐゴシック" pitchFamily="-112" charset="-128"/>
              </a:defRPr>
            </a:lvl6pPr>
            <a:lvl7pPr marL="914400" defTabSz="457200" fontAlgn="base">
              <a:spcBef>
                <a:spcPct val="0"/>
              </a:spcBef>
              <a:spcAft>
                <a:spcPct val="0"/>
              </a:spcAft>
              <a:defRPr sz="2800" b="1">
                <a:solidFill>
                  <a:srgbClr val="FFFFFF"/>
                </a:solidFill>
                <a:latin typeface="Arial Bold" pitchFamily="-112" charset="0"/>
                <a:ea typeface="ＭＳ Ｐゴシック" pitchFamily="-112" charset="-128"/>
              </a:defRPr>
            </a:lvl7pPr>
            <a:lvl8pPr marL="1371600" defTabSz="457200" fontAlgn="base">
              <a:spcBef>
                <a:spcPct val="0"/>
              </a:spcBef>
              <a:spcAft>
                <a:spcPct val="0"/>
              </a:spcAft>
              <a:defRPr sz="2800" b="1">
                <a:solidFill>
                  <a:srgbClr val="FFFFFF"/>
                </a:solidFill>
                <a:latin typeface="Arial Bold" pitchFamily="-112" charset="0"/>
                <a:ea typeface="ＭＳ Ｐゴシック" pitchFamily="-112" charset="-128"/>
              </a:defRPr>
            </a:lvl8pPr>
            <a:lvl9pPr marL="1828800" defTabSz="457200" fontAlgn="base">
              <a:spcBef>
                <a:spcPct val="0"/>
              </a:spcBef>
              <a:spcAft>
                <a:spcPct val="0"/>
              </a:spcAft>
              <a:defRPr sz="2800" b="1">
                <a:solidFill>
                  <a:srgbClr val="FFFFFF"/>
                </a:solidFill>
                <a:latin typeface="Arial Bold" pitchFamily="-112" charset="0"/>
                <a:ea typeface="ＭＳ Ｐゴシック" pitchFamily="-112" charset="-128"/>
              </a:defRPr>
            </a:lvl9pPr>
          </a:lstStyle>
          <a:p>
            <a:r>
              <a:rPr lang="de-DE" dirty="0"/>
              <a:t>CIOMS/ WHO cause specific definition of AEFIs</a:t>
            </a:r>
          </a:p>
        </p:txBody>
      </p:sp>
    </p:spTree>
    <p:extLst>
      <p:ext uri="{BB962C8B-B14F-4D97-AF65-F5344CB8AC3E}">
        <p14:creationId xmlns:p14="http://schemas.microsoft.com/office/powerpoint/2010/main" val="3113987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BB5C-B220-481E-BA8B-1629FD18DBAF}"/>
              </a:ext>
            </a:extLst>
          </p:cNvPr>
          <p:cNvSpPr>
            <a:spLocks noGrp="1"/>
          </p:cNvSpPr>
          <p:nvPr>
            <p:ph type="title"/>
          </p:nvPr>
        </p:nvSpPr>
        <p:spPr>
          <a:xfrm>
            <a:off x="129092" y="232827"/>
            <a:ext cx="10515600" cy="1325563"/>
          </a:xfrm>
        </p:spPr>
        <p:txBody>
          <a:bodyPr vert="horz" lIns="18000" tIns="0" rIns="360000" bIns="0" rtlCol="0" anchor="t">
            <a:noAutofit/>
          </a:bodyPr>
          <a:lstStyle/>
          <a:p>
            <a:r>
              <a:rPr lang="en-US" sz="3200" dirty="0">
                <a:solidFill>
                  <a:srgbClr val="0070C0"/>
                </a:solidFill>
                <a:latin typeface="+mn-lt"/>
                <a:cs typeface="Calibri Light"/>
              </a:rPr>
              <a:t>Why </a:t>
            </a:r>
            <a:r>
              <a:rPr lang="en-US" sz="3200" i="1" dirty="0">
                <a:solidFill>
                  <a:srgbClr val="0070C0"/>
                </a:solidFill>
                <a:latin typeface="+mn-lt"/>
                <a:cs typeface="Calibri Light"/>
              </a:rPr>
              <a:t>“ISRR” </a:t>
            </a:r>
            <a:r>
              <a:rPr lang="en-US" sz="3200" dirty="0">
                <a:solidFill>
                  <a:srgbClr val="0070C0"/>
                </a:solidFill>
                <a:latin typeface="+mn-lt"/>
                <a:cs typeface="Calibri Light"/>
              </a:rPr>
              <a:t>and not </a:t>
            </a:r>
            <a:r>
              <a:rPr lang="en-US" sz="3200" i="1" dirty="0">
                <a:solidFill>
                  <a:srgbClr val="0070C0"/>
                </a:solidFill>
                <a:latin typeface="+mn-lt"/>
                <a:cs typeface="Calibri Light"/>
              </a:rPr>
              <a:t>“immunization anxiety”</a:t>
            </a:r>
            <a:r>
              <a:rPr lang="en-US" sz="3200" dirty="0">
                <a:solidFill>
                  <a:srgbClr val="0070C0"/>
                </a:solidFill>
                <a:latin typeface="+mn-lt"/>
                <a:cs typeface="Calibri Light"/>
              </a:rPr>
              <a:t>? </a:t>
            </a:r>
          </a:p>
        </p:txBody>
      </p:sp>
      <p:sp>
        <p:nvSpPr>
          <p:cNvPr id="3" name="Content Placeholder 2">
            <a:extLst>
              <a:ext uri="{FF2B5EF4-FFF2-40B4-BE49-F238E27FC236}">
                <a16:creationId xmlns:a16="http://schemas.microsoft.com/office/drawing/2014/main" id="{0B815D53-3D98-4E98-AE5C-10A2469B8C1C}"/>
              </a:ext>
            </a:extLst>
          </p:cNvPr>
          <p:cNvSpPr>
            <a:spLocks noGrp="1"/>
          </p:cNvSpPr>
          <p:nvPr>
            <p:ph idx="1"/>
          </p:nvPr>
        </p:nvSpPr>
        <p:spPr>
          <a:xfrm>
            <a:off x="654298" y="1688256"/>
            <a:ext cx="10193894" cy="5072332"/>
          </a:xfrm>
        </p:spPr>
        <p:txBody>
          <a:bodyPr vert="horz" lIns="91440" tIns="45720" rIns="91440" bIns="45720" rtlCol="0" anchor="t">
            <a:noAutofit/>
          </a:bodyPr>
          <a:lstStyle/>
          <a:p>
            <a:r>
              <a:rPr lang="en-US" sz="2800" b="1" dirty="0"/>
              <a:t>Immunization anxiety related - </a:t>
            </a:r>
            <a:r>
              <a:rPr lang="en-US" sz="2800" dirty="0"/>
              <a:t>term used to classify AEFIs</a:t>
            </a:r>
            <a:endParaRPr lang="en-CA" sz="2800" dirty="0"/>
          </a:p>
          <a:p>
            <a:r>
              <a:rPr lang="en-US" sz="2800" dirty="0"/>
              <a:t>Too narrow and too "medically" focused.</a:t>
            </a:r>
            <a:endParaRPr lang="en-CA" sz="2800" dirty="0"/>
          </a:p>
          <a:p>
            <a:pPr lvl="1"/>
            <a:r>
              <a:rPr lang="en-US" sz="2800" b="1" i="1" dirty="0"/>
              <a:t>Immunization Stress-Related Responses </a:t>
            </a:r>
            <a:r>
              <a:rPr lang="en-US" sz="2800" b="1" dirty="0"/>
              <a:t>(ISRRs) includes the entire spectrum of signs and symptoms seen in a stress response- </a:t>
            </a:r>
            <a:r>
              <a:rPr lang="en-US" sz="2800" i="1" dirty="0"/>
              <a:t>not just anxiety symptom</a:t>
            </a:r>
            <a:endParaRPr lang="en-CA" sz="2800" i="1" dirty="0">
              <a:cs typeface="Calibri"/>
            </a:endParaRPr>
          </a:p>
          <a:p>
            <a:endParaRPr lang="en-US" sz="2800" dirty="0">
              <a:solidFill>
                <a:schemeClr val="accent2">
                  <a:lumMod val="75000"/>
                </a:schemeClr>
              </a:solidFill>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17102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BB5C-B220-481E-BA8B-1629FD18DBAF}"/>
              </a:ext>
            </a:extLst>
          </p:cNvPr>
          <p:cNvSpPr>
            <a:spLocks noGrp="1"/>
          </p:cNvSpPr>
          <p:nvPr>
            <p:ph type="title"/>
          </p:nvPr>
        </p:nvSpPr>
        <p:spPr>
          <a:xfrm>
            <a:off x="280307" y="-504763"/>
            <a:ext cx="11631385" cy="1325563"/>
          </a:xfrm>
        </p:spPr>
        <p:txBody>
          <a:bodyPr vert="horz" lIns="18000" tIns="0" rIns="360000" bIns="0" rtlCol="0" anchor="b">
            <a:noAutofit/>
          </a:bodyPr>
          <a:lstStyle/>
          <a:p>
            <a:r>
              <a:rPr lang="en-US" sz="3200" dirty="0">
                <a:solidFill>
                  <a:srgbClr val="0070C0"/>
                </a:solidFill>
                <a:latin typeface="+mn-lt"/>
                <a:cs typeface="Calibri Light"/>
              </a:rPr>
              <a:t>Characteristics - ISRR  </a:t>
            </a:r>
          </a:p>
        </p:txBody>
      </p:sp>
      <p:sp>
        <p:nvSpPr>
          <p:cNvPr id="3" name="Content Placeholder 2">
            <a:extLst>
              <a:ext uri="{FF2B5EF4-FFF2-40B4-BE49-F238E27FC236}">
                <a16:creationId xmlns:a16="http://schemas.microsoft.com/office/drawing/2014/main" id="{0B815D53-3D98-4E98-AE5C-10A2469B8C1C}"/>
              </a:ext>
            </a:extLst>
          </p:cNvPr>
          <p:cNvSpPr>
            <a:spLocks noGrp="1"/>
          </p:cNvSpPr>
          <p:nvPr>
            <p:ph idx="1"/>
          </p:nvPr>
        </p:nvSpPr>
        <p:spPr/>
        <p:txBody>
          <a:bodyPr vert="horz" lIns="91440" tIns="45720" rIns="91440" bIns="45720" rtlCol="0" anchor="t">
            <a:noAutofit/>
          </a:bodyPr>
          <a:lstStyle/>
          <a:p>
            <a:endParaRPr lang="en-US" sz="2400" b="1" dirty="0">
              <a:cs typeface="Calibri"/>
            </a:endParaRPr>
          </a:p>
          <a:p>
            <a:endParaRPr lang="en-US" sz="2400" b="1" dirty="0">
              <a:cs typeface="Calibri"/>
            </a:endParaRPr>
          </a:p>
          <a:p>
            <a:endParaRPr lang="en-US" sz="2400" b="1" dirty="0">
              <a:cs typeface="Calibri"/>
            </a:endParaRPr>
          </a:p>
          <a:p>
            <a:endParaRPr lang="en-US" sz="2400" dirty="0">
              <a:cs typeface="Calibri"/>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t>9</a:t>
            </a:fld>
            <a:endParaRPr lang="en-US"/>
          </a:p>
        </p:txBody>
      </p:sp>
      <p:sp>
        <p:nvSpPr>
          <p:cNvPr id="5" name="Content Placeholder 2">
            <a:extLst>
              <a:ext uri="{FF2B5EF4-FFF2-40B4-BE49-F238E27FC236}">
                <a16:creationId xmlns:a16="http://schemas.microsoft.com/office/drawing/2014/main" id="{0B815D53-3D98-4E98-AE5C-10A2469B8C1C}"/>
              </a:ext>
            </a:extLst>
          </p:cNvPr>
          <p:cNvSpPr txBox="1">
            <a:spLocks/>
          </p:cNvSpPr>
          <p:nvPr/>
        </p:nvSpPr>
        <p:spPr>
          <a:xfrm>
            <a:off x="8706" y="992718"/>
            <a:ext cx="8222240" cy="46515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Can happen </a:t>
            </a:r>
            <a:r>
              <a:rPr lang="en-US" b="1" dirty="0">
                <a:cs typeface="Calibri"/>
              </a:rPr>
              <a:t>before, during, or after </a:t>
            </a:r>
            <a:r>
              <a:rPr lang="en-US" dirty="0">
                <a:cs typeface="Calibri"/>
              </a:rPr>
              <a:t>immunization</a:t>
            </a:r>
          </a:p>
          <a:p>
            <a:endParaRPr lang="en-US" dirty="0">
              <a:cs typeface="Calibri"/>
            </a:endParaRPr>
          </a:p>
          <a:p>
            <a:r>
              <a:rPr lang="en-US" b="1" dirty="0">
                <a:cs typeface="Calibri"/>
              </a:rPr>
              <a:t>Biopsychosocial framework: </a:t>
            </a:r>
            <a:r>
              <a:rPr lang="en-US" dirty="0">
                <a:cs typeface="Calibri"/>
              </a:rPr>
              <a:t>Help understand a person’s response to immunization</a:t>
            </a:r>
          </a:p>
          <a:p>
            <a:endParaRPr lang="en-US" dirty="0">
              <a:cs typeface="Calibri"/>
            </a:endParaRPr>
          </a:p>
          <a:p>
            <a:pPr lvl="1"/>
            <a:r>
              <a:rPr lang="en-US" b="1" dirty="0">
                <a:cs typeface="Calibri"/>
              </a:rPr>
              <a:t>Pre-disposing factors:  </a:t>
            </a:r>
            <a:r>
              <a:rPr lang="en-US" dirty="0">
                <a:cs typeface="Calibri"/>
              </a:rPr>
              <a:t>Historical, pre-existing factors brought into the immunization context</a:t>
            </a:r>
          </a:p>
          <a:p>
            <a:pPr lvl="1"/>
            <a:endParaRPr lang="en-US" dirty="0">
              <a:cs typeface="Calibri"/>
            </a:endParaRPr>
          </a:p>
          <a:p>
            <a:pPr lvl="1"/>
            <a:r>
              <a:rPr lang="en-US" b="1" dirty="0">
                <a:cs typeface="Calibri"/>
              </a:rPr>
              <a:t>Precipitating factors: </a:t>
            </a:r>
            <a:r>
              <a:rPr lang="en-US" dirty="0">
                <a:cs typeface="Calibri"/>
              </a:rPr>
              <a:t>Dynamic, factors occurring in the peri-immunization context </a:t>
            </a:r>
          </a:p>
          <a:p>
            <a:pPr lvl="1"/>
            <a:endParaRPr lang="en-US" dirty="0">
              <a:cs typeface="Calibri"/>
            </a:endParaRPr>
          </a:p>
          <a:p>
            <a:pPr lvl="1"/>
            <a:r>
              <a:rPr lang="en-US" b="1" dirty="0">
                <a:cs typeface="Calibri"/>
              </a:rPr>
              <a:t>Perpetuating factors: </a:t>
            </a:r>
            <a:r>
              <a:rPr lang="en-US" dirty="0">
                <a:cs typeface="Calibri"/>
              </a:rPr>
              <a:t>Factors occurring in the post-immunization context </a:t>
            </a:r>
          </a:p>
          <a:p>
            <a:endParaRPr lang="en-US" dirty="0">
              <a:cs typeface="Calibri"/>
            </a:endParaRPr>
          </a:p>
        </p:txBody>
      </p:sp>
      <p:grpSp>
        <p:nvGrpSpPr>
          <p:cNvPr id="8" name="Group 7">
            <a:extLst>
              <a:ext uri="{FF2B5EF4-FFF2-40B4-BE49-F238E27FC236}">
                <a16:creationId xmlns:a16="http://schemas.microsoft.com/office/drawing/2014/main" id="{9BAE1D54-30F4-4B28-BD59-F17B56BE41CA}"/>
              </a:ext>
            </a:extLst>
          </p:cNvPr>
          <p:cNvGrpSpPr/>
          <p:nvPr/>
        </p:nvGrpSpPr>
        <p:grpSpPr>
          <a:xfrm>
            <a:off x="10063391" y="3132329"/>
            <a:ext cx="1498007" cy="1414463"/>
            <a:chOff x="3716370" y="1874365"/>
            <a:chExt cx="1544091" cy="1374705"/>
          </a:xfrm>
        </p:grpSpPr>
        <p:sp>
          <p:nvSpPr>
            <p:cNvPr id="15" name="Shape 14">
              <a:extLst>
                <a:ext uri="{FF2B5EF4-FFF2-40B4-BE49-F238E27FC236}">
                  <a16:creationId xmlns:a16="http://schemas.microsoft.com/office/drawing/2014/main" id="{318E990E-FA96-439B-8A70-DC077D092845}"/>
                </a:ext>
              </a:extLst>
            </p:cNvPr>
            <p:cNvSpPr/>
            <p:nvPr/>
          </p:nvSpPr>
          <p:spPr>
            <a:xfrm>
              <a:off x="3716370" y="1874365"/>
              <a:ext cx="1544091" cy="1374705"/>
            </a:xfrm>
            <a:prstGeom prst="gear9">
              <a:avLst/>
            </a:prstGeom>
            <a:solidFill>
              <a:srgbClr val="99FFCC"/>
            </a:solidFill>
            <a:ln w="57150">
              <a:solidFill>
                <a:srgbClr val="0070C0"/>
              </a:solidFill>
              <a:prstDash val="sysDash"/>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Shape 4">
              <a:extLst>
                <a:ext uri="{FF2B5EF4-FFF2-40B4-BE49-F238E27FC236}">
                  <a16:creationId xmlns:a16="http://schemas.microsoft.com/office/drawing/2014/main" id="{8C8ACE9A-F8B5-476F-A958-1F141F31397C}"/>
                </a:ext>
              </a:extLst>
            </p:cNvPr>
            <p:cNvSpPr/>
            <p:nvPr/>
          </p:nvSpPr>
          <p:spPr>
            <a:xfrm>
              <a:off x="4014141" y="2196383"/>
              <a:ext cx="948549" cy="706627"/>
            </a:xfrm>
            <a:prstGeom prst="rect">
              <a:avLst/>
            </a:prstGeom>
            <a:ln w="571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1400" b="1" u="sng" kern="1200" dirty="0"/>
                <a:t>Social</a:t>
              </a:r>
            </a:p>
          </p:txBody>
        </p:sp>
      </p:grpSp>
      <p:grpSp>
        <p:nvGrpSpPr>
          <p:cNvPr id="9" name="Group 8">
            <a:extLst>
              <a:ext uri="{FF2B5EF4-FFF2-40B4-BE49-F238E27FC236}">
                <a16:creationId xmlns:a16="http://schemas.microsoft.com/office/drawing/2014/main" id="{0F7166B9-E458-4271-9F8B-066FD3B7CB78}"/>
              </a:ext>
            </a:extLst>
          </p:cNvPr>
          <p:cNvGrpSpPr/>
          <p:nvPr/>
        </p:nvGrpSpPr>
        <p:grpSpPr>
          <a:xfrm rot="957923">
            <a:off x="8137386" y="3211268"/>
            <a:ext cx="1778373" cy="1812715"/>
            <a:chOff x="2195915" y="1451314"/>
            <a:chExt cx="1716819" cy="1851047"/>
          </a:xfrm>
        </p:grpSpPr>
        <p:sp>
          <p:nvSpPr>
            <p:cNvPr id="13" name="Shape 12">
              <a:extLst>
                <a:ext uri="{FF2B5EF4-FFF2-40B4-BE49-F238E27FC236}">
                  <a16:creationId xmlns:a16="http://schemas.microsoft.com/office/drawing/2014/main" id="{569876BE-980B-43F5-A1FB-001E68919898}"/>
                </a:ext>
              </a:extLst>
            </p:cNvPr>
            <p:cNvSpPr/>
            <p:nvPr/>
          </p:nvSpPr>
          <p:spPr>
            <a:xfrm>
              <a:off x="2195915" y="1451314"/>
              <a:ext cx="1716819" cy="1851047"/>
            </a:xfrm>
            <a:prstGeom prst="gear6">
              <a:avLst/>
            </a:prstGeom>
            <a:solidFill>
              <a:srgbClr val="FFCCFF"/>
            </a:solidFill>
            <a:ln w="57150">
              <a:solidFill>
                <a:srgbClr val="0070C0"/>
              </a:solidFill>
              <a:prstDash val="sysDash"/>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Shape 6">
              <a:extLst>
                <a:ext uri="{FF2B5EF4-FFF2-40B4-BE49-F238E27FC236}">
                  <a16:creationId xmlns:a16="http://schemas.microsoft.com/office/drawing/2014/main" id="{7FC3BF35-94FE-4DC6-AEB0-B0C8D971045B}"/>
                </a:ext>
              </a:extLst>
            </p:cNvPr>
            <p:cNvSpPr/>
            <p:nvPr/>
          </p:nvSpPr>
          <p:spPr>
            <a:xfrm rot="20642077">
              <a:off x="2254065" y="1920037"/>
              <a:ext cx="1376188" cy="91340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88950">
                <a:lnSpc>
                  <a:spcPct val="90000"/>
                </a:lnSpc>
                <a:spcBef>
                  <a:spcPct val="0"/>
                </a:spcBef>
                <a:spcAft>
                  <a:spcPts val="0"/>
                </a:spcAft>
              </a:pPr>
              <a:r>
                <a:rPr lang="en-CA" sz="1400" b="1" u="sng" kern="1200" dirty="0"/>
                <a:t>    Psychological</a:t>
              </a:r>
            </a:p>
          </p:txBody>
        </p:sp>
      </p:grpSp>
      <p:grpSp>
        <p:nvGrpSpPr>
          <p:cNvPr id="10" name="Group 9">
            <a:extLst>
              <a:ext uri="{FF2B5EF4-FFF2-40B4-BE49-F238E27FC236}">
                <a16:creationId xmlns:a16="http://schemas.microsoft.com/office/drawing/2014/main" id="{DE733B0D-D4FC-42DF-BBB1-9A62FB653BE0}"/>
              </a:ext>
            </a:extLst>
          </p:cNvPr>
          <p:cNvGrpSpPr/>
          <p:nvPr/>
        </p:nvGrpSpPr>
        <p:grpSpPr>
          <a:xfrm>
            <a:off x="8914893" y="1677811"/>
            <a:ext cx="1573348" cy="1642179"/>
            <a:chOff x="3047468" y="285379"/>
            <a:chExt cx="1722167" cy="1722167"/>
          </a:xfrm>
        </p:grpSpPr>
        <p:sp>
          <p:nvSpPr>
            <p:cNvPr id="11" name="Shape 10">
              <a:extLst>
                <a:ext uri="{FF2B5EF4-FFF2-40B4-BE49-F238E27FC236}">
                  <a16:creationId xmlns:a16="http://schemas.microsoft.com/office/drawing/2014/main" id="{2A3D9325-C8FD-4801-BE39-6E998E680676}"/>
                </a:ext>
              </a:extLst>
            </p:cNvPr>
            <p:cNvSpPr/>
            <p:nvPr/>
          </p:nvSpPr>
          <p:spPr>
            <a:xfrm rot="20700000">
              <a:off x="3047468" y="285379"/>
              <a:ext cx="1722167" cy="1722167"/>
            </a:xfrm>
            <a:prstGeom prst="gear6">
              <a:avLst/>
            </a:prstGeom>
            <a:solidFill>
              <a:schemeClr val="accent1">
                <a:lumMod val="20000"/>
                <a:lumOff val="80000"/>
              </a:schemeClr>
            </a:solidFill>
            <a:ln w="57150">
              <a:solidFill>
                <a:srgbClr val="0070C0"/>
              </a:solidFill>
              <a:prstDash val="sysDash"/>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Shape 8">
              <a:extLst>
                <a:ext uri="{FF2B5EF4-FFF2-40B4-BE49-F238E27FC236}">
                  <a16:creationId xmlns:a16="http://schemas.microsoft.com/office/drawing/2014/main" id="{2E7D6007-74E0-4046-A63C-5B8F4F28B07D}"/>
                </a:ext>
              </a:extLst>
            </p:cNvPr>
            <p:cNvSpPr/>
            <p:nvPr/>
          </p:nvSpPr>
          <p:spPr>
            <a:xfrm>
              <a:off x="3425190" y="663100"/>
              <a:ext cx="966724" cy="966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CA" sz="1400" b="1" u="sng" kern="1200" dirty="0"/>
                <a:t>Biological</a:t>
              </a:r>
            </a:p>
          </p:txBody>
        </p:sp>
      </p:grpSp>
    </p:spTree>
    <p:extLst>
      <p:ext uri="{BB962C8B-B14F-4D97-AF65-F5344CB8AC3E}">
        <p14:creationId xmlns:p14="http://schemas.microsoft.com/office/powerpoint/2010/main" val="2433917150"/>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TotalTime>
  <Words>3793</Words>
  <Application>Microsoft Office PowerPoint</Application>
  <PresentationFormat>Widescreen</PresentationFormat>
  <Paragraphs>653</Paragraphs>
  <Slides>34</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Franklin Gothic Heavy</vt:lpstr>
      <vt:lpstr>Arial</vt:lpstr>
      <vt:lpstr>Ebrima</vt:lpstr>
      <vt:lpstr>Times New Roman</vt:lpstr>
      <vt:lpstr>Symbol</vt:lpstr>
      <vt:lpstr>Calibri Light</vt:lpstr>
      <vt:lpstr>Calibri</vt:lpstr>
      <vt:lpstr>ＭＳ Ｐゴシック</vt:lpstr>
      <vt:lpstr>Wingdings</vt:lpstr>
      <vt:lpstr>SimSun</vt:lpstr>
      <vt:lpstr>2_Office Theme</vt:lpstr>
      <vt:lpstr>3_Office Theme</vt:lpstr>
      <vt:lpstr>Immunization Stress Related Responses (ISRR)*)</vt:lpstr>
      <vt:lpstr>Case #1</vt:lpstr>
      <vt:lpstr>Questions To Consider:</vt:lpstr>
      <vt:lpstr>Why prioritize ISRR?</vt:lpstr>
      <vt:lpstr>PowerPoint Presentation</vt:lpstr>
      <vt:lpstr>Why Prioritize ISRR?                    ISRR Clusters</vt:lpstr>
      <vt:lpstr>PowerPoint Presentation</vt:lpstr>
      <vt:lpstr>Why “ISRR” and not “immunization anxiety”? </vt:lpstr>
      <vt:lpstr>Characteristics - ISRR  </vt:lpstr>
      <vt:lpstr>PowerPoint Presentation</vt:lpstr>
      <vt:lpstr>PowerPoint Presentation</vt:lpstr>
      <vt:lpstr>PowerPoint Presentation</vt:lpstr>
      <vt:lpstr>PowerPoint Presentation</vt:lpstr>
      <vt:lpstr>Non ISRR events, disorders or syndromes   </vt:lpstr>
      <vt:lpstr>PowerPoint Presentation</vt:lpstr>
      <vt:lpstr>Hypothesized prevalence of ISRR  and its relationship to fear and anxiety</vt:lpstr>
      <vt:lpstr>Why differentiate ISRR from other serious AEFI?</vt:lpstr>
      <vt:lpstr>PowerPoint Presentation</vt:lpstr>
      <vt:lpstr>PowerPoint Presentation</vt:lpstr>
      <vt:lpstr>PowerPoint Presentation</vt:lpstr>
      <vt:lpstr>Prevention: Prior to immunization</vt:lpstr>
      <vt:lpstr>Prevention: Screening questions for Patients</vt:lpstr>
      <vt:lpstr>Prevention: Neutral words</vt:lpstr>
      <vt:lpstr>Prevention: Muscle Tension</vt:lpstr>
      <vt:lpstr>Prevention: Personal Control of Situation </vt:lpstr>
      <vt:lpstr>Management: Responding to ISRR</vt:lpstr>
      <vt:lpstr>ISRR Clusters</vt:lpstr>
      <vt:lpstr>AEFI Clusters &amp; ISRR</vt:lpstr>
      <vt:lpstr>Responding to Mass ISSR</vt:lpstr>
      <vt:lpstr>ISRR clusters and phases of communication</vt:lpstr>
      <vt:lpstr>Communication</vt:lpstr>
      <vt:lpstr>ISRR as a part of AEFI surveillance</vt:lpstr>
      <vt:lpstr>To summarize</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Antonella Pucci</cp:lastModifiedBy>
  <cp:revision>472</cp:revision>
  <cp:lastPrinted>2019-02-12T12:23:48Z</cp:lastPrinted>
  <dcterms:created xsi:type="dcterms:W3CDTF">2016-09-26T17:27:22Z</dcterms:created>
  <dcterms:modified xsi:type="dcterms:W3CDTF">2020-06-19T15:10:41Z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