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7" r:id="rId1"/>
  </p:sldMasterIdLst>
  <p:notesMasterIdLst>
    <p:notesMasterId r:id="rId56"/>
  </p:notesMasterIdLst>
  <p:handoutMasterIdLst>
    <p:handoutMasterId r:id="rId57"/>
  </p:handoutMasterIdLst>
  <p:sldIdLst>
    <p:sldId id="461" r:id="rId2"/>
    <p:sldId id="492" r:id="rId3"/>
    <p:sldId id="483" r:id="rId4"/>
    <p:sldId id="382" r:id="rId5"/>
    <p:sldId id="369" r:id="rId6"/>
    <p:sldId id="511" r:id="rId7"/>
    <p:sldId id="447" r:id="rId8"/>
    <p:sldId id="450" r:id="rId9"/>
    <p:sldId id="364" r:id="rId10"/>
    <p:sldId id="367" r:id="rId11"/>
    <p:sldId id="484" r:id="rId12"/>
    <p:sldId id="485" r:id="rId13"/>
    <p:sldId id="383" r:id="rId14"/>
    <p:sldId id="353" r:id="rId15"/>
    <p:sldId id="486" r:id="rId16"/>
    <p:sldId id="523" r:id="rId17"/>
    <p:sldId id="524" r:id="rId18"/>
    <p:sldId id="518" r:id="rId19"/>
    <p:sldId id="519" r:id="rId20"/>
    <p:sldId id="520" r:id="rId21"/>
    <p:sldId id="521" r:id="rId22"/>
    <p:sldId id="380" r:id="rId23"/>
    <p:sldId id="522" r:id="rId24"/>
    <p:sldId id="381" r:id="rId25"/>
    <p:sldId id="504" r:id="rId26"/>
    <p:sldId id="491" r:id="rId27"/>
    <p:sldId id="513" r:id="rId28"/>
    <p:sldId id="500" r:id="rId29"/>
    <p:sldId id="396" r:id="rId30"/>
    <p:sldId id="398" r:id="rId31"/>
    <p:sldId id="464" r:id="rId32"/>
    <p:sldId id="424" r:id="rId33"/>
    <p:sldId id="425" r:id="rId34"/>
    <p:sldId id="426" r:id="rId35"/>
    <p:sldId id="494" r:id="rId36"/>
    <p:sldId id="470" r:id="rId37"/>
    <p:sldId id="488" r:id="rId38"/>
    <p:sldId id="466" r:id="rId39"/>
    <p:sldId id="478" r:id="rId40"/>
    <p:sldId id="493" r:id="rId41"/>
    <p:sldId id="499" r:id="rId42"/>
    <p:sldId id="515" r:id="rId43"/>
    <p:sldId id="402" r:id="rId44"/>
    <p:sldId id="405" r:id="rId45"/>
    <p:sldId id="469" r:id="rId46"/>
    <p:sldId id="400" r:id="rId47"/>
    <p:sldId id="476" r:id="rId48"/>
    <p:sldId id="501" r:id="rId49"/>
    <p:sldId id="404" r:id="rId50"/>
    <p:sldId id="505" r:id="rId51"/>
    <p:sldId id="502" r:id="rId52"/>
    <p:sldId id="477" r:id="rId53"/>
    <p:sldId id="468" r:id="rId54"/>
    <p:sldId id="408" r:id="rId55"/>
  </p:sldIdLst>
  <p:sldSz cx="12192000" cy="6858000"/>
  <p:notesSz cx="7010400" cy="9296400"/>
  <p:embeddedFontLst>
    <p:embeddedFont>
      <p:font typeface="Webdings" panose="05030102010509060703" pitchFamily="18" charset="2"/>
      <p:regular r:id="rId58"/>
    </p:embeddedFont>
    <p:embeddedFont>
      <p:font typeface="Calibri" panose="020F0502020204030204" pitchFamily="34" charset="0"/>
      <p:regular r:id="rId59"/>
      <p:bold r:id="rId60"/>
      <p:italic r:id="rId61"/>
      <p:boldItalic r:id="rId62"/>
    </p:embeddedFont>
    <p:embeddedFont>
      <p:font typeface="Arial Narrow" panose="020B0606020202030204" pitchFamily="34" charset="0"/>
      <p:regular r:id="rId63"/>
      <p:bold r:id="rId64"/>
      <p:italic r:id="rId65"/>
      <p:boldItalic r:id="rId66"/>
    </p:embeddedFont>
    <p:embeddedFont>
      <p:font typeface="Wingdings 3" panose="05040102010807070707" pitchFamily="18" charset="2"/>
      <p:regular r:id="rId67"/>
    </p:embeddedFont>
    <p:embeddedFont>
      <p:font typeface="Myriad Web Pro" panose="020B0604020202020204" charset="0"/>
      <p:regular r:id="rId68"/>
      <p:bold r:id="rId69"/>
      <p:italic r:id="rId7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thee, Maureen (CDC/OID/NCIRD) (CTR)" initials="WM((" lastIdx="9" clrIdx="6">
    <p:extLst>
      <p:ext uri="{19B8F6BF-5375-455C-9EA6-DF929625EA0E}">
        <p15:presenceInfo xmlns:p15="http://schemas.microsoft.com/office/powerpoint/2012/main" userId="S-1-5-21-1207783550-2075000910-922709458-380061" providerId="AD"/>
      </p:ext>
    </p:extLst>
  </p:cmAuthor>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8" name="IWN3" initials="IWN3" lastIdx="4" clrIdx="8">
    <p:extLst>
      <p:ext uri="{19B8F6BF-5375-455C-9EA6-DF929625EA0E}">
        <p15:presenceInfo xmlns:p15="http://schemas.microsoft.com/office/powerpoint/2012/main" userId="IWN3" providerId="None"/>
      </p:ext>
    </p:extLst>
  </p:cmAuthor>
  <p:cmAuthor id="2" name="Author" initials="A" lastIdx="290" clrIdx="7"/>
  <p:cmAuthor id="3" name="Ryan, Elizabeth (CDC/OID/NCIRD) (CTR)" initials="RE((" lastIdx="23" clrIdx="2">
    <p:extLst>
      <p:ext uri="{19B8F6BF-5375-455C-9EA6-DF929625EA0E}">
        <p15:presenceInfo xmlns:p15="http://schemas.microsoft.com/office/powerpoint/2012/main" userId="S-1-5-21-1207783550-2075000910-922709458-477657" providerId="AD"/>
      </p:ext>
    </p:extLst>
  </p:cmAuthor>
  <p:cmAuthor id="4" name="Mullen, Jennifer (CDC/OID/NCIRD)" initials="MJ(" lastIdx="6" clrIdx="3">
    <p:extLst>
      <p:ext uri="{19B8F6BF-5375-455C-9EA6-DF929625EA0E}">
        <p15:presenceInfo xmlns:p15="http://schemas.microsoft.com/office/powerpoint/2012/main" userId="S-1-5-21-1207783550-2075000910-922709458-232425" providerId="AD"/>
      </p:ext>
    </p:extLst>
  </p:cmAuthor>
  <p:cmAuthor id="5" name="Brooks, Ashley (CDC/OID/NCIRD)" initials="BA(" lastIdx="9" clrIdx="4">
    <p:extLst>
      <p:ext uri="{19B8F6BF-5375-455C-9EA6-DF929625EA0E}">
        <p15:presenceInfo xmlns:p15="http://schemas.microsoft.com/office/powerpoint/2012/main" userId="S-1-5-21-1207783550-2075000910-922709458-430657" providerId="AD"/>
      </p:ext>
    </p:extLst>
  </p:cmAuthor>
  <p:cmAuthor id="6" name="Rodriguez, Leslie (CDC/OID/NCIRD)" initials="RL(" lastIdx="33" clrIdx="5">
    <p:extLst>
      <p:ext uri="{19B8F6BF-5375-455C-9EA6-DF929625EA0E}">
        <p15:presenceInfo xmlns:p15="http://schemas.microsoft.com/office/powerpoint/2012/main" userId="S-1-5-21-1207783550-2075000910-922709458-271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4C0A"/>
    <a:srgbClr val="FFFFFF"/>
    <a:srgbClr val="FF9900"/>
    <a:srgbClr val="3DA8BD"/>
    <a:srgbClr val="EC881D"/>
    <a:srgbClr val="07245D"/>
    <a:srgbClr val="00133A"/>
    <a:srgbClr val="0E66AF"/>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7" autoAdjust="0"/>
    <p:restoredTop sz="80970" autoAdjust="0"/>
  </p:normalViewPr>
  <p:slideViewPr>
    <p:cSldViewPr snapToGrid="0">
      <p:cViewPr varScale="1">
        <p:scale>
          <a:sx n="93" d="100"/>
          <a:sy n="93" d="100"/>
        </p:scale>
        <p:origin x="122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55"/>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35975284032788E-2"/>
          <c:y val="4.0455105993648467E-2"/>
          <c:w val="0.83269209012909662"/>
          <c:h val="0.83835538758820471"/>
        </c:manualLayout>
      </c:layout>
      <c:barChart>
        <c:barDir val="col"/>
        <c:grouping val="clustered"/>
        <c:varyColors val="0"/>
        <c:ser>
          <c:idx val="0"/>
          <c:order val="0"/>
          <c:tx>
            <c:strRef>
              <c:f>Sheet1!$B$1</c:f>
              <c:strCache>
                <c:ptCount val="1"/>
                <c:pt idx="0">
                  <c:v>Column1</c:v>
                </c:pt>
              </c:strCache>
            </c:strRef>
          </c:tx>
          <c:spPr>
            <a:solidFill>
              <a:srgbClr val="92D050"/>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Sheet1!$A$3:$A$10</c:f>
              <c:numCache>
                <c:formatCode>General</c:formatCode>
                <c:ptCount val="8"/>
                <c:pt idx="0">
                  <c:v>2009</c:v>
                </c:pt>
                <c:pt idx="1">
                  <c:v>2010</c:v>
                </c:pt>
                <c:pt idx="2">
                  <c:v>2011</c:v>
                </c:pt>
                <c:pt idx="3">
                  <c:v>2012</c:v>
                </c:pt>
                <c:pt idx="4">
                  <c:v>2013</c:v>
                </c:pt>
                <c:pt idx="5">
                  <c:v>2014</c:v>
                </c:pt>
                <c:pt idx="6">
                  <c:v>2015</c:v>
                </c:pt>
                <c:pt idx="7">
                  <c:v>2016</c:v>
                </c:pt>
              </c:numCache>
            </c:numRef>
          </c:cat>
          <c:val>
            <c:numRef>
              <c:f>Sheet1!$B$3:$B$10</c:f>
              <c:numCache>
                <c:formatCode>General</c:formatCode>
                <c:ptCount val="8"/>
                <c:pt idx="0">
                  <c:v>0.6</c:v>
                </c:pt>
                <c:pt idx="1">
                  <c:v>0.7</c:v>
                </c:pt>
                <c:pt idx="2">
                  <c:v>0.8</c:v>
                </c:pt>
                <c:pt idx="3">
                  <c:v>0.8</c:v>
                </c:pt>
                <c:pt idx="4">
                  <c:v>0.7</c:v>
                </c:pt>
                <c:pt idx="5">
                  <c:v>0.8</c:v>
                </c:pt>
                <c:pt idx="6">
                  <c:v>0.8</c:v>
                </c:pt>
                <c:pt idx="7">
                  <c:v>0.8</c:v>
                </c:pt>
              </c:numCache>
            </c:numRef>
          </c:val>
          <c:extLst>
            <c:ext xmlns:c16="http://schemas.microsoft.com/office/drawing/2014/chart" uri="{C3380CC4-5D6E-409C-BE32-E72D297353CC}">
              <c16:uniqueId val="{00000000-8149-4C57-B59C-786B6CE966E2}"/>
            </c:ext>
          </c:extLst>
        </c:ser>
        <c:dLbls>
          <c:showLegendKey val="0"/>
          <c:showVal val="0"/>
          <c:showCatName val="0"/>
          <c:showSerName val="0"/>
          <c:showPercent val="0"/>
          <c:showBubbleSize val="0"/>
        </c:dLbls>
        <c:gapWidth val="150"/>
        <c:axId val="148871776"/>
        <c:axId val="148871384"/>
      </c:barChart>
      <c:catAx>
        <c:axId val="148871776"/>
        <c:scaling>
          <c:orientation val="minMax"/>
        </c:scaling>
        <c:delete val="0"/>
        <c:axPos val="b"/>
        <c:numFmt formatCode="General" sourceLinked="1"/>
        <c:majorTickMark val="none"/>
        <c:minorTickMark val="none"/>
        <c:tickLblPos val="nextTo"/>
        <c:spPr>
          <a:ln>
            <a:solidFill>
              <a:schemeClr val="accent6">
                <a:lumMod val="50000"/>
                <a:lumOff val="50000"/>
              </a:schemeClr>
            </a:solidFill>
          </a:ln>
        </c:spPr>
        <c:txPr>
          <a:bodyPr/>
          <a:lstStyle/>
          <a:p>
            <a:pPr>
              <a:defRPr b="1" i="0" baseline="0">
                <a:solidFill>
                  <a:schemeClr val="bg2"/>
                </a:solidFill>
              </a:defRPr>
            </a:pPr>
            <a:endParaRPr lang="en-US"/>
          </a:p>
        </c:txPr>
        <c:crossAx val="148871384"/>
        <c:crosses val="autoZero"/>
        <c:auto val="1"/>
        <c:lblAlgn val="ctr"/>
        <c:lblOffset val="100"/>
        <c:noMultiLvlLbl val="0"/>
      </c:catAx>
      <c:valAx>
        <c:axId val="148871384"/>
        <c:scaling>
          <c:orientation val="minMax"/>
          <c:max val="1.5"/>
          <c:min val="0"/>
        </c:scaling>
        <c:delete val="0"/>
        <c:axPos val="l"/>
        <c:majorGridlines>
          <c:spPr>
            <a:ln>
              <a:solidFill>
                <a:schemeClr val="bg2"/>
              </a:solidFill>
              <a:prstDash val="sysDash"/>
            </a:ln>
          </c:spPr>
        </c:majorGridlines>
        <c:numFmt formatCode="General" sourceLinked="1"/>
        <c:majorTickMark val="none"/>
        <c:minorTickMark val="none"/>
        <c:tickLblPos val="nextTo"/>
        <c:spPr>
          <a:ln>
            <a:solidFill>
              <a:schemeClr val="accent6">
                <a:lumMod val="50000"/>
                <a:lumOff val="50000"/>
              </a:schemeClr>
            </a:solidFill>
          </a:ln>
        </c:spPr>
        <c:txPr>
          <a:bodyPr/>
          <a:lstStyle/>
          <a:p>
            <a:pPr>
              <a:defRPr>
                <a:solidFill>
                  <a:schemeClr val="bg2"/>
                </a:solidFill>
              </a:defRPr>
            </a:pPr>
            <a:endParaRPr lang="en-US"/>
          </a:p>
        </c:txPr>
        <c:crossAx val="148871776"/>
        <c:crosses val="autoZero"/>
        <c:crossBetween val="between"/>
        <c:majorUnit val="1"/>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5149541492498"/>
          <c:y val="2.7120650947939862E-2"/>
          <c:w val="0.75584295157297721"/>
          <c:h val="0.85633624870373637"/>
        </c:manualLayout>
      </c:layout>
      <c:lineChart>
        <c:grouping val="standard"/>
        <c:varyColors val="0"/>
        <c:ser>
          <c:idx val="1"/>
          <c:order val="1"/>
          <c:tx>
            <c:strRef>
              <c:f>'Source data'!$C$1</c:f>
              <c:strCache>
                <c:ptCount val="1"/>
                <c:pt idx="0">
                  <c:v>≥1 Tdap</c:v>
                </c:pt>
              </c:strCache>
            </c:strRef>
          </c:tx>
          <c:spPr>
            <a:ln w="38100">
              <a:solidFill>
                <a:srgbClr val="7030A0"/>
              </a:solidFill>
              <a:prstDash val="lgDashDotDot"/>
            </a:ln>
          </c:spPr>
          <c:marker>
            <c:symbol val="square"/>
            <c:size val="4"/>
            <c:spPr>
              <a:solidFill>
                <a:srgbClr val="7030A0"/>
              </a:solidFill>
              <a:ln>
                <a:noFill/>
              </a:ln>
            </c:spPr>
          </c:marker>
          <c:dPt>
            <c:idx val="8"/>
            <c:bubble3D val="0"/>
            <c:spPr>
              <a:ln w="38100">
                <a:solidFill>
                  <a:srgbClr val="7030A0"/>
                </a:solidFill>
                <a:prstDash val="lgDashDotDot"/>
              </a:ln>
            </c:spPr>
            <c:extLst>
              <c:ext xmlns:c16="http://schemas.microsoft.com/office/drawing/2014/chart" uri="{C3380CC4-5D6E-409C-BE32-E72D297353CC}">
                <c16:uniqueId val="{00000001-793B-4C4F-A0A5-54BA79B44310}"/>
              </c:ext>
            </c:extLst>
          </c:dPt>
          <c:dPt>
            <c:idx val="9"/>
            <c:bubble3D val="0"/>
            <c:spPr>
              <a:ln w="38100">
                <a:solidFill>
                  <a:srgbClr val="7030A0"/>
                </a:solidFill>
                <a:prstDash val="lgDashDotDot"/>
              </a:ln>
            </c:spPr>
            <c:extLst>
              <c:ext xmlns:c16="http://schemas.microsoft.com/office/drawing/2014/chart" uri="{C3380CC4-5D6E-409C-BE32-E72D297353CC}">
                <c16:uniqueId val="{00000003-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data'!$C$2:$C$12</c:f>
              <c:numCache>
                <c:formatCode>0.0</c:formatCode>
                <c:ptCount val="11"/>
                <c:pt idx="0">
                  <c:v>10.8</c:v>
                </c:pt>
                <c:pt idx="1">
                  <c:v>30.4</c:v>
                </c:pt>
                <c:pt idx="2">
                  <c:v>40.799999999999997</c:v>
                </c:pt>
                <c:pt idx="3">
                  <c:v>55.6</c:v>
                </c:pt>
                <c:pt idx="4">
                  <c:v>68.7</c:v>
                </c:pt>
                <c:pt idx="5">
                  <c:v>78.2</c:v>
                </c:pt>
                <c:pt idx="6">
                  <c:v>84.6</c:v>
                </c:pt>
                <c:pt idx="7">
                  <c:v>86</c:v>
                </c:pt>
              </c:numCache>
            </c:numRef>
          </c:val>
          <c:smooth val="0"/>
          <c:extLst>
            <c:ext xmlns:c16="http://schemas.microsoft.com/office/drawing/2014/chart" uri="{C3380CC4-5D6E-409C-BE32-E72D297353CC}">
              <c16:uniqueId val="{00000004-793B-4C4F-A0A5-54BA79B44310}"/>
            </c:ext>
          </c:extLst>
        </c:ser>
        <c:ser>
          <c:idx val="2"/>
          <c:order val="2"/>
          <c:tx>
            <c:strRef>
              <c:f>'Source data'!$D$1</c:f>
              <c:strCache>
                <c:ptCount val="1"/>
                <c:pt idx="0">
                  <c:v>Column1</c:v>
                </c:pt>
              </c:strCache>
            </c:strRef>
          </c:tx>
          <c:spPr>
            <a:ln w="38100">
              <a:solidFill>
                <a:srgbClr val="7030A0"/>
              </a:solidFill>
              <a:prstDash val="sysDash"/>
              <a:headEnd type="none"/>
            </a:ln>
          </c:spPr>
          <c:marker>
            <c:symbol val="square"/>
            <c:size val="4"/>
            <c:spPr>
              <a:solidFill>
                <a:srgbClr val="7030A0"/>
              </a:solidFill>
              <a:ln>
                <a:noFill/>
              </a:ln>
            </c:spPr>
          </c:marker>
          <c:dPt>
            <c:idx val="7"/>
            <c:bubble3D val="0"/>
            <c:extLst>
              <c:ext xmlns:c16="http://schemas.microsoft.com/office/drawing/2014/chart" uri="{C3380CC4-5D6E-409C-BE32-E72D297353CC}">
                <c16:uniqueId val="{00000005-793B-4C4F-A0A5-54BA79B44310}"/>
              </c:ext>
            </c:extLst>
          </c:dPt>
          <c:dPt>
            <c:idx val="8"/>
            <c:bubble3D val="0"/>
            <c:spPr>
              <a:ln w="38100">
                <a:solidFill>
                  <a:srgbClr val="7030A0"/>
                </a:solidFill>
                <a:prstDash val="solid"/>
                <a:headEnd type="none"/>
              </a:ln>
            </c:spPr>
            <c:extLst>
              <c:ext xmlns:c16="http://schemas.microsoft.com/office/drawing/2014/chart" uri="{C3380CC4-5D6E-409C-BE32-E72D297353CC}">
                <c16:uniqueId val="{00000007-793B-4C4F-A0A5-54BA79B44310}"/>
              </c:ext>
            </c:extLst>
          </c:dPt>
          <c:dPt>
            <c:idx val="9"/>
            <c:bubble3D val="0"/>
            <c:spPr>
              <a:ln w="38100">
                <a:solidFill>
                  <a:srgbClr val="7030A0"/>
                </a:solidFill>
                <a:prstDash val="solid"/>
                <a:headEnd type="none"/>
              </a:ln>
            </c:spPr>
            <c:extLst>
              <c:ext xmlns:c16="http://schemas.microsoft.com/office/drawing/2014/chart" uri="{C3380CC4-5D6E-409C-BE32-E72D297353CC}">
                <c16:uniqueId val="{00000009-793B-4C4F-A0A5-54BA79B44310}"/>
              </c:ext>
            </c:extLst>
          </c:dPt>
          <c:dPt>
            <c:idx val="10"/>
            <c:bubble3D val="0"/>
            <c:spPr>
              <a:ln w="38100">
                <a:solidFill>
                  <a:srgbClr val="7030A0"/>
                </a:solidFill>
                <a:prstDash val="solid"/>
                <a:headEnd type="none"/>
              </a:ln>
            </c:spPr>
            <c:extLst>
              <c:ext xmlns:c16="http://schemas.microsoft.com/office/drawing/2014/chart" uri="{C3380CC4-5D6E-409C-BE32-E72D297353CC}">
                <c16:uniqueId val="{0000000B-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data'!$D$2:$D$12</c:f>
              <c:numCache>
                <c:formatCode>General</c:formatCode>
                <c:ptCount val="11"/>
                <c:pt idx="7" formatCode="0.0">
                  <c:v>84.7</c:v>
                </c:pt>
                <c:pt idx="8" formatCode="0.0">
                  <c:v>87.6</c:v>
                </c:pt>
                <c:pt idx="9" formatCode="0.0">
                  <c:v>86.4</c:v>
                </c:pt>
                <c:pt idx="10" formatCode="0.0">
                  <c:v>88</c:v>
                </c:pt>
              </c:numCache>
            </c:numRef>
          </c:val>
          <c:smooth val="0"/>
          <c:extLst>
            <c:ext xmlns:c16="http://schemas.microsoft.com/office/drawing/2014/chart" uri="{C3380CC4-5D6E-409C-BE32-E72D297353CC}">
              <c16:uniqueId val="{0000000C-793B-4C4F-A0A5-54BA79B44310}"/>
            </c:ext>
          </c:extLst>
        </c:ser>
        <c:ser>
          <c:idx val="3"/>
          <c:order val="3"/>
          <c:tx>
            <c:strRef>
              <c:f>'Source data'!$E$1</c:f>
              <c:strCache>
                <c:ptCount val="1"/>
                <c:pt idx="0">
                  <c:v>≥1 MenACWY†</c:v>
                </c:pt>
              </c:strCache>
            </c:strRef>
          </c:tx>
          <c:spPr>
            <a:ln w="38100">
              <a:solidFill>
                <a:srgbClr val="00B050"/>
              </a:solidFill>
              <a:prstDash val="sysDot"/>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D-793B-4C4F-A0A5-54BA79B44310}"/>
              </c:ext>
            </c:extLst>
          </c:dPt>
          <c:dPt>
            <c:idx val="9"/>
            <c:bubble3D val="0"/>
            <c:extLst>
              <c:ext xmlns:c16="http://schemas.microsoft.com/office/drawing/2014/chart" uri="{C3380CC4-5D6E-409C-BE32-E72D297353CC}">
                <c16:uniqueId val="{0000000E-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data'!$E$2:$E$12</c:f>
              <c:numCache>
                <c:formatCode>0.0</c:formatCode>
                <c:ptCount val="11"/>
                <c:pt idx="0">
                  <c:v>11.7</c:v>
                </c:pt>
                <c:pt idx="1">
                  <c:v>32.4</c:v>
                </c:pt>
                <c:pt idx="2">
                  <c:v>41.8</c:v>
                </c:pt>
                <c:pt idx="3">
                  <c:v>53.6</c:v>
                </c:pt>
                <c:pt idx="4">
                  <c:v>62.7</c:v>
                </c:pt>
                <c:pt idx="5">
                  <c:v>70.5</c:v>
                </c:pt>
                <c:pt idx="6">
                  <c:v>74</c:v>
                </c:pt>
                <c:pt idx="7">
                  <c:v>77.8</c:v>
                </c:pt>
              </c:numCache>
            </c:numRef>
          </c:val>
          <c:smooth val="0"/>
          <c:extLst>
            <c:ext xmlns:c16="http://schemas.microsoft.com/office/drawing/2014/chart" uri="{C3380CC4-5D6E-409C-BE32-E72D297353CC}">
              <c16:uniqueId val="{0000000F-793B-4C4F-A0A5-54BA79B44310}"/>
            </c:ext>
          </c:extLst>
        </c:ser>
        <c:ser>
          <c:idx val="4"/>
          <c:order val="4"/>
          <c:tx>
            <c:strRef>
              <c:f>'Source data'!$F$1</c:f>
              <c:strCache>
                <c:ptCount val="1"/>
                <c:pt idx="0">
                  <c:v>Column2</c:v>
                </c:pt>
              </c:strCache>
            </c:strRef>
          </c:tx>
          <c:spPr>
            <a:ln w="38100">
              <a:solidFill>
                <a:srgbClr val="00B050"/>
              </a:solidFill>
              <a:prstDash val="solid"/>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10-793B-4C4F-A0A5-54BA79B44310}"/>
              </c:ext>
            </c:extLst>
          </c:dPt>
          <c:dPt>
            <c:idx val="9"/>
            <c:bubble3D val="0"/>
            <c:extLst>
              <c:ext xmlns:c16="http://schemas.microsoft.com/office/drawing/2014/chart" uri="{C3380CC4-5D6E-409C-BE32-E72D297353CC}">
                <c16:uniqueId val="{00000011-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data'!$F$2:$F$12</c:f>
              <c:numCache>
                <c:formatCode>General</c:formatCode>
                <c:ptCount val="11"/>
                <c:pt idx="7" formatCode="0.0">
                  <c:v>76.599999999999994</c:v>
                </c:pt>
                <c:pt idx="8" formatCode="0.0">
                  <c:v>79.3</c:v>
                </c:pt>
                <c:pt idx="9" formatCode="0.0">
                  <c:v>81.3</c:v>
                </c:pt>
                <c:pt idx="10" formatCode="0.0">
                  <c:v>82.2</c:v>
                </c:pt>
              </c:numCache>
            </c:numRef>
          </c:val>
          <c:smooth val="0"/>
          <c:extLst>
            <c:ext xmlns:c16="http://schemas.microsoft.com/office/drawing/2014/chart" uri="{C3380CC4-5D6E-409C-BE32-E72D297353CC}">
              <c16:uniqueId val="{00000012-793B-4C4F-A0A5-54BA79B44310}"/>
            </c:ext>
          </c:extLst>
        </c:ser>
        <c:ser>
          <c:idx val="5"/>
          <c:order val="5"/>
          <c:tx>
            <c:strRef>
              <c:f>'Source data'!$G$1</c:f>
              <c:strCache>
                <c:ptCount val="1"/>
                <c:pt idx="0">
                  <c:v>≥2 MenACWY§</c:v>
                </c:pt>
              </c:strCache>
            </c:strRef>
          </c:tx>
          <c:spPr>
            <a:ln w="38100">
              <a:solidFill>
                <a:srgbClr val="92D050"/>
              </a:solidFill>
            </a:ln>
          </c:spPr>
          <c:marker>
            <c:symbol val="star"/>
            <c:size val="4"/>
            <c:spPr>
              <a:noFill/>
              <a:ln>
                <a:solidFill>
                  <a:srgbClr val="92D050"/>
                </a:solidFill>
              </a:ln>
            </c:spPr>
          </c:marker>
          <c:dPt>
            <c:idx val="8"/>
            <c:bubble3D val="0"/>
            <c:extLst>
              <c:ext xmlns:c16="http://schemas.microsoft.com/office/drawing/2014/chart" uri="{C3380CC4-5D6E-409C-BE32-E72D297353CC}">
                <c16:uniqueId val="{00000013-793B-4C4F-A0A5-54BA79B44310}"/>
              </c:ext>
            </c:extLst>
          </c:dPt>
          <c:dPt>
            <c:idx val="9"/>
            <c:bubble3D val="0"/>
            <c:spPr>
              <a:ln w="38100">
                <a:solidFill>
                  <a:srgbClr val="92D050"/>
                </a:solidFill>
                <a:prstDash val="solid"/>
              </a:ln>
            </c:spPr>
            <c:extLst>
              <c:ext xmlns:c16="http://schemas.microsoft.com/office/drawing/2014/chart" uri="{C3380CC4-5D6E-409C-BE32-E72D297353CC}">
                <c16:uniqueId val="{00000015-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data'!$G$2:$G$12</c:f>
              <c:numCache>
                <c:formatCode>General</c:formatCode>
                <c:ptCount val="11"/>
                <c:pt idx="8" formatCode="0.0">
                  <c:v>28.5</c:v>
                </c:pt>
                <c:pt idx="9" formatCode="0.0">
                  <c:v>33.299999999999997</c:v>
                </c:pt>
                <c:pt idx="10" formatCode="0.0">
                  <c:v>39.1</c:v>
                </c:pt>
              </c:numCache>
            </c:numRef>
          </c:val>
          <c:smooth val="0"/>
          <c:extLst>
            <c:ext xmlns:c16="http://schemas.microsoft.com/office/drawing/2014/chart" uri="{C3380CC4-5D6E-409C-BE32-E72D297353CC}">
              <c16:uniqueId val="{00000016-793B-4C4F-A0A5-54BA79B44310}"/>
            </c:ext>
          </c:extLst>
        </c:ser>
        <c:ser>
          <c:idx val="6"/>
          <c:order val="6"/>
          <c:tx>
            <c:strRef>
              <c:f>'Source data'!$I$1</c:f>
              <c:strCache>
                <c:ptCount val="1"/>
                <c:pt idx="0">
                  <c:v>≥1 HPV (females)¶</c:v>
                </c:pt>
              </c:strCache>
            </c:strRef>
          </c:tx>
          <c:spPr>
            <a:ln w="38100">
              <a:solidFill>
                <a:srgbClr val="FF0000"/>
              </a:solidFill>
              <a:prstDash val="sysDash"/>
            </a:ln>
          </c:spPr>
          <c:marker>
            <c:symbol val="triangle"/>
            <c:size val="4"/>
            <c:spPr>
              <a:solidFill>
                <a:srgbClr val="FF0000"/>
              </a:solidFill>
              <a:ln>
                <a:noFill/>
              </a:ln>
            </c:spPr>
          </c:marker>
          <c:dPt>
            <c:idx val="1"/>
            <c:bubble3D val="0"/>
            <c:extLst>
              <c:ext xmlns:c16="http://schemas.microsoft.com/office/drawing/2014/chart" uri="{C3380CC4-5D6E-409C-BE32-E72D297353CC}">
                <c16:uniqueId val="{00000017-793B-4C4F-A0A5-54BA79B44310}"/>
              </c:ext>
            </c:extLst>
          </c:dPt>
          <c:dPt>
            <c:idx val="2"/>
            <c:bubble3D val="0"/>
            <c:extLst>
              <c:ext xmlns:c16="http://schemas.microsoft.com/office/drawing/2014/chart" uri="{C3380CC4-5D6E-409C-BE32-E72D297353CC}">
                <c16:uniqueId val="{00000018-793B-4C4F-A0A5-54BA79B44310}"/>
              </c:ext>
            </c:extLst>
          </c:dPt>
          <c:dPt>
            <c:idx val="3"/>
            <c:bubble3D val="0"/>
            <c:extLst>
              <c:ext xmlns:c16="http://schemas.microsoft.com/office/drawing/2014/chart" uri="{C3380CC4-5D6E-409C-BE32-E72D297353CC}">
                <c16:uniqueId val="{00000019-793B-4C4F-A0A5-54BA79B44310}"/>
              </c:ext>
            </c:extLst>
          </c:dPt>
          <c:dPt>
            <c:idx val="4"/>
            <c:bubble3D val="0"/>
            <c:extLst>
              <c:ext xmlns:c16="http://schemas.microsoft.com/office/drawing/2014/chart" uri="{C3380CC4-5D6E-409C-BE32-E72D297353CC}">
                <c16:uniqueId val="{0000001A-793B-4C4F-A0A5-54BA79B44310}"/>
              </c:ext>
            </c:extLst>
          </c:dPt>
          <c:dPt>
            <c:idx val="5"/>
            <c:bubble3D val="0"/>
            <c:extLst>
              <c:ext xmlns:c16="http://schemas.microsoft.com/office/drawing/2014/chart" uri="{C3380CC4-5D6E-409C-BE32-E72D297353CC}">
                <c16:uniqueId val="{0000001B-793B-4C4F-A0A5-54BA79B44310}"/>
              </c:ext>
            </c:extLst>
          </c:dPt>
          <c:dPt>
            <c:idx val="6"/>
            <c:bubble3D val="0"/>
            <c:extLst>
              <c:ext xmlns:c16="http://schemas.microsoft.com/office/drawing/2014/chart" uri="{C3380CC4-5D6E-409C-BE32-E72D297353CC}">
                <c16:uniqueId val="{0000001C-793B-4C4F-A0A5-54BA79B44310}"/>
              </c:ext>
            </c:extLst>
          </c:dPt>
          <c:dPt>
            <c:idx val="7"/>
            <c:bubble3D val="0"/>
            <c:extLst>
              <c:ext xmlns:c16="http://schemas.microsoft.com/office/drawing/2014/chart" uri="{C3380CC4-5D6E-409C-BE32-E72D297353CC}">
                <c16:uniqueId val="{0000001D-793B-4C4F-A0A5-54BA79B44310}"/>
              </c:ext>
            </c:extLst>
          </c:dPt>
          <c:dPt>
            <c:idx val="8"/>
            <c:bubble3D val="0"/>
            <c:spPr>
              <a:ln w="38100">
                <a:solidFill>
                  <a:srgbClr val="FF0000"/>
                </a:solidFill>
                <a:prstDash val="solid"/>
              </a:ln>
            </c:spPr>
            <c:extLst>
              <c:ext xmlns:c16="http://schemas.microsoft.com/office/drawing/2014/chart" uri="{C3380CC4-5D6E-409C-BE32-E72D297353CC}">
                <c16:uniqueId val="{0000001F-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data'!$I$2:$I$12</c:f>
              <c:numCache>
                <c:formatCode>0.0</c:formatCode>
                <c:ptCount val="11"/>
                <c:pt idx="1">
                  <c:v>25.1</c:v>
                </c:pt>
                <c:pt idx="2">
                  <c:v>37.200000000000003</c:v>
                </c:pt>
                <c:pt idx="3">
                  <c:v>44.3</c:v>
                </c:pt>
                <c:pt idx="4">
                  <c:v>48.7</c:v>
                </c:pt>
                <c:pt idx="5">
                  <c:v>53</c:v>
                </c:pt>
                <c:pt idx="6">
                  <c:v>53.8</c:v>
                </c:pt>
                <c:pt idx="7">
                  <c:v>57.3</c:v>
                </c:pt>
              </c:numCache>
            </c:numRef>
          </c:val>
          <c:smooth val="0"/>
          <c:extLst>
            <c:ext xmlns:c16="http://schemas.microsoft.com/office/drawing/2014/chart" uri="{C3380CC4-5D6E-409C-BE32-E72D297353CC}">
              <c16:uniqueId val="{00000020-793B-4C4F-A0A5-54BA79B44310}"/>
            </c:ext>
          </c:extLst>
        </c:ser>
        <c:ser>
          <c:idx val="7"/>
          <c:order val="7"/>
          <c:tx>
            <c:strRef>
              <c:f>'Source data'!$J$1</c:f>
              <c:strCache>
                <c:ptCount val="1"/>
                <c:pt idx="0">
                  <c:v>Column3</c:v>
                </c:pt>
              </c:strCache>
            </c:strRef>
          </c:tx>
          <c:spPr>
            <a:ln w="38100">
              <a:solidFill>
                <a:srgbClr val="FF0000"/>
              </a:solidFill>
              <a:prstDash val="solid"/>
            </a:ln>
          </c:spPr>
          <c:marker>
            <c:symbol val="triangle"/>
            <c:size val="4"/>
            <c:spPr>
              <a:solidFill>
                <a:srgbClr val="FF000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data'!$J$2:$J$12</c:f>
              <c:numCache>
                <c:formatCode>General</c:formatCode>
                <c:ptCount val="11"/>
                <c:pt idx="7" formatCode="0.0">
                  <c:v>56.7</c:v>
                </c:pt>
                <c:pt idx="8" formatCode="0.0">
                  <c:v>60</c:v>
                </c:pt>
                <c:pt idx="9" formatCode="0.0">
                  <c:v>62.8</c:v>
                </c:pt>
                <c:pt idx="10" formatCode="0.0">
                  <c:v>65.099999999999994</c:v>
                </c:pt>
              </c:numCache>
            </c:numRef>
          </c:val>
          <c:smooth val="0"/>
          <c:extLst>
            <c:ext xmlns:c16="http://schemas.microsoft.com/office/drawing/2014/chart" uri="{C3380CC4-5D6E-409C-BE32-E72D297353CC}">
              <c16:uniqueId val="{00000021-793B-4C4F-A0A5-54BA79B44310}"/>
            </c:ext>
          </c:extLst>
        </c:ser>
        <c:ser>
          <c:idx val="8"/>
          <c:order val="8"/>
          <c:tx>
            <c:strRef>
              <c:f>'Source data'!$K$1</c:f>
              <c:strCache>
                <c:ptCount val="1"/>
                <c:pt idx="0">
                  <c:v>≥3 HPV (females)¶</c:v>
                </c:pt>
              </c:strCache>
            </c:strRef>
          </c:tx>
          <c:spPr>
            <a:ln w="38100">
              <a:solidFill>
                <a:srgbClr val="FFC000"/>
              </a:solidFill>
              <a:prstDash val="dash"/>
            </a:ln>
          </c:spPr>
          <c:marker>
            <c:symbol val="circle"/>
            <c:size val="4"/>
            <c:spPr>
              <a:solidFill>
                <a:srgbClr val="FFC00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data'!$K$2:$K$12</c:f>
              <c:numCache>
                <c:formatCode>General</c:formatCode>
                <c:ptCount val="11"/>
                <c:pt idx="2" formatCode="0.0">
                  <c:v>17.899999999999999</c:v>
                </c:pt>
                <c:pt idx="3" formatCode="0.0">
                  <c:v>26.7</c:v>
                </c:pt>
                <c:pt idx="4" formatCode="0.0">
                  <c:v>32</c:v>
                </c:pt>
                <c:pt idx="5" formatCode="0.0">
                  <c:v>34.799999999999997</c:v>
                </c:pt>
                <c:pt idx="6" formatCode="0.0">
                  <c:v>33.4</c:v>
                </c:pt>
                <c:pt idx="7" formatCode="0.0">
                  <c:v>37.6</c:v>
                </c:pt>
              </c:numCache>
            </c:numRef>
          </c:val>
          <c:smooth val="0"/>
          <c:extLst>
            <c:ext xmlns:c16="http://schemas.microsoft.com/office/drawing/2014/chart" uri="{C3380CC4-5D6E-409C-BE32-E72D297353CC}">
              <c16:uniqueId val="{00000022-793B-4C4F-A0A5-54BA79B44310}"/>
            </c:ext>
          </c:extLst>
        </c:ser>
        <c:ser>
          <c:idx val="9"/>
          <c:order val="9"/>
          <c:tx>
            <c:strRef>
              <c:f>'Source data'!$L$1</c:f>
              <c:strCache>
                <c:ptCount val="1"/>
                <c:pt idx="0">
                  <c:v>Column4</c:v>
                </c:pt>
              </c:strCache>
            </c:strRef>
          </c:tx>
          <c:spPr>
            <a:ln w="38100">
              <a:solidFill>
                <a:srgbClr val="FFC000"/>
              </a:solidFill>
              <a:prstDash val="solid"/>
            </a:ln>
          </c:spPr>
          <c:marker>
            <c:symbol val="circle"/>
            <c:size val="4"/>
            <c:spPr>
              <a:solidFill>
                <a:srgbClr val="FFC000"/>
              </a:solidFill>
              <a:ln w="9525">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data'!$L$2:$L$12</c:f>
              <c:numCache>
                <c:formatCode>General</c:formatCode>
                <c:ptCount val="11"/>
                <c:pt idx="7" formatCode="0.0">
                  <c:v>36.799999999999997</c:v>
                </c:pt>
                <c:pt idx="8" formatCode="0.0">
                  <c:v>39.700000000000003</c:v>
                </c:pt>
                <c:pt idx="9" formatCode="0.0">
                  <c:v>41.9</c:v>
                </c:pt>
                <c:pt idx="10" formatCode="0.0">
                  <c:v>43</c:v>
                </c:pt>
              </c:numCache>
            </c:numRef>
          </c:val>
          <c:smooth val="0"/>
          <c:extLst>
            <c:ext xmlns:c16="http://schemas.microsoft.com/office/drawing/2014/chart" uri="{C3380CC4-5D6E-409C-BE32-E72D297353CC}">
              <c16:uniqueId val="{00000023-793B-4C4F-A0A5-54BA79B44310}"/>
            </c:ext>
          </c:extLst>
        </c:ser>
        <c:ser>
          <c:idx val="10"/>
          <c:order val="10"/>
          <c:tx>
            <c:strRef>
              <c:f>'Source data'!$M$1</c:f>
              <c:strCache>
                <c:ptCount val="1"/>
                <c:pt idx="0">
                  <c:v>≥1 HPV (males)¶</c:v>
                </c:pt>
              </c:strCache>
            </c:strRef>
          </c:tx>
          <c:spPr>
            <a:ln w="38100" cmpd="sng">
              <a:solidFill>
                <a:srgbClr val="00B0F0"/>
              </a:solidFill>
              <a:prstDash val="lgDashDot"/>
            </a:ln>
          </c:spPr>
          <c:marker>
            <c:symbol val="triangle"/>
            <c:size val="5"/>
            <c:spPr>
              <a:solidFill>
                <a:srgbClr val="4983F2">
                  <a:lumMod val="60000"/>
                  <a:lumOff val="40000"/>
                </a:srgbClr>
              </a:solidFill>
              <a:ln>
                <a:noFill/>
              </a:ln>
            </c:spPr>
          </c:marker>
          <c:dPt>
            <c:idx val="6"/>
            <c:marker>
              <c:spPr>
                <a:solidFill>
                  <a:srgbClr val="00B0F0"/>
                </a:solidFill>
                <a:ln>
                  <a:noFill/>
                </a:ln>
              </c:spPr>
            </c:marker>
            <c:bubble3D val="0"/>
            <c:extLst>
              <c:ext xmlns:c16="http://schemas.microsoft.com/office/drawing/2014/chart" uri="{C3380CC4-5D6E-409C-BE32-E72D297353CC}">
                <c16:uniqueId val="{00000024-793B-4C4F-A0A5-54BA79B44310}"/>
              </c:ext>
            </c:extLst>
          </c:dPt>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data'!$M$2:$M$12</c:f>
              <c:numCache>
                <c:formatCode>General</c:formatCode>
                <c:ptCount val="11"/>
                <c:pt idx="4" formatCode="0.0">
                  <c:v>1.4</c:v>
                </c:pt>
                <c:pt idx="5" formatCode="0.0">
                  <c:v>8.3000000000000007</c:v>
                </c:pt>
                <c:pt idx="6" formatCode="0.0">
                  <c:v>20.8</c:v>
                </c:pt>
                <c:pt idx="7" formatCode="0.0">
                  <c:v>34.6</c:v>
                </c:pt>
              </c:numCache>
            </c:numRef>
          </c:val>
          <c:smooth val="0"/>
          <c:extLst>
            <c:ext xmlns:c16="http://schemas.microsoft.com/office/drawing/2014/chart" uri="{C3380CC4-5D6E-409C-BE32-E72D297353CC}">
              <c16:uniqueId val="{00000025-793B-4C4F-A0A5-54BA79B44310}"/>
            </c:ext>
          </c:extLst>
        </c:ser>
        <c:ser>
          <c:idx val="11"/>
          <c:order val="11"/>
          <c:tx>
            <c:strRef>
              <c:f>'Source data'!$N$1</c:f>
              <c:strCache>
                <c:ptCount val="1"/>
                <c:pt idx="0">
                  <c:v>Column5</c:v>
                </c:pt>
              </c:strCache>
            </c:strRef>
          </c:tx>
          <c:spPr>
            <a:ln w="38100" cmpd="sng">
              <a:solidFill>
                <a:srgbClr val="00B0F0"/>
              </a:solidFill>
              <a:prstDash val="solid"/>
            </a:ln>
          </c:spPr>
          <c:marker>
            <c:symbol val="triangle"/>
            <c:size val="4"/>
            <c:spPr>
              <a:solidFill>
                <a:srgbClr val="00B0F0"/>
              </a:solidFill>
              <a:ln>
                <a:no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data'!$N$2:$N$12</c:f>
              <c:numCache>
                <c:formatCode>General</c:formatCode>
                <c:ptCount val="11"/>
                <c:pt idx="7" formatCode="0.0">
                  <c:v>33.6</c:v>
                </c:pt>
                <c:pt idx="8" formatCode="0.0">
                  <c:v>41.7</c:v>
                </c:pt>
                <c:pt idx="9" formatCode="0.0">
                  <c:v>49.8</c:v>
                </c:pt>
                <c:pt idx="10" formatCode="0.0">
                  <c:v>56</c:v>
                </c:pt>
              </c:numCache>
            </c:numRef>
          </c:val>
          <c:smooth val="0"/>
          <c:extLst>
            <c:ext xmlns:c16="http://schemas.microsoft.com/office/drawing/2014/chart" uri="{C3380CC4-5D6E-409C-BE32-E72D297353CC}">
              <c16:uniqueId val="{00000026-793B-4C4F-A0A5-54BA79B44310}"/>
            </c:ext>
          </c:extLst>
        </c:ser>
        <c:ser>
          <c:idx val="12"/>
          <c:order val="12"/>
          <c:tx>
            <c:strRef>
              <c:f>'Source data'!$O$1</c:f>
              <c:strCache>
                <c:ptCount val="1"/>
                <c:pt idx="0">
                  <c:v>≥3 HPV (males)¶</c:v>
                </c:pt>
              </c:strCache>
            </c:strRef>
          </c:tx>
          <c:spPr>
            <a:ln w="38100">
              <a:solidFill>
                <a:srgbClr val="0070C0"/>
              </a:solidFill>
              <a:prstDash val="lgDash"/>
            </a:ln>
          </c:spPr>
          <c:marker>
            <c:symbol val="plus"/>
            <c:size val="5"/>
            <c:spPr>
              <a:noFill/>
              <a:ln>
                <a:solidFill>
                  <a:srgbClr val="0070C0"/>
                </a:solid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data'!$O$2:$O$12</c:f>
              <c:numCache>
                <c:formatCode>General</c:formatCode>
                <c:ptCount val="11"/>
                <c:pt idx="5" formatCode="0.0">
                  <c:v>1.3</c:v>
                </c:pt>
                <c:pt idx="6" formatCode="0.0">
                  <c:v>6.8</c:v>
                </c:pt>
                <c:pt idx="7" formatCode="0.0">
                  <c:v>13.9</c:v>
                </c:pt>
              </c:numCache>
            </c:numRef>
          </c:val>
          <c:smooth val="0"/>
          <c:extLst>
            <c:ext xmlns:c16="http://schemas.microsoft.com/office/drawing/2014/chart" uri="{C3380CC4-5D6E-409C-BE32-E72D297353CC}">
              <c16:uniqueId val="{00000027-793B-4C4F-A0A5-54BA79B44310}"/>
            </c:ext>
          </c:extLst>
        </c:ser>
        <c:ser>
          <c:idx val="13"/>
          <c:order val="13"/>
          <c:tx>
            <c:strRef>
              <c:f>'Source data'!$P$1</c:f>
              <c:strCache>
                <c:ptCount val="1"/>
                <c:pt idx="0">
                  <c:v>Column6</c:v>
                </c:pt>
              </c:strCache>
            </c:strRef>
          </c:tx>
          <c:spPr>
            <a:ln w="38100">
              <a:solidFill>
                <a:srgbClr val="0070C0"/>
              </a:solidFill>
              <a:prstDash val="solid"/>
            </a:ln>
          </c:spPr>
          <c:marker>
            <c:symbol val="plus"/>
            <c:size val="5"/>
            <c:spPr>
              <a:noFill/>
              <a:ln>
                <a:solidFill>
                  <a:srgbClr val="0070C0"/>
                </a:solidFill>
              </a:ln>
            </c:spPr>
          </c:marker>
          <c:cat>
            <c:numRef>
              <c:f>'Source data'!$B$2:$B$12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'Source data'!$P$2:$P$12</c:f>
              <c:numCache>
                <c:formatCode>General</c:formatCode>
                <c:ptCount val="11"/>
                <c:pt idx="7" formatCode="0.0">
                  <c:v>13.4</c:v>
                </c:pt>
                <c:pt idx="8" formatCode="0.0">
                  <c:v>21.6</c:v>
                </c:pt>
                <c:pt idx="9" formatCode="0.0">
                  <c:v>28.1</c:v>
                </c:pt>
                <c:pt idx="10" formatCode="0.0">
                  <c:v>31.5</c:v>
                </c:pt>
              </c:numCache>
            </c:numRef>
          </c:val>
          <c:smooth val="0"/>
          <c:extLst>
            <c:ext xmlns:c16="http://schemas.microsoft.com/office/drawing/2014/chart" uri="{C3380CC4-5D6E-409C-BE32-E72D297353CC}">
              <c16:uniqueId val="{00000028-793B-4C4F-A0A5-54BA79B44310}"/>
            </c:ext>
          </c:extLst>
        </c:ser>
        <c:dLbls>
          <c:showLegendKey val="0"/>
          <c:showVal val="0"/>
          <c:showCatName val="0"/>
          <c:showSerName val="0"/>
          <c:showPercent val="0"/>
          <c:showBubbleSize val="0"/>
        </c:dLbls>
        <c:marker val="1"/>
        <c:smooth val="0"/>
        <c:axId val="210724568"/>
        <c:axId val="210726920"/>
        <c:extLst>
          <c:ext xmlns:c15="http://schemas.microsoft.com/office/drawing/2012/chart" uri="{02D57815-91ED-43cb-92C2-25804820EDAC}">
            <c15:filteredLineSeries>
              <c15:ser>
                <c:idx val="0"/>
                <c:order val="0"/>
                <c:tx>
                  <c:strRef>
                    <c:extLs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c:ext xmlns:c16="http://schemas.microsoft.com/office/drawing/2014/chart" uri="{C3380CC4-5D6E-409C-BE32-E72D297353CC}">
                      <c16:uniqueId val="{0000002A-793B-4C4F-A0A5-54BA79B44310}"/>
                    </c:ext>
                  </c:extLst>
                </c:dPt>
                <c:dPt>
                  <c:idx val="9"/>
                  <c:bubble3D val="0"/>
                  <c:spPr>
                    <a:ln>
                      <a:prstDash val="solid"/>
                    </a:ln>
                  </c:spPr>
                  <c:extLst>
                    <c:ext xmlns:c16="http://schemas.microsoft.com/office/drawing/2014/chart" uri="{C3380CC4-5D6E-409C-BE32-E72D297353CC}">
                      <c16:uniqueId val="{0000002C-793B-4C4F-A0A5-54BA79B44310}"/>
                    </c:ext>
                  </c:extLst>
                </c:dPt>
                <c:cat>
                  <c:numRef>
                    <c:extLst>
                      <c:ext uri="{02D57815-91ED-43cb-92C2-25804820EDAC}">
                        <c15:formulaRef>
                          <c15:sqref>'Source data'!$B$2:$B$12</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'Source data'!$B$2:$B$12</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val>
                <c:smooth val="0"/>
                <c:extLst>
                  <c:ext xmlns:c16="http://schemas.microsoft.com/office/drawing/2014/chart" uri="{C3380CC4-5D6E-409C-BE32-E72D297353CC}">
                    <c16:uniqueId val="{0000002D-793B-4C4F-A0A5-54BA79B44310}"/>
                  </c:ext>
                </c:extLst>
              </c15:ser>
            </c15:filteredLineSeries>
          </c:ext>
        </c:extLst>
      </c:lineChart>
      <c:catAx>
        <c:axId val="210724568"/>
        <c:scaling>
          <c:orientation val="minMax"/>
        </c:scaling>
        <c:delete val="0"/>
        <c:axPos val="b"/>
        <c:title>
          <c:tx>
            <c:rich>
              <a:bodyPr/>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Survey Year</a:t>
                </a:r>
              </a:p>
            </c:rich>
          </c:tx>
          <c:overlay val="0"/>
        </c:title>
        <c:numFmt formatCode="General" sourceLinked="1"/>
        <c:majorTickMark val="out"/>
        <c:minorTickMark val="none"/>
        <c:tickLblPos val="nextTo"/>
        <c:txPr>
          <a:bodyPr/>
          <a:lstStyle/>
          <a:p>
            <a:pPr>
              <a:defRPr>
                <a:solidFill>
                  <a:srgbClr val="5F5F5F"/>
                </a:solidFill>
                <a:latin typeface="Calibri" panose="020F0502020204030204" pitchFamily="34" charset="0"/>
              </a:defRPr>
            </a:pPr>
            <a:endParaRPr lang="en-US"/>
          </a:p>
        </c:txPr>
        <c:crossAx val="210726920"/>
        <c:crosses val="autoZero"/>
        <c:auto val="1"/>
        <c:lblAlgn val="ctr"/>
        <c:lblOffset val="100"/>
        <c:noMultiLvlLbl val="0"/>
      </c:catAx>
      <c:valAx>
        <c:axId val="210726920"/>
        <c:scaling>
          <c:orientation val="minMax"/>
        </c:scaling>
        <c:delete val="0"/>
        <c:axPos val="l"/>
        <c:title>
          <c:tx>
            <c:rich>
              <a:bodyPr rot="-5400000" vert="horz"/>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Percent Vaccinated</a:t>
                </a:r>
              </a:p>
            </c:rich>
          </c:tx>
          <c:overlay val="0"/>
        </c:title>
        <c:numFmt formatCode="0" sourceLinked="0"/>
        <c:majorTickMark val="out"/>
        <c:minorTickMark val="none"/>
        <c:tickLblPos val="nextTo"/>
        <c:txPr>
          <a:bodyPr/>
          <a:lstStyle/>
          <a:p>
            <a:pPr>
              <a:defRPr>
                <a:solidFill>
                  <a:srgbClr val="5F5F5F"/>
                </a:solidFill>
                <a:latin typeface="Calibri" panose="020F0502020204030204" pitchFamily="34" charset="0"/>
              </a:defRPr>
            </a:pPr>
            <a:endParaRPr lang="en-US"/>
          </a:p>
        </c:txPr>
        <c:crossAx val="210724568"/>
        <c:crosses val="autoZero"/>
        <c:crossBetween val="between"/>
      </c:valAx>
      <c:spPr>
        <a:solidFill>
          <a:srgbClr val="FFFFFF"/>
        </a:solidFill>
        <a:ln>
          <a:noFill/>
        </a:ln>
      </c:spPr>
    </c:plotArea>
    <c:plotVisOnly val="1"/>
    <c:dispBlanksAs val="gap"/>
    <c:showDLblsOverMax val="0"/>
  </c:chart>
  <c:spPr>
    <a:no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39666269680326E-2"/>
          <c:y val="3.7850889632443221E-2"/>
          <c:w val="0.85324044158030832"/>
          <c:h val="0.7463496233754584"/>
        </c:manualLayout>
      </c:layout>
      <c:barChart>
        <c:barDir val="col"/>
        <c:grouping val="clustered"/>
        <c:varyColors val="0"/>
        <c:ser>
          <c:idx val="0"/>
          <c:order val="0"/>
          <c:tx>
            <c:strRef>
              <c:f>Sheet1!$A$2</c:f>
              <c:strCache>
                <c:ptCount val="1"/>
                <c:pt idx="0">
                  <c:v>Mumps cases in the U.S., 2006- December 2015</c:v>
                </c:pt>
              </c:strCache>
            </c:strRef>
          </c:tx>
          <c:spPr>
            <a:solidFill>
              <a:schemeClr val="tx1"/>
            </a:solidFill>
            <a:ln w="12369">
              <a:solidFill>
                <a:schemeClr val="accent5"/>
              </a:solidFill>
              <a:prstDash val="solid"/>
            </a:ln>
          </c:spPr>
          <c:invertIfNegative val="0"/>
          <c:cat>
            <c:strRef>
              <c:f>Sheet1!$B$1:$AY$1</c:f>
              <c:strCache>
                <c:ptCount val="50"/>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'00</c:v>
                </c:pt>
                <c:pt idx="33">
                  <c:v>1</c:v>
                </c:pt>
                <c:pt idx="34">
                  <c:v>'02</c:v>
                </c:pt>
                <c:pt idx="35">
                  <c:v>3</c:v>
                </c:pt>
                <c:pt idx="36">
                  <c:v>'04</c:v>
                </c:pt>
                <c:pt idx="37">
                  <c:v>5</c:v>
                </c:pt>
                <c:pt idx="38">
                  <c:v>'06</c:v>
                </c:pt>
                <c:pt idx="39">
                  <c:v>7</c:v>
                </c:pt>
                <c:pt idx="40">
                  <c:v>'08</c:v>
                </c:pt>
                <c:pt idx="41">
                  <c:v>9</c:v>
                </c:pt>
                <c:pt idx="42">
                  <c:v>'10</c:v>
                </c:pt>
                <c:pt idx="43">
                  <c:v>11</c:v>
                </c:pt>
                <c:pt idx="44">
                  <c:v>'12</c:v>
                </c:pt>
                <c:pt idx="45">
                  <c:v>13</c:v>
                </c:pt>
                <c:pt idx="46">
                  <c:v>'14</c:v>
                </c:pt>
                <c:pt idx="47">
                  <c:v>15</c:v>
                </c:pt>
                <c:pt idx="48">
                  <c:v>16</c:v>
                </c:pt>
                <c:pt idx="49">
                  <c:v>17</c:v>
                </c:pt>
              </c:strCache>
            </c:strRef>
          </c:cat>
          <c:val>
            <c:numRef>
              <c:f>Sheet1!$B$2:$AY$2</c:f>
              <c:numCache>
                <c:formatCode>General</c:formatCode>
                <c:ptCount val="50"/>
                <c:pt idx="0">
                  <c:v>152019</c:v>
                </c:pt>
                <c:pt idx="1">
                  <c:v>90590</c:v>
                </c:pt>
                <c:pt idx="2">
                  <c:v>104832</c:v>
                </c:pt>
                <c:pt idx="3">
                  <c:v>124937</c:v>
                </c:pt>
                <c:pt idx="4">
                  <c:v>74163</c:v>
                </c:pt>
                <c:pt idx="5">
                  <c:v>69612</c:v>
                </c:pt>
                <c:pt idx="6">
                  <c:v>59128</c:v>
                </c:pt>
                <c:pt idx="7">
                  <c:v>59615</c:v>
                </c:pt>
                <c:pt idx="8">
                  <c:v>38414</c:v>
                </c:pt>
                <c:pt idx="9">
                  <c:v>21425</c:v>
                </c:pt>
                <c:pt idx="10">
                  <c:v>15409</c:v>
                </c:pt>
                <c:pt idx="11">
                  <c:v>14173</c:v>
                </c:pt>
                <c:pt idx="12">
                  <c:v>8534</c:v>
                </c:pt>
                <c:pt idx="13">
                  <c:v>4785</c:v>
                </c:pt>
                <c:pt idx="14">
                  <c:v>5211</c:v>
                </c:pt>
                <c:pt idx="15">
                  <c:v>3354</c:v>
                </c:pt>
                <c:pt idx="16">
                  <c:v>2981</c:v>
                </c:pt>
                <c:pt idx="17">
                  <c:v>2969</c:v>
                </c:pt>
                <c:pt idx="18">
                  <c:v>7773</c:v>
                </c:pt>
                <c:pt idx="19">
                  <c:v>12848</c:v>
                </c:pt>
                <c:pt idx="20">
                  <c:v>4866</c:v>
                </c:pt>
                <c:pt idx="21">
                  <c:v>5712</c:v>
                </c:pt>
                <c:pt idx="22">
                  <c:v>5227</c:v>
                </c:pt>
                <c:pt idx="23">
                  <c:v>4264</c:v>
                </c:pt>
                <c:pt idx="24">
                  <c:v>2572</c:v>
                </c:pt>
                <c:pt idx="25">
                  <c:v>1692</c:v>
                </c:pt>
                <c:pt idx="26">
                  <c:v>1537</c:v>
                </c:pt>
                <c:pt idx="27">
                  <c:v>906</c:v>
                </c:pt>
                <c:pt idx="28">
                  <c:v>751</c:v>
                </c:pt>
                <c:pt idx="29">
                  <c:v>673</c:v>
                </c:pt>
                <c:pt idx="30">
                  <c:v>663</c:v>
                </c:pt>
                <c:pt idx="31">
                  <c:v>387</c:v>
                </c:pt>
                <c:pt idx="32">
                  <c:v>338</c:v>
                </c:pt>
                <c:pt idx="33">
                  <c:v>266</c:v>
                </c:pt>
                <c:pt idx="34">
                  <c:v>270</c:v>
                </c:pt>
                <c:pt idx="35">
                  <c:v>231</c:v>
                </c:pt>
                <c:pt idx="36">
                  <c:v>258</c:v>
                </c:pt>
                <c:pt idx="37">
                  <c:v>314</c:v>
                </c:pt>
                <c:pt idx="38">
                  <c:v>6584</c:v>
                </c:pt>
                <c:pt idx="39">
                  <c:v>800</c:v>
                </c:pt>
                <c:pt idx="40">
                  <c:v>454</c:v>
                </c:pt>
                <c:pt idx="41">
                  <c:v>1991</c:v>
                </c:pt>
                <c:pt idx="42">
                  <c:v>2612</c:v>
                </c:pt>
                <c:pt idx="43">
                  <c:v>404</c:v>
                </c:pt>
                <c:pt idx="44">
                  <c:v>229</c:v>
                </c:pt>
                <c:pt idx="45">
                  <c:v>584</c:v>
                </c:pt>
                <c:pt idx="46">
                  <c:v>1222</c:v>
                </c:pt>
                <c:pt idx="47">
                  <c:v>1328</c:v>
                </c:pt>
                <c:pt idx="48">
                  <c:v>6369</c:v>
                </c:pt>
                <c:pt idx="49">
                  <c:v>5629</c:v>
                </c:pt>
              </c:numCache>
            </c:numRef>
          </c:val>
          <c:extLst>
            <c:ext xmlns:c16="http://schemas.microsoft.com/office/drawing/2014/chart" uri="{C3380CC4-5D6E-409C-BE32-E72D297353CC}">
              <c16:uniqueId val="{00000000-E382-4A8C-B265-81F915C095C9}"/>
            </c:ext>
          </c:extLst>
        </c:ser>
        <c:dLbls>
          <c:showLegendKey val="0"/>
          <c:showVal val="0"/>
          <c:showCatName val="0"/>
          <c:showSerName val="0"/>
          <c:showPercent val="0"/>
          <c:showBubbleSize val="0"/>
        </c:dLbls>
        <c:gapWidth val="0"/>
        <c:axId val="232034000"/>
        <c:axId val="232034392"/>
      </c:barChart>
      <c:lineChart>
        <c:grouping val="standard"/>
        <c:varyColors val="0"/>
        <c:ser>
          <c:idx val="1"/>
          <c:order val="1"/>
          <c:tx>
            <c:strRef>
              <c:f>Sheet1!$A$3</c:f>
              <c:strCache>
                <c:ptCount val="1"/>
                <c:pt idx="0">
                  <c:v>1 Dose coverage</c:v>
                </c:pt>
              </c:strCache>
            </c:strRef>
          </c:tx>
          <c:spPr>
            <a:ln w="22225"/>
          </c:spPr>
          <c:marker>
            <c:symbol val="none"/>
          </c:marker>
          <c:cat>
            <c:strRef>
              <c:f>Sheet1!$B$1:$AY$1</c:f>
              <c:strCache>
                <c:ptCount val="50"/>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'00</c:v>
                </c:pt>
                <c:pt idx="33">
                  <c:v>1</c:v>
                </c:pt>
                <c:pt idx="34">
                  <c:v>'02</c:v>
                </c:pt>
                <c:pt idx="35">
                  <c:v>3</c:v>
                </c:pt>
                <c:pt idx="36">
                  <c:v>'04</c:v>
                </c:pt>
                <c:pt idx="37">
                  <c:v>5</c:v>
                </c:pt>
                <c:pt idx="38">
                  <c:v>'06</c:v>
                </c:pt>
                <c:pt idx="39">
                  <c:v>7</c:v>
                </c:pt>
                <c:pt idx="40">
                  <c:v>'08</c:v>
                </c:pt>
                <c:pt idx="41">
                  <c:v>9</c:v>
                </c:pt>
                <c:pt idx="42">
                  <c:v>'10</c:v>
                </c:pt>
                <c:pt idx="43">
                  <c:v>11</c:v>
                </c:pt>
                <c:pt idx="44">
                  <c:v>'12</c:v>
                </c:pt>
                <c:pt idx="45">
                  <c:v>13</c:v>
                </c:pt>
                <c:pt idx="46">
                  <c:v>'14</c:v>
                </c:pt>
                <c:pt idx="47">
                  <c:v>15</c:v>
                </c:pt>
                <c:pt idx="48">
                  <c:v>16</c:v>
                </c:pt>
                <c:pt idx="49">
                  <c:v>17</c:v>
                </c:pt>
              </c:strCache>
            </c:strRef>
          </c:cat>
          <c:val>
            <c:numRef>
              <c:f>Sheet1!$B$3:$AY$3</c:f>
              <c:numCache>
                <c:formatCode>General</c:formatCode>
                <c:ptCount val="50"/>
                <c:pt idx="27">
                  <c:v>89.8</c:v>
                </c:pt>
                <c:pt idx="28">
                  <c:v>90.6</c:v>
                </c:pt>
                <c:pt idx="29">
                  <c:v>90.4</c:v>
                </c:pt>
                <c:pt idx="30">
                  <c:v>92</c:v>
                </c:pt>
                <c:pt idx="31">
                  <c:v>91.5</c:v>
                </c:pt>
                <c:pt idx="32">
                  <c:v>90.5</c:v>
                </c:pt>
                <c:pt idx="33">
                  <c:v>91.4</c:v>
                </c:pt>
                <c:pt idx="34">
                  <c:v>91.6</c:v>
                </c:pt>
                <c:pt idx="35">
                  <c:v>93</c:v>
                </c:pt>
                <c:pt idx="36">
                  <c:v>93</c:v>
                </c:pt>
                <c:pt idx="37">
                  <c:v>91.5</c:v>
                </c:pt>
                <c:pt idx="38">
                  <c:v>92.4</c:v>
                </c:pt>
                <c:pt idx="39">
                  <c:v>92.3</c:v>
                </c:pt>
                <c:pt idx="40">
                  <c:v>92.1</c:v>
                </c:pt>
                <c:pt idx="41">
                  <c:v>90</c:v>
                </c:pt>
                <c:pt idx="42">
                  <c:v>91.5</c:v>
                </c:pt>
                <c:pt idx="43">
                  <c:v>91.6</c:v>
                </c:pt>
                <c:pt idx="44">
                  <c:v>90.8</c:v>
                </c:pt>
                <c:pt idx="45">
                  <c:v>91.9</c:v>
                </c:pt>
                <c:pt idx="46">
                  <c:v>91.5</c:v>
                </c:pt>
                <c:pt idx="47">
                  <c:v>91.9</c:v>
                </c:pt>
              </c:numCache>
            </c:numRef>
          </c:val>
          <c:smooth val="0"/>
          <c:extLst>
            <c:ext xmlns:c16="http://schemas.microsoft.com/office/drawing/2014/chart" uri="{C3380CC4-5D6E-409C-BE32-E72D297353CC}">
              <c16:uniqueId val="{00000001-E382-4A8C-B265-81F915C095C9}"/>
            </c:ext>
          </c:extLst>
        </c:ser>
        <c:ser>
          <c:idx val="2"/>
          <c:order val="2"/>
          <c:tx>
            <c:strRef>
              <c:f>Sheet1!$A$4</c:f>
              <c:strCache>
                <c:ptCount val="1"/>
                <c:pt idx="0">
                  <c:v>2 Dose coverage</c:v>
                </c:pt>
              </c:strCache>
            </c:strRef>
          </c:tx>
          <c:spPr>
            <a:ln w="22225">
              <a:solidFill>
                <a:srgbClr val="7030A0"/>
              </a:solidFill>
              <a:prstDash val="solid"/>
            </a:ln>
          </c:spPr>
          <c:marker>
            <c:symbol val="none"/>
          </c:marker>
          <c:cat>
            <c:strRef>
              <c:f>Sheet1!$B$1:$AY$1</c:f>
              <c:strCache>
                <c:ptCount val="50"/>
                <c:pt idx="0">
                  <c:v>'68</c:v>
                </c:pt>
                <c:pt idx="1">
                  <c:v>'69</c:v>
                </c:pt>
                <c:pt idx="2">
                  <c:v>'70</c:v>
                </c:pt>
                <c:pt idx="3">
                  <c:v>71</c:v>
                </c:pt>
                <c:pt idx="4">
                  <c:v>'72</c:v>
                </c:pt>
                <c:pt idx="5">
                  <c:v>73</c:v>
                </c:pt>
                <c:pt idx="6">
                  <c:v>'74</c:v>
                </c:pt>
                <c:pt idx="7">
                  <c:v>75</c:v>
                </c:pt>
                <c:pt idx="8">
                  <c:v>'76</c:v>
                </c:pt>
                <c:pt idx="9">
                  <c:v>77</c:v>
                </c:pt>
                <c:pt idx="10">
                  <c:v>'78</c:v>
                </c:pt>
                <c:pt idx="11">
                  <c:v>79</c:v>
                </c:pt>
                <c:pt idx="12">
                  <c:v>'80</c:v>
                </c:pt>
                <c:pt idx="13">
                  <c:v>81</c:v>
                </c:pt>
                <c:pt idx="14">
                  <c:v>'82</c:v>
                </c:pt>
                <c:pt idx="15">
                  <c:v>83</c:v>
                </c:pt>
                <c:pt idx="16">
                  <c:v>'84</c:v>
                </c:pt>
                <c:pt idx="17">
                  <c:v>85</c:v>
                </c:pt>
                <c:pt idx="18">
                  <c:v>'86</c:v>
                </c:pt>
                <c:pt idx="19">
                  <c:v>87</c:v>
                </c:pt>
                <c:pt idx="20">
                  <c:v>'88</c:v>
                </c:pt>
                <c:pt idx="21">
                  <c:v>89</c:v>
                </c:pt>
                <c:pt idx="22">
                  <c:v>'90</c:v>
                </c:pt>
                <c:pt idx="23">
                  <c:v>91</c:v>
                </c:pt>
                <c:pt idx="24">
                  <c:v>'92</c:v>
                </c:pt>
                <c:pt idx="25">
                  <c:v>93</c:v>
                </c:pt>
                <c:pt idx="26">
                  <c:v>'94</c:v>
                </c:pt>
                <c:pt idx="27">
                  <c:v>95</c:v>
                </c:pt>
                <c:pt idx="28">
                  <c:v>'96</c:v>
                </c:pt>
                <c:pt idx="29">
                  <c:v>97</c:v>
                </c:pt>
                <c:pt idx="30">
                  <c:v>'98</c:v>
                </c:pt>
                <c:pt idx="31">
                  <c:v>99</c:v>
                </c:pt>
                <c:pt idx="32">
                  <c:v>'00</c:v>
                </c:pt>
                <c:pt idx="33">
                  <c:v>1</c:v>
                </c:pt>
                <c:pt idx="34">
                  <c:v>'02</c:v>
                </c:pt>
                <c:pt idx="35">
                  <c:v>3</c:v>
                </c:pt>
                <c:pt idx="36">
                  <c:v>'04</c:v>
                </c:pt>
                <c:pt idx="37">
                  <c:v>5</c:v>
                </c:pt>
                <c:pt idx="38">
                  <c:v>'06</c:v>
                </c:pt>
                <c:pt idx="39">
                  <c:v>7</c:v>
                </c:pt>
                <c:pt idx="40">
                  <c:v>'08</c:v>
                </c:pt>
                <c:pt idx="41">
                  <c:v>9</c:v>
                </c:pt>
                <c:pt idx="42">
                  <c:v>'10</c:v>
                </c:pt>
                <c:pt idx="43">
                  <c:v>11</c:v>
                </c:pt>
                <c:pt idx="44">
                  <c:v>'12</c:v>
                </c:pt>
                <c:pt idx="45">
                  <c:v>13</c:v>
                </c:pt>
                <c:pt idx="46">
                  <c:v>'14</c:v>
                </c:pt>
                <c:pt idx="47">
                  <c:v>15</c:v>
                </c:pt>
                <c:pt idx="48">
                  <c:v>16</c:v>
                </c:pt>
                <c:pt idx="49">
                  <c:v>17</c:v>
                </c:pt>
              </c:strCache>
            </c:strRef>
          </c:cat>
          <c:val>
            <c:numRef>
              <c:f>Sheet1!$B$4:$AY$4</c:f>
              <c:numCache>
                <c:formatCode>General</c:formatCode>
                <c:ptCount val="50"/>
                <c:pt idx="29">
                  <c:v>67.8</c:v>
                </c:pt>
                <c:pt idx="30">
                  <c:v>73.400000000000006</c:v>
                </c:pt>
                <c:pt idx="31">
                  <c:v>72.3</c:v>
                </c:pt>
                <c:pt idx="32">
                  <c:v>75.7</c:v>
                </c:pt>
                <c:pt idx="33">
                  <c:v>76.099999999999994</c:v>
                </c:pt>
                <c:pt idx="34">
                  <c:v>72.5</c:v>
                </c:pt>
                <c:pt idx="35">
                  <c:v>76.7</c:v>
                </c:pt>
                <c:pt idx="38">
                  <c:v>86.9</c:v>
                </c:pt>
                <c:pt idx="39">
                  <c:v>88.9</c:v>
                </c:pt>
                <c:pt idx="40">
                  <c:v>89.3</c:v>
                </c:pt>
                <c:pt idx="41">
                  <c:v>89.1</c:v>
                </c:pt>
                <c:pt idx="42">
                  <c:v>90.5</c:v>
                </c:pt>
                <c:pt idx="43">
                  <c:v>91.1</c:v>
                </c:pt>
                <c:pt idx="44">
                  <c:v>91.4</c:v>
                </c:pt>
                <c:pt idx="45">
                  <c:v>91.8</c:v>
                </c:pt>
                <c:pt idx="46">
                  <c:v>90.7</c:v>
                </c:pt>
                <c:pt idx="47">
                  <c:v>90.7</c:v>
                </c:pt>
              </c:numCache>
            </c:numRef>
          </c:val>
          <c:smooth val="0"/>
          <c:extLst>
            <c:ext xmlns:c16="http://schemas.microsoft.com/office/drawing/2014/chart" uri="{C3380CC4-5D6E-409C-BE32-E72D297353CC}">
              <c16:uniqueId val="{00000002-E382-4A8C-B265-81F915C095C9}"/>
            </c:ext>
          </c:extLst>
        </c:ser>
        <c:dLbls>
          <c:showLegendKey val="0"/>
          <c:showVal val="0"/>
          <c:showCatName val="0"/>
          <c:showSerName val="0"/>
          <c:showPercent val="0"/>
          <c:showBubbleSize val="0"/>
        </c:dLbls>
        <c:marker val="1"/>
        <c:smooth val="0"/>
        <c:axId val="232035176"/>
        <c:axId val="232034784"/>
      </c:lineChart>
      <c:catAx>
        <c:axId val="232034000"/>
        <c:scaling>
          <c:orientation val="minMax"/>
        </c:scaling>
        <c:delete val="0"/>
        <c:axPos val="b"/>
        <c:numFmt formatCode="General" sourceLinked="1"/>
        <c:majorTickMark val="out"/>
        <c:minorTickMark val="out"/>
        <c:tickLblPos val="low"/>
        <c:spPr>
          <a:ln w="3092">
            <a:solidFill>
              <a:schemeClr val="bg2"/>
            </a:solidFill>
            <a:prstDash val="solid"/>
          </a:ln>
        </c:spPr>
        <c:txPr>
          <a:bodyPr rot="60000" vert="horz"/>
          <a:lstStyle/>
          <a:p>
            <a:pPr>
              <a:defRPr/>
            </a:pPr>
            <a:endParaRPr lang="en-US"/>
          </a:p>
        </c:txPr>
        <c:crossAx val="232034392"/>
        <c:crosses val="autoZero"/>
        <c:auto val="1"/>
        <c:lblAlgn val="ctr"/>
        <c:lblOffset val="100"/>
        <c:noMultiLvlLbl val="0"/>
      </c:catAx>
      <c:valAx>
        <c:axId val="232034392"/>
        <c:scaling>
          <c:orientation val="minMax"/>
        </c:scaling>
        <c:delete val="0"/>
        <c:axPos val="l"/>
        <c:title>
          <c:tx>
            <c:rich>
              <a:bodyPr/>
              <a:lstStyle/>
              <a:p>
                <a:pPr>
                  <a:defRPr/>
                </a:pPr>
                <a:r>
                  <a:rPr lang="en-US" dirty="0"/>
                  <a:t>Reported Mumps Cases</a:t>
                </a:r>
              </a:p>
            </c:rich>
          </c:tx>
          <c:layout>
            <c:manualLayout>
              <c:xMode val="edge"/>
              <c:yMode val="edge"/>
              <c:x val="1.2072035709303649E-2"/>
              <c:y val="0.23268722071164161"/>
            </c:manualLayout>
          </c:layout>
          <c:overlay val="0"/>
          <c:spPr>
            <a:noFill/>
            <a:ln w="24738">
              <a:noFill/>
            </a:ln>
          </c:spPr>
        </c:title>
        <c:numFmt formatCode="General" sourceLinked="1"/>
        <c:majorTickMark val="out"/>
        <c:minorTickMark val="none"/>
        <c:tickLblPos val="nextTo"/>
        <c:spPr>
          <a:ln w="3092">
            <a:solidFill>
              <a:schemeClr val="bg2"/>
            </a:solidFill>
            <a:prstDash val="solid"/>
          </a:ln>
        </c:spPr>
        <c:txPr>
          <a:bodyPr rot="0" vert="horz"/>
          <a:lstStyle/>
          <a:p>
            <a:pPr>
              <a:defRPr/>
            </a:pPr>
            <a:endParaRPr lang="en-US"/>
          </a:p>
        </c:txPr>
        <c:crossAx val="232034000"/>
        <c:crosses val="autoZero"/>
        <c:crossBetween val="between"/>
      </c:valAx>
      <c:valAx>
        <c:axId val="232034784"/>
        <c:scaling>
          <c:orientation val="minMax"/>
        </c:scaling>
        <c:delete val="0"/>
        <c:axPos val="r"/>
        <c:numFmt formatCode="General" sourceLinked="1"/>
        <c:majorTickMark val="out"/>
        <c:minorTickMark val="none"/>
        <c:tickLblPos val="nextTo"/>
        <c:crossAx val="232035176"/>
        <c:crosses val="max"/>
        <c:crossBetween val="between"/>
        <c:majorUnit val="10"/>
        <c:minorUnit val="5"/>
      </c:valAx>
      <c:catAx>
        <c:axId val="232035176"/>
        <c:scaling>
          <c:orientation val="minMax"/>
        </c:scaling>
        <c:delete val="1"/>
        <c:axPos val="b"/>
        <c:numFmt formatCode="General" sourceLinked="1"/>
        <c:majorTickMark val="out"/>
        <c:minorTickMark val="none"/>
        <c:tickLblPos val="nextTo"/>
        <c:crossAx val="232034784"/>
        <c:crosses val="autoZero"/>
        <c:auto val="1"/>
        <c:lblAlgn val="ctr"/>
        <c:lblOffset val="100"/>
        <c:noMultiLvlLbl val="0"/>
      </c:catAx>
      <c:spPr>
        <a:noFill/>
        <a:ln w="25400">
          <a:noFill/>
        </a:ln>
      </c:spPr>
    </c:plotArea>
    <c:plotVisOnly val="1"/>
    <c:dispBlanksAs val="gap"/>
    <c:showDLblsOverMax val="0"/>
  </c:chart>
  <c:spPr>
    <a:noFill/>
    <a:ln>
      <a:noFill/>
    </a:ln>
  </c:spPr>
  <c:txPr>
    <a:bodyPr/>
    <a:lstStyle/>
    <a:p>
      <a:pPr>
        <a:defRPr sz="1350" b="1" i="0" u="none" strike="noStrike" baseline="0">
          <a:solidFill>
            <a:schemeClr val="bg2"/>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F345-436D-98A4-43EF103C9C1F}"/>
            </c:ext>
          </c:extLst>
        </c:ser>
        <c:ser>
          <c:idx val="1"/>
          <c:order val="1"/>
          <c:tx>
            <c:strRef>
              <c:f>Sheet1!$C$1</c:f>
              <c:strCache>
                <c:ptCount val="1"/>
                <c:pt idx="0">
                  <c:v>Provider's estimate </c:v>
                </c:pt>
              </c:strCache>
            </c:strRef>
          </c:tx>
          <c:invertIfNegative val="0"/>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0</c:v>
                </c:pt>
                <c:pt idx="1">
                  <c:v>0</c:v>
                </c:pt>
                <c:pt idx="2">
                  <c:v>0</c:v>
                </c:pt>
                <c:pt idx="3" formatCode="0.0">
                  <c:v>0</c:v>
                </c:pt>
                <c:pt idx="4">
                  <c:v>0</c:v>
                </c:pt>
                <c:pt idx="5">
                  <c:v>0</c:v>
                </c:pt>
              </c:numCache>
            </c:numRef>
          </c:val>
          <c:extLst>
            <c:ext xmlns:c16="http://schemas.microsoft.com/office/drawing/2014/chart" uri="{C3380CC4-5D6E-409C-BE32-E72D297353CC}">
              <c16:uniqueId val="{00000001-F345-436D-98A4-43EF103C9C1F}"/>
            </c:ext>
          </c:extLst>
        </c:ser>
        <c:dLbls>
          <c:showLegendKey val="0"/>
          <c:showVal val="0"/>
          <c:showCatName val="0"/>
          <c:showSerName val="0"/>
          <c:showPercent val="0"/>
          <c:showBubbleSize val="0"/>
        </c:dLbls>
        <c:gapWidth val="150"/>
        <c:axId val="208597504"/>
        <c:axId val="216045328"/>
      </c:barChart>
      <c:catAx>
        <c:axId val="208597504"/>
        <c:scaling>
          <c:orientation val="minMax"/>
        </c:scaling>
        <c:delete val="0"/>
        <c:axPos val="b"/>
        <c:numFmt formatCode="General" sourceLinked="1"/>
        <c:majorTickMark val="out"/>
        <c:minorTickMark val="none"/>
        <c:tickLblPos val="nextTo"/>
        <c:txPr>
          <a:bodyPr/>
          <a:lstStyle/>
          <a:p>
            <a:pPr>
              <a:defRPr b="1"/>
            </a:pPr>
            <a:endParaRPr lang="en-US"/>
          </a:p>
        </c:txPr>
        <c:crossAx val="216045328"/>
        <c:crosses val="autoZero"/>
        <c:auto val="1"/>
        <c:lblAlgn val="ctr"/>
        <c:lblOffset val="100"/>
        <c:noMultiLvlLbl val="0"/>
      </c:catAx>
      <c:valAx>
        <c:axId val="216045328"/>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208597504"/>
        <c:crosses val="autoZero"/>
        <c:crossBetween val="between"/>
      </c:valAx>
    </c:plotArea>
    <c:legend>
      <c:legendPos val="t"/>
      <c:layout>
        <c:manualLayout>
          <c:xMode val="edge"/>
          <c:yMode val="edge"/>
          <c:x val="0.43517886653057258"/>
          <c:y val="1.6836195965366927E-2"/>
          <c:w val="0.13581510644502773"/>
          <c:h val="7.7881988871760552E-2"/>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6.5472076407115776E-2"/>
          <c:y val="8.6264956209319427E-2"/>
          <c:w val="0.87125631865461262"/>
          <c:h val="0.68679240197058611"/>
        </c:manualLayout>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extLst>
            <c:ext xmlns:c16="http://schemas.microsoft.com/office/drawing/2014/chart" uri="{C3380CC4-5D6E-409C-BE32-E72D297353CC}">
              <c16:uniqueId val="{00000000-BC35-4468-9C7A-4C05E973C0B4}"/>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1.3888888888888888E-2"/>
                  <c:y val="1.1224130643577902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5-4468-9C7A-4C05E973C0B4}"/>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C35-4468-9C7A-4C05E973C0B4}"/>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extLst>
            <c:ext xmlns:c16="http://schemas.microsoft.com/office/drawing/2014/chart" uri="{C3380CC4-5D6E-409C-BE32-E72D297353CC}">
              <c16:uniqueId val="{00000003-BC35-4468-9C7A-4C05E973C0B4}"/>
            </c:ext>
          </c:extLst>
        </c:ser>
        <c:dLbls>
          <c:showLegendKey val="0"/>
          <c:showVal val="0"/>
          <c:showCatName val="0"/>
          <c:showSerName val="0"/>
          <c:showPercent val="0"/>
          <c:showBubbleSize val="0"/>
        </c:dLbls>
        <c:gapWidth val="150"/>
        <c:axId val="148855696"/>
        <c:axId val="233308872"/>
      </c:barChart>
      <c:catAx>
        <c:axId val="148855696"/>
        <c:scaling>
          <c:orientation val="minMax"/>
        </c:scaling>
        <c:delete val="0"/>
        <c:axPos val="b"/>
        <c:numFmt formatCode="General" sourceLinked="1"/>
        <c:majorTickMark val="out"/>
        <c:minorTickMark val="none"/>
        <c:tickLblPos val="nextTo"/>
        <c:txPr>
          <a:bodyPr/>
          <a:lstStyle/>
          <a:p>
            <a:pPr>
              <a:defRPr b="1"/>
            </a:pPr>
            <a:endParaRPr lang="en-US"/>
          </a:p>
        </c:txPr>
        <c:crossAx val="233308872"/>
        <c:crosses val="autoZero"/>
        <c:auto val="1"/>
        <c:lblAlgn val="ctr"/>
        <c:lblOffset val="100"/>
        <c:noMultiLvlLbl val="0"/>
      </c:catAx>
      <c:valAx>
        <c:axId val="233308872"/>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148855696"/>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8D2D-4889-AACC-A219F063179B}"/>
              </c:ext>
            </c:extLst>
          </c:dPt>
          <c:dPt>
            <c:idx val="1"/>
            <c:invertIfNegative val="0"/>
            <c:bubble3D val="0"/>
            <c:spPr>
              <a:solidFill>
                <a:srgbClr val="92D050"/>
              </a:solidFill>
            </c:spPr>
            <c:extLst>
              <c:ext xmlns:c16="http://schemas.microsoft.com/office/drawing/2014/chart" uri="{C3380CC4-5D6E-409C-BE32-E72D297353CC}">
                <c16:uniqueId val="{00000003-8D2D-4889-AACC-A219F063179B}"/>
              </c:ext>
            </c:extLst>
          </c:dPt>
          <c:dPt>
            <c:idx val="2"/>
            <c:invertIfNegative val="0"/>
            <c:bubble3D val="0"/>
            <c:spPr>
              <a:solidFill>
                <a:srgbClr val="FF6600"/>
              </a:solidFill>
            </c:spPr>
            <c:extLst>
              <c:ext xmlns:c16="http://schemas.microsoft.com/office/drawing/2014/chart" uri="{C3380CC4-5D6E-409C-BE32-E72D297353CC}">
                <c16:uniqueId val="{00000005-8D2D-4889-AACC-A219F063179B}"/>
              </c:ext>
            </c:extLst>
          </c:dPt>
          <c:dPt>
            <c:idx val="3"/>
            <c:invertIfNegative val="0"/>
            <c:bubble3D val="0"/>
            <c:spPr>
              <a:solidFill>
                <a:srgbClr val="FFCC00"/>
              </a:solidFill>
            </c:spPr>
            <c:extLst>
              <c:ext xmlns:c16="http://schemas.microsoft.com/office/drawing/2014/chart" uri="{C3380CC4-5D6E-409C-BE32-E72D297353CC}">
                <c16:uniqueId val="{00000007-8D2D-4889-AACC-A219F063179B}"/>
              </c:ext>
            </c:extLst>
          </c:dPt>
          <c:dPt>
            <c:idx val="4"/>
            <c:invertIfNegative val="0"/>
            <c:bubble3D val="0"/>
            <c:spPr>
              <a:solidFill>
                <a:srgbClr val="1993B9"/>
              </a:solidFill>
            </c:spPr>
            <c:extLst>
              <c:ext xmlns:c16="http://schemas.microsoft.com/office/drawing/2014/chart" uri="{C3380CC4-5D6E-409C-BE32-E72D297353CC}">
                <c16:uniqueId val="{00000009-8D2D-4889-AACC-A219F063179B}"/>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8D2D-4889-AACC-A219F063179B}"/>
            </c:ext>
          </c:extLst>
        </c:ser>
        <c:dLbls>
          <c:showLegendKey val="0"/>
          <c:showVal val="0"/>
          <c:showCatName val="0"/>
          <c:showSerName val="0"/>
          <c:showPercent val="0"/>
          <c:showBubbleSize val="0"/>
        </c:dLbls>
        <c:gapWidth val="150"/>
        <c:axId val="233309656"/>
        <c:axId val="233310048"/>
      </c:barChart>
      <c:catAx>
        <c:axId val="233309656"/>
        <c:scaling>
          <c:orientation val="minMax"/>
        </c:scaling>
        <c:delete val="0"/>
        <c:axPos val="l"/>
        <c:numFmt formatCode="General" sourceLinked="0"/>
        <c:majorTickMark val="out"/>
        <c:minorTickMark val="none"/>
        <c:tickLblPos val="nextTo"/>
        <c:txPr>
          <a:bodyPr/>
          <a:lstStyle/>
          <a:p>
            <a:pPr>
              <a:defRPr b="1" i="0" baseline="0">
                <a:solidFill>
                  <a:schemeClr val="accent1">
                    <a:lumMod val="50000"/>
                  </a:schemeClr>
                </a:solidFill>
              </a:defRPr>
            </a:pPr>
            <a:endParaRPr lang="en-US"/>
          </a:p>
        </c:txPr>
        <c:crossAx val="233310048"/>
        <c:crosses val="autoZero"/>
        <c:auto val="1"/>
        <c:lblAlgn val="ctr"/>
        <c:lblOffset val="100"/>
        <c:noMultiLvlLbl val="0"/>
      </c:catAx>
      <c:valAx>
        <c:axId val="233310048"/>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1" i="0" baseline="0">
                <a:solidFill>
                  <a:schemeClr val="accent1">
                    <a:lumMod val="50000"/>
                  </a:schemeClr>
                </a:solidFill>
              </a:defRPr>
            </a:pPr>
            <a:endParaRPr lang="en-US"/>
          </a:p>
        </c:txPr>
        <c:crossAx val="23330965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0.27311</cdr:x>
      <cdr:y>0.13484</cdr:y>
    </cdr:from>
    <cdr:to>
      <cdr:x>0.72688</cdr:x>
      <cdr:y>0.25562</cdr:y>
    </cdr:to>
    <cdr:sp macro="" textlink="">
      <cdr:nvSpPr>
        <cdr:cNvPr id="2" name="TextBox 1"/>
        <cdr:cNvSpPr txBox="1"/>
      </cdr:nvSpPr>
      <cdr:spPr>
        <a:xfrm xmlns:a="http://schemas.openxmlformats.org/drawingml/2006/main">
          <a:off x="2030264" y="592073"/>
          <a:ext cx="3373207" cy="530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bg2"/>
              </a:solidFill>
              <a:latin typeface="Myriad Web Pro"/>
            </a:rPr>
            <a:t>     </a:t>
          </a:r>
          <a:r>
            <a:rPr lang="en-US" sz="2400" b="1" dirty="0">
              <a:solidFill>
                <a:schemeClr val="bg2"/>
              </a:solidFill>
              <a:latin typeface="Myriad Web Pro"/>
            </a:rPr>
            <a:t>HP2020 Goal:  &lt;1%</a:t>
          </a:r>
        </a:p>
      </cdr:txBody>
    </cdr:sp>
  </cdr:relSizeAnchor>
</c:userShapes>
</file>

<file path=ppt/drawings/drawing2.xml><?xml version="1.0" encoding="utf-8"?>
<c:userShapes xmlns:c="http://schemas.openxmlformats.org/drawingml/2006/chart">
  <cdr:relSizeAnchor xmlns:cdr="http://schemas.openxmlformats.org/drawingml/2006/chartDrawing">
    <cdr:from>
      <cdr:x>0.66774</cdr:x>
      <cdr:y>0.06807</cdr:y>
    </cdr:from>
    <cdr:to>
      <cdr:x>0.66774</cdr:x>
      <cdr:y>0.12181</cdr:y>
    </cdr:to>
    <cdr:cxnSp macro="">
      <cdr:nvCxnSpPr>
        <cdr:cNvPr id="3" name="Straight Arrow Connector 2">
          <a:extLst xmlns:a="http://schemas.openxmlformats.org/drawingml/2006/main">
            <a:ext uri="{FF2B5EF4-FFF2-40B4-BE49-F238E27FC236}">
              <a16:creationId xmlns:a16="http://schemas.microsoft.com/office/drawing/2014/main" id="{081425D2-DB48-4188-B403-5227C618C639}"/>
            </a:ext>
          </a:extLst>
        </cdr:cNvPr>
        <cdr:cNvCxnSpPr/>
      </cdr:nvCxnSpPr>
      <cdr:spPr>
        <a:xfrm xmlns:a="http://schemas.openxmlformats.org/drawingml/2006/main">
          <a:off x="4205385" y="243527"/>
          <a:ext cx="0" cy="192259"/>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0.82993</cdr:x>
      <cdr:y>0.06989</cdr:y>
    </cdr:from>
    <cdr:to>
      <cdr:x>0.95</cdr:x>
      <cdr:y>0.14086</cdr:y>
    </cdr:to>
    <cdr:sp macro="" textlink="">
      <cdr:nvSpPr>
        <cdr:cNvPr id="4" name="TextBox 3"/>
        <cdr:cNvSpPr txBox="1"/>
      </cdr:nvSpPr>
      <cdr:spPr>
        <a:xfrm xmlns:a="http://schemas.openxmlformats.org/drawingml/2006/main">
          <a:off x="7588880" y="333401"/>
          <a:ext cx="1097920" cy="338558"/>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solidFill>
                <a:srgbClr val="7030A0"/>
              </a:solidFill>
              <a:latin typeface="Calibri" panose="020F0502020204030204" pitchFamily="34" charset="0"/>
            </a:rPr>
            <a:t>≥1 </a:t>
          </a:r>
          <a:r>
            <a:rPr lang="en-US" sz="1600" b="1" dirty="0" err="1">
              <a:solidFill>
                <a:srgbClr val="7030A0"/>
              </a:solidFill>
              <a:latin typeface="Calibri" panose="020F0502020204030204" pitchFamily="34" charset="0"/>
            </a:rPr>
            <a:t>Tdap</a:t>
          </a:r>
          <a:endParaRPr lang="en-US" sz="1600" b="1" dirty="0">
            <a:solidFill>
              <a:srgbClr val="7030A0"/>
            </a:solidFill>
            <a:latin typeface="Calibri" panose="020F0502020204030204" pitchFamily="34" charset="0"/>
          </a:endParaRPr>
        </a:p>
      </cdr:txBody>
    </cdr:sp>
  </cdr:relSizeAnchor>
  <cdr:relSizeAnchor xmlns:cdr="http://schemas.openxmlformats.org/drawingml/2006/chartDrawing">
    <cdr:from>
      <cdr:x>0.83072</cdr:x>
      <cdr:y>0.14369</cdr:y>
    </cdr:from>
    <cdr:to>
      <cdr:x>0.99124</cdr:x>
      <cdr:y>0.21466</cdr:y>
    </cdr:to>
    <cdr:sp macro="" textlink="">
      <cdr:nvSpPr>
        <cdr:cNvPr id="5" name="TextBox 1"/>
        <cdr:cNvSpPr txBox="1"/>
      </cdr:nvSpPr>
      <cdr:spPr>
        <a:xfrm xmlns:a="http://schemas.openxmlformats.org/drawingml/2006/main">
          <a:off x="7596103" y="685460"/>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latin typeface="Calibri" panose="020F0502020204030204" pitchFamily="34" charset="0"/>
            </a:rPr>
            <a:t>≥1 </a:t>
          </a:r>
          <a:r>
            <a:rPr lang="en-US" sz="1600" b="1" dirty="0" err="1">
              <a:solidFill>
                <a:srgbClr val="00B050"/>
              </a:solidFill>
              <a:latin typeface="Calibri" panose="020F0502020204030204" pitchFamily="34" charset="0"/>
            </a:rPr>
            <a:t>MenACWY</a:t>
          </a:r>
          <a:endParaRPr lang="en-US" sz="1600" b="1" dirty="0">
            <a:solidFill>
              <a:srgbClr val="00B050"/>
            </a:solidFill>
            <a:latin typeface="Calibri" panose="020F0502020204030204" pitchFamily="34" charset="0"/>
          </a:endParaRPr>
        </a:p>
      </cdr:txBody>
    </cdr:sp>
  </cdr:relSizeAnchor>
  <cdr:relSizeAnchor xmlns:cdr="http://schemas.openxmlformats.org/drawingml/2006/chartDrawing">
    <cdr:from>
      <cdr:x>0.82955</cdr:x>
      <cdr:y>0.27336</cdr:y>
    </cdr:from>
    <cdr:to>
      <cdr:x>0.99007</cdr:x>
      <cdr:y>0.34433</cdr:y>
    </cdr:to>
    <cdr:sp macro="" textlink="">
      <cdr:nvSpPr>
        <cdr:cNvPr id="6" name="TextBox 1"/>
        <cdr:cNvSpPr txBox="1"/>
      </cdr:nvSpPr>
      <cdr:spPr>
        <a:xfrm xmlns:a="http://schemas.openxmlformats.org/drawingml/2006/main">
          <a:off x="7585405" y="1304042"/>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0000"/>
              </a:solidFill>
              <a:latin typeface="Calibri" panose="020F0502020204030204" pitchFamily="34" charset="0"/>
            </a:rPr>
            <a:t>≥1 HPV (F)</a:t>
          </a:r>
        </a:p>
      </cdr:txBody>
    </cdr:sp>
  </cdr:relSizeAnchor>
  <cdr:relSizeAnchor xmlns:cdr="http://schemas.openxmlformats.org/drawingml/2006/chartDrawing">
    <cdr:from>
      <cdr:x>0.83213</cdr:x>
      <cdr:y>0.37338</cdr:y>
    </cdr:from>
    <cdr:to>
      <cdr:x>0.99265</cdr:x>
      <cdr:y>0.44435</cdr:y>
    </cdr:to>
    <cdr:sp macro="" textlink="">
      <cdr:nvSpPr>
        <cdr:cNvPr id="7" name="TextBox 1"/>
        <cdr:cNvSpPr txBox="1"/>
      </cdr:nvSpPr>
      <cdr:spPr>
        <a:xfrm xmlns:a="http://schemas.openxmlformats.org/drawingml/2006/main">
          <a:off x="7608957" y="1781201"/>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F0"/>
              </a:solidFill>
              <a:latin typeface="Calibri" panose="020F0502020204030204" pitchFamily="34" charset="0"/>
            </a:rPr>
            <a:t>≥1 HPV (M)</a:t>
          </a:r>
        </a:p>
      </cdr:txBody>
    </cdr:sp>
  </cdr:relSizeAnchor>
  <cdr:relSizeAnchor xmlns:cdr="http://schemas.openxmlformats.org/drawingml/2006/chartDrawing">
    <cdr:from>
      <cdr:x>0.82955</cdr:x>
      <cdr:y>0.45524</cdr:y>
    </cdr:from>
    <cdr:to>
      <cdr:x>0.99007</cdr:x>
      <cdr:y>0.52621</cdr:y>
    </cdr:to>
    <cdr:sp macro="" textlink="">
      <cdr:nvSpPr>
        <cdr:cNvPr id="8" name="TextBox 1"/>
        <cdr:cNvSpPr txBox="1"/>
      </cdr:nvSpPr>
      <cdr:spPr>
        <a:xfrm xmlns:a="http://schemas.openxmlformats.org/drawingml/2006/main">
          <a:off x="7585405" y="2171690"/>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latin typeface="Calibri" panose="020F0502020204030204" pitchFamily="34" charset="0"/>
            </a:rPr>
            <a:t>≥3 HPV (F)</a:t>
          </a:r>
        </a:p>
      </cdr:txBody>
    </cdr:sp>
  </cdr:relSizeAnchor>
  <cdr:relSizeAnchor xmlns:cdr="http://schemas.openxmlformats.org/drawingml/2006/chartDrawing">
    <cdr:from>
      <cdr:x>0.83382</cdr:x>
      <cdr:y>0.51714</cdr:y>
    </cdr:from>
    <cdr:to>
      <cdr:x>0.99746</cdr:x>
      <cdr:y>0.58811</cdr:y>
    </cdr:to>
    <cdr:sp macro="" textlink="">
      <cdr:nvSpPr>
        <cdr:cNvPr id="9" name="TextBox 1"/>
        <cdr:cNvSpPr txBox="1"/>
      </cdr:nvSpPr>
      <cdr:spPr>
        <a:xfrm xmlns:a="http://schemas.openxmlformats.org/drawingml/2006/main">
          <a:off x="7624485" y="2467001"/>
          <a:ext cx="1496324"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92D050"/>
              </a:solidFill>
              <a:latin typeface="Calibri" panose="020F0502020204030204" pitchFamily="34" charset="0"/>
            </a:rPr>
            <a:t>≥2 </a:t>
          </a:r>
          <a:r>
            <a:rPr lang="en-US" sz="1600" b="1" dirty="0" err="1">
              <a:solidFill>
                <a:srgbClr val="92D050"/>
              </a:solidFill>
              <a:latin typeface="Calibri" panose="020F0502020204030204" pitchFamily="34" charset="0"/>
            </a:rPr>
            <a:t>MenACWY</a:t>
          </a:r>
          <a:r>
            <a:rPr lang="en-US" sz="1600" b="1" baseline="30000" dirty="0">
              <a:solidFill>
                <a:srgbClr val="92D050"/>
              </a:solidFill>
              <a:latin typeface="Calibri" panose="020F0502020204030204" pitchFamily="34" charset="0"/>
            </a:rPr>
            <a:t>†</a:t>
          </a:r>
        </a:p>
      </cdr:txBody>
    </cdr:sp>
  </cdr:relSizeAnchor>
  <cdr:relSizeAnchor xmlns:cdr="http://schemas.openxmlformats.org/drawingml/2006/chartDrawing">
    <cdr:from>
      <cdr:x>0.83611</cdr:x>
      <cdr:y>0.58104</cdr:y>
    </cdr:from>
    <cdr:to>
      <cdr:x>0.99663</cdr:x>
      <cdr:y>0.65201</cdr:y>
    </cdr:to>
    <cdr:sp macro="" textlink="">
      <cdr:nvSpPr>
        <cdr:cNvPr id="10" name="TextBox 1"/>
        <cdr:cNvSpPr txBox="1"/>
      </cdr:nvSpPr>
      <cdr:spPr>
        <a:xfrm xmlns:a="http://schemas.openxmlformats.org/drawingml/2006/main">
          <a:off x="7645400" y="2771801"/>
          <a:ext cx="1467795" cy="3385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70C0"/>
              </a:solidFill>
              <a:latin typeface="Calibri" panose="020F0502020204030204" pitchFamily="34" charset="0"/>
            </a:rPr>
            <a:t>≥3 HPV (M)</a:t>
          </a:r>
        </a:p>
      </cdr:txBody>
    </cdr:sp>
  </cdr:relSizeAnchor>
</c:userShapes>
</file>

<file path=ppt/drawings/drawing3.xml><?xml version="1.0" encoding="utf-8"?>
<c:userShapes xmlns:c="http://schemas.openxmlformats.org/drawingml/2006/chart">
  <cdr:relSizeAnchor xmlns:cdr="http://schemas.openxmlformats.org/drawingml/2006/chartDrawing">
    <cdr:from>
      <cdr:x>0.76406</cdr:x>
      <cdr:y>0.48789</cdr:y>
    </cdr:from>
    <cdr:to>
      <cdr:x>0.85589</cdr:x>
      <cdr:y>0.57596</cdr:y>
    </cdr:to>
    <cdr:sp macro="" textlink="">
      <cdr:nvSpPr>
        <cdr:cNvPr id="2" name="TextBox 1"/>
        <cdr:cNvSpPr txBox="1"/>
      </cdr:nvSpPr>
      <cdr:spPr>
        <a:xfrm xmlns:a="http://schemas.openxmlformats.org/drawingml/2006/main">
          <a:off x="6656626" y="2701541"/>
          <a:ext cx="800100" cy="48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0.72271</cdr:x>
      <cdr:y>0.47245</cdr:y>
    </cdr:from>
    <cdr:to>
      <cdr:x>0.82746</cdr:x>
      <cdr:y>0.59916</cdr:y>
    </cdr:to>
    <cdr:sp macro="" textlink="">
      <cdr:nvSpPr>
        <cdr:cNvPr id="3" name="TextBox 2"/>
        <cdr:cNvSpPr txBox="1"/>
      </cdr:nvSpPr>
      <cdr:spPr>
        <a:xfrm xmlns:a="http://schemas.openxmlformats.org/drawingml/2006/main">
          <a:off x="8272921" y="2534588"/>
          <a:ext cx="1199090" cy="6797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solidFill>
                <a:schemeClr val="tx1"/>
              </a:solidFill>
            </a:rPr>
            <a:t>2006 Midwest Outbreak</a:t>
          </a:r>
        </a:p>
      </cdr:txBody>
    </cdr:sp>
  </cdr:relSizeAnchor>
  <cdr:relSizeAnchor xmlns:cdr="http://schemas.openxmlformats.org/drawingml/2006/chartDrawing">
    <cdr:from>
      <cdr:x>0.09765</cdr:x>
      <cdr:y>0.84135</cdr:y>
    </cdr:from>
    <cdr:to>
      <cdr:x>0.9619</cdr:x>
      <cdr:y>0.85213</cdr:y>
    </cdr:to>
    <cdr:sp macro="" textlink="">
      <cdr:nvSpPr>
        <cdr:cNvPr id="6" name="Line 15"/>
        <cdr:cNvSpPr>
          <a:spLocks xmlns:a="http://schemas.openxmlformats.org/drawingml/2006/main" noChangeShapeType="1"/>
        </cdr:cNvSpPr>
      </cdr:nvSpPr>
      <cdr:spPr bwMode="auto">
        <a:xfrm xmlns:a="http://schemas.openxmlformats.org/drawingml/2006/main" flipV="1">
          <a:off x="1096930" y="4513640"/>
          <a:ext cx="9708204" cy="57844"/>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b="1" dirty="0"/>
        </a:p>
      </cdr:txBody>
    </cdr:sp>
  </cdr:relSizeAnchor>
  <cdr:relSizeAnchor xmlns:cdr="http://schemas.openxmlformats.org/drawingml/2006/chartDrawing">
    <cdr:from>
      <cdr:x>0.09583</cdr:x>
      <cdr:y>0.85748</cdr:y>
    </cdr:from>
    <cdr:to>
      <cdr:x>0.36146</cdr:x>
      <cdr:y>0.93603</cdr:y>
    </cdr:to>
    <cdr:sp macro="" textlink="">
      <cdr:nvSpPr>
        <cdr:cNvPr id="7" name="Text Box 18"/>
        <cdr:cNvSpPr txBox="1">
          <a:spLocks xmlns:a="http://schemas.openxmlformats.org/drawingml/2006/main" noChangeArrowheads="1"/>
        </cdr:cNvSpPr>
      </cdr:nvSpPr>
      <cdr:spPr bwMode="auto">
        <a:xfrm xmlns:a="http://schemas.openxmlformats.org/drawingml/2006/main">
          <a:off x="1096931" y="4600167"/>
          <a:ext cx="3040760" cy="4214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82058" tIns="41029" rIns="82058" bIns="41029">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r>
            <a:rPr lang="en-US" sz="1100" b="1" dirty="0">
              <a:solidFill>
                <a:schemeClr val="bg2"/>
              </a:solidFill>
              <a:latin typeface="+mn-lt"/>
            </a:rPr>
            <a:t>1968-1982</a:t>
          </a:r>
        </a:p>
        <a:p xmlns:a="http://schemas.openxmlformats.org/drawingml/2006/main">
          <a:pPr algn="ctr" eaLnBrk="1" hangingPunct="1"/>
          <a:r>
            <a:rPr lang="en-US" sz="1100" b="1" dirty="0">
              <a:solidFill>
                <a:schemeClr val="bg2"/>
              </a:solidFill>
              <a:latin typeface="+mn-lt"/>
            </a:rPr>
            <a:t>Vaccine</a:t>
          </a:r>
          <a:r>
            <a:rPr lang="en-US" sz="1100" b="1" dirty="0">
              <a:solidFill>
                <a:schemeClr val="tx1"/>
              </a:solidFill>
              <a:latin typeface="+mn-lt"/>
            </a:rPr>
            <a:t> </a:t>
          </a:r>
          <a:r>
            <a:rPr lang="en-US" sz="1100" b="1" dirty="0">
              <a:solidFill>
                <a:schemeClr val="bg2"/>
              </a:solidFill>
              <a:latin typeface="+mn-lt"/>
            </a:rPr>
            <a:t>Implementation</a:t>
          </a:r>
        </a:p>
      </cdr:txBody>
    </cdr:sp>
  </cdr:relSizeAnchor>
  <cdr:relSizeAnchor xmlns:cdr="http://schemas.openxmlformats.org/drawingml/2006/chartDrawing">
    <cdr:from>
      <cdr:x>0.35841</cdr:x>
      <cdr:y>0.87583</cdr:y>
    </cdr:from>
    <cdr:to>
      <cdr:x>0.53772</cdr:x>
      <cdr:y>0.95438</cdr:y>
    </cdr:to>
    <cdr:sp macro="" textlink="">
      <cdr:nvSpPr>
        <cdr:cNvPr id="8" name="Text Box 17"/>
        <cdr:cNvSpPr txBox="1">
          <a:spLocks xmlns:a="http://schemas.openxmlformats.org/drawingml/2006/main" noChangeArrowheads="1"/>
        </cdr:cNvSpPr>
      </cdr:nvSpPr>
      <cdr:spPr bwMode="auto">
        <a:xfrm xmlns:a="http://schemas.openxmlformats.org/drawingml/2006/main">
          <a:off x="4102776" y="4698610"/>
          <a:ext cx="2052537" cy="4214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82058" tIns="41029" rIns="82058" bIns="41029">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r>
            <a:rPr lang="en-US" sz="1100" b="1" dirty="0">
              <a:solidFill>
                <a:schemeClr val="bg2"/>
              </a:solidFill>
              <a:latin typeface="+mn-lt"/>
            </a:rPr>
            <a:t>1983-1992</a:t>
          </a:r>
        </a:p>
        <a:p xmlns:a="http://schemas.openxmlformats.org/drawingml/2006/main">
          <a:pPr algn="ctr" eaLnBrk="1" hangingPunct="1"/>
          <a:r>
            <a:rPr lang="en-US" sz="1100" b="1" dirty="0">
              <a:solidFill>
                <a:schemeClr val="bg2"/>
              </a:solidFill>
              <a:latin typeface="+mn-lt"/>
            </a:rPr>
            <a:t>Resurgence</a:t>
          </a:r>
        </a:p>
      </cdr:txBody>
    </cdr:sp>
  </cdr:relSizeAnchor>
  <cdr:relSizeAnchor xmlns:cdr="http://schemas.openxmlformats.org/drawingml/2006/chartDrawing">
    <cdr:from>
      <cdr:x>0.09972</cdr:x>
      <cdr:y>0.83487</cdr:y>
    </cdr:from>
    <cdr:to>
      <cdr:x>0.09972</cdr:x>
      <cdr:y>0.86128</cdr:y>
    </cdr:to>
    <cdr:sp macro="" textlink="">
      <cdr:nvSpPr>
        <cdr:cNvPr id="10" name="Line 11"/>
        <cdr:cNvSpPr>
          <a:spLocks xmlns:a="http://schemas.openxmlformats.org/drawingml/2006/main" noChangeShapeType="1"/>
        </cdr:cNvSpPr>
      </cdr:nvSpPr>
      <cdr:spPr bwMode="auto">
        <a:xfrm xmlns:a="http://schemas.openxmlformats.org/drawingml/2006/main">
          <a:off x="1120202" y="4478852"/>
          <a:ext cx="0" cy="141683"/>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0.3646</cdr:x>
      <cdr:y>0.83046</cdr:y>
    </cdr:from>
    <cdr:to>
      <cdr:x>0.3646</cdr:x>
      <cdr:y>0.87798</cdr:y>
    </cdr:to>
    <cdr:sp macro="" textlink="">
      <cdr:nvSpPr>
        <cdr:cNvPr id="11" name="Line 11"/>
        <cdr:cNvSpPr>
          <a:spLocks xmlns:a="http://schemas.openxmlformats.org/drawingml/2006/main" noChangeShapeType="1"/>
        </cdr:cNvSpPr>
      </cdr:nvSpPr>
      <cdr:spPr bwMode="auto">
        <a:xfrm xmlns:a="http://schemas.openxmlformats.org/drawingml/2006/main">
          <a:off x="4095635" y="4455189"/>
          <a:ext cx="0" cy="254933"/>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0.53719</cdr:x>
      <cdr:y>0.827</cdr:y>
    </cdr:from>
    <cdr:to>
      <cdr:x>0.53719</cdr:x>
      <cdr:y>0.86318</cdr:y>
    </cdr:to>
    <cdr:sp macro="" textlink="">
      <cdr:nvSpPr>
        <cdr:cNvPr id="12" name="Line 11"/>
        <cdr:cNvSpPr>
          <a:spLocks xmlns:a="http://schemas.openxmlformats.org/drawingml/2006/main" noChangeShapeType="1"/>
        </cdr:cNvSpPr>
      </cdr:nvSpPr>
      <cdr:spPr bwMode="auto">
        <a:xfrm xmlns:a="http://schemas.openxmlformats.org/drawingml/2006/main" flipH="1">
          <a:off x="6149332" y="4436663"/>
          <a:ext cx="0" cy="194096"/>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0.96114</cdr:x>
      <cdr:y>0.82307</cdr:y>
    </cdr:from>
    <cdr:to>
      <cdr:x>0.96121</cdr:x>
      <cdr:y>0.85794</cdr:y>
    </cdr:to>
    <cdr:sp macro="" textlink="">
      <cdr:nvSpPr>
        <cdr:cNvPr id="13" name="Line 11"/>
        <cdr:cNvSpPr>
          <a:spLocks xmlns:a="http://schemas.openxmlformats.org/drawingml/2006/main" noChangeShapeType="1"/>
        </cdr:cNvSpPr>
      </cdr:nvSpPr>
      <cdr:spPr bwMode="auto">
        <a:xfrm xmlns:a="http://schemas.openxmlformats.org/drawingml/2006/main">
          <a:off x="10796640" y="4415547"/>
          <a:ext cx="786" cy="187069"/>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0.80984</cdr:x>
      <cdr:y>0.84465</cdr:y>
    </cdr:from>
    <cdr:to>
      <cdr:x>0.89397</cdr:x>
      <cdr:y>1</cdr:y>
    </cdr:to>
    <cdr:sp macro="" textlink="">
      <cdr:nvSpPr>
        <cdr:cNvPr id="4" name="TextBox 3"/>
        <cdr:cNvSpPr txBox="1"/>
      </cdr:nvSpPr>
      <cdr:spPr>
        <a:xfrm xmlns:a="http://schemas.openxmlformats.org/drawingml/2006/main">
          <a:off x="8801852" y="550400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0.77131</cdr:x>
      <cdr:y>0.55845</cdr:y>
    </cdr:from>
    <cdr:to>
      <cdr:x>0.77226</cdr:x>
      <cdr:y>0.74431</cdr:y>
    </cdr:to>
    <cdr:sp macro="" textlink="">
      <cdr:nvSpPr>
        <cdr:cNvPr id="16" name="Line 9"/>
        <cdr:cNvSpPr>
          <a:spLocks xmlns:a="http://schemas.openxmlformats.org/drawingml/2006/main" noChangeShapeType="1"/>
        </cdr:cNvSpPr>
      </cdr:nvSpPr>
      <cdr:spPr bwMode="auto">
        <a:xfrm xmlns:a="http://schemas.openxmlformats.org/drawingml/2006/main" flipH="1">
          <a:off x="8829356" y="2995959"/>
          <a:ext cx="10875" cy="997092"/>
        </a:xfrm>
        <a:prstGeom xmlns:a="http://schemas.openxmlformats.org/drawingml/2006/main" prst="line">
          <a:avLst/>
        </a:prstGeom>
        <a:noFill xmlns:a="http://schemas.openxmlformats.org/drawingml/2006/main"/>
        <a:ln xmlns:a="http://schemas.openxmlformats.org/drawingml/2006/main" w="12700">
          <a:solidFill>
            <a:schemeClr val="tx1"/>
          </a:solidFill>
          <a:round/>
          <a:headEnd/>
          <a:tailEnd type="triangle" w="med" len="med"/>
        </a:ln>
        <a:effectLst xmlns:a="http://schemas.openxmlformats.org/drawingml/2006/main"/>
      </cdr:spPr>
      <cdr:txBody>
        <a:bodyPr xmlns:a="http://schemas.openxmlformats.org/drawingml/2006/main" lIns="82058" tIns="41029" rIns="82058" bIns="41029"/>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endParaRPr lang="en-US" sz="1200" dirty="0">
            <a:solidFill>
              <a:prstClr val="white"/>
            </a:solidFill>
          </a:endParaRPr>
        </a:p>
      </cdr:txBody>
    </cdr:sp>
  </cdr:relSizeAnchor>
  <cdr:relSizeAnchor xmlns:cdr="http://schemas.openxmlformats.org/drawingml/2006/chartDrawing">
    <cdr:from>
      <cdr:x>0.78492</cdr:x>
      <cdr:y>0.51805</cdr:y>
    </cdr:from>
    <cdr:to>
      <cdr:x>0.8801</cdr:x>
      <cdr:y>0.63852</cdr:y>
    </cdr:to>
    <cdr:sp macro="" textlink="">
      <cdr:nvSpPr>
        <cdr:cNvPr id="5" name="TextBox 4"/>
        <cdr:cNvSpPr txBox="1"/>
      </cdr:nvSpPr>
      <cdr:spPr>
        <a:xfrm xmlns:a="http://schemas.openxmlformats.org/drawingml/2006/main">
          <a:off x="8985071" y="2779191"/>
          <a:ext cx="1089540" cy="64633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200" b="1" dirty="0">
              <a:solidFill>
                <a:schemeClr val="tx1"/>
              </a:solidFill>
            </a:rPr>
            <a:t>2009 Northeast Outbreak</a:t>
          </a:r>
        </a:p>
      </cdr:txBody>
    </cdr:sp>
  </cdr:relSizeAnchor>
  <cdr:relSizeAnchor xmlns:cdr="http://schemas.openxmlformats.org/drawingml/2006/chartDrawing">
    <cdr:from>
      <cdr:x>0.82881</cdr:x>
      <cdr:y>0.63537</cdr:y>
    </cdr:from>
    <cdr:to>
      <cdr:x>0.82926</cdr:x>
      <cdr:y>0.76064</cdr:y>
    </cdr:to>
    <cdr:sp macro="" textlink="">
      <cdr:nvSpPr>
        <cdr:cNvPr id="17" name="Line 9"/>
        <cdr:cNvSpPr>
          <a:spLocks xmlns:a="http://schemas.openxmlformats.org/drawingml/2006/main" noChangeShapeType="1"/>
        </cdr:cNvSpPr>
      </cdr:nvSpPr>
      <cdr:spPr bwMode="auto">
        <a:xfrm xmlns:a="http://schemas.openxmlformats.org/drawingml/2006/main">
          <a:off x="9487514" y="3408596"/>
          <a:ext cx="5151" cy="672043"/>
        </a:xfrm>
        <a:prstGeom xmlns:a="http://schemas.openxmlformats.org/drawingml/2006/main" prst="line">
          <a:avLst/>
        </a:prstGeom>
        <a:noFill xmlns:a="http://schemas.openxmlformats.org/drawingml/2006/main"/>
        <a:ln xmlns:a="http://schemas.openxmlformats.org/drawingml/2006/main" w="12700">
          <a:solidFill>
            <a:schemeClr val="tx1"/>
          </a:solidFill>
          <a:round/>
          <a:headEnd/>
          <a:tailEnd type="triangle" w="med" len="med"/>
        </a:ln>
        <a:effectLst xmlns:a="http://schemas.openxmlformats.org/drawingml/2006/main"/>
      </cdr:spPr>
      <cdr:txBody>
        <a:bodyPr xmlns:a="http://schemas.openxmlformats.org/drawingml/2006/main" lIns="82058" tIns="41029" rIns="82058" bIns="41029"/>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endParaRPr lang="en-US" sz="1200" dirty="0">
            <a:solidFill>
              <a:prstClr val="white"/>
            </a:solidFill>
          </a:endParaRPr>
        </a:p>
      </cdr:txBody>
    </cdr:sp>
  </cdr:relSizeAnchor>
  <cdr:relSizeAnchor xmlns:cdr="http://schemas.openxmlformats.org/drawingml/2006/chartDrawing">
    <cdr:from>
      <cdr:x>0.92421</cdr:x>
      <cdr:y>0.61893</cdr:y>
    </cdr:from>
    <cdr:to>
      <cdr:x>0.92501</cdr:x>
      <cdr:y>0.7461</cdr:y>
    </cdr:to>
    <cdr:sp macro="" textlink="">
      <cdr:nvSpPr>
        <cdr:cNvPr id="18" name="Line 9"/>
        <cdr:cNvSpPr>
          <a:spLocks xmlns:a="http://schemas.openxmlformats.org/drawingml/2006/main" noChangeShapeType="1"/>
        </cdr:cNvSpPr>
      </cdr:nvSpPr>
      <cdr:spPr bwMode="auto">
        <a:xfrm xmlns:a="http://schemas.openxmlformats.org/drawingml/2006/main">
          <a:off x="10579590" y="3320386"/>
          <a:ext cx="9158" cy="682235"/>
        </a:xfrm>
        <a:prstGeom xmlns:a="http://schemas.openxmlformats.org/drawingml/2006/main" prst="line">
          <a:avLst/>
        </a:prstGeom>
        <a:noFill xmlns:a="http://schemas.openxmlformats.org/drawingml/2006/main"/>
        <a:ln xmlns:a="http://schemas.openxmlformats.org/drawingml/2006/main" w="12700">
          <a:solidFill>
            <a:schemeClr val="tx1"/>
          </a:solidFill>
          <a:round/>
          <a:headEnd/>
          <a:tailEnd type="triangle" w="med" len="med"/>
        </a:ln>
        <a:effectLst xmlns:a="http://schemas.openxmlformats.org/drawingml/2006/main"/>
      </cdr:spPr>
      <cdr:txBody>
        <a:bodyPr xmlns:a="http://schemas.openxmlformats.org/drawingml/2006/main" lIns="82058" tIns="41029" rIns="82058" bIns="41029"/>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endParaRPr lang="en-US" sz="1200" dirty="0">
            <a:solidFill>
              <a:prstClr val="white"/>
            </a:solidFill>
          </a:endParaRPr>
        </a:p>
      </cdr:txBody>
    </cdr:sp>
  </cdr:relSizeAnchor>
  <cdr:relSizeAnchor xmlns:cdr="http://schemas.openxmlformats.org/drawingml/2006/chartDrawing">
    <cdr:from>
      <cdr:x>0.85104</cdr:x>
      <cdr:y>0.54204</cdr:y>
    </cdr:from>
    <cdr:to>
      <cdr:x>0.97256</cdr:x>
      <cdr:y>0.62236</cdr:y>
    </cdr:to>
    <cdr:sp macro="" textlink="">
      <cdr:nvSpPr>
        <cdr:cNvPr id="15" name="TextBox 14"/>
        <cdr:cNvSpPr txBox="1"/>
      </cdr:nvSpPr>
      <cdr:spPr>
        <a:xfrm xmlns:a="http://schemas.openxmlformats.org/drawingml/2006/main">
          <a:off x="9742004" y="2907893"/>
          <a:ext cx="1391059" cy="43089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b="1" dirty="0">
              <a:solidFill>
                <a:schemeClr val="tx1"/>
              </a:solidFill>
            </a:rPr>
            <a:t>2016 Arkansas Outbreak</a:t>
          </a:r>
        </a:p>
      </cdr:txBody>
    </cdr:sp>
  </cdr:relSizeAnchor>
  <cdr:relSizeAnchor xmlns:cdr="http://schemas.openxmlformats.org/drawingml/2006/chartDrawing">
    <cdr:from>
      <cdr:x>0.76077</cdr:x>
      <cdr:y>0.81514</cdr:y>
    </cdr:from>
    <cdr:to>
      <cdr:x>0.76077</cdr:x>
      <cdr:y>0.86455</cdr:y>
    </cdr:to>
    <cdr:sp macro="" textlink="">
      <cdr:nvSpPr>
        <cdr:cNvPr id="20" name="Line 11"/>
        <cdr:cNvSpPr>
          <a:spLocks xmlns:a="http://schemas.openxmlformats.org/drawingml/2006/main" noChangeShapeType="1"/>
        </cdr:cNvSpPr>
      </cdr:nvSpPr>
      <cdr:spPr bwMode="auto">
        <a:xfrm xmlns:a="http://schemas.openxmlformats.org/drawingml/2006/main">
          <a:off x="8708601" y="4373033"/>
          <a:ext cx="0" cy="265072"/>
        </a:xfrm>
        <a:prstGeom xmlns:a="http://schemas.openxmlformats.org/drawingml/2006/main" prst="line">
          <a:avLst/>
        </a:prstGeom>
        <a:noFill xmlns:a="http://schemas.openxmlformats.org/drawingml/2006/main"/>
        <a:ln xmlns:a="http://schemas.openxmlformats.org/drawingml/2006/main" w="19050">
          <a:solidFill>
            <a:schemeClr val="bg2"/>
          </a:solidFill>
          <a:round/>
          <a:headEnd/>
          <a:tailEnd/>
        </a:ln>
        <a:effectLst xmlns:a="http://schemas.openxmlformats.org/drawingml/2006/main"/>
      </cdr:spPr>
      <cdr:txBody>
        <a:bodyPr xmlns:a="http://schemas.openxmlformats.org/drawingml/2006/main" lIns="82058" tIns="41029" rIns="82058" bIns="41029"/>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0.71702</cdr:x>
      <cdr:y>0.12704</cdr:y>
    </cdr:from>
    <cdr:to>
      <cdr:x>0.77226</cdr:x>
      <cdr:y>0.2032</cdr:y>
    </cdr:to>
    <cdr:sp macro="" textlink="">
      <cdr:nvSpPr>
        <cdr:cNvPr id="19" name="Line 53"/>
        <cdr:cNvSpPr>
          <a:spLocks xmlns:a="http://schemas.openxmlformats.org/drawingml/2006/main" noChangeShapeType="1"/>
        </cdr:cNvSpPr>
      </cdr:nvSpPr>
      <cdr:spPr bwMode="auto">
        <a:xfrm xmlns:a="http://schemas.openxmlformats.org/drawingml/2006/main" flipV="1">
          <a:off x="8207849" y="681557"/>
          <a:ext cx="632382" cy="408562"/>
        </a:xfrm>
        <a:prstGeom xmlns:a="http://schemas.openxmlformats.org/drawingml/2006/main" prst="line">
          <a:avLst/>
        </a:prstGeom>
        <a:noFill xmlns:a="http://schemas.openxmlformats.org/drawingml/2006/main"/>
        <a:ln xmlns:a="http://schemas.openxmlformats.org/drawingml/2006/main" w="28575">
          <a:solidFill>
            <a:srgbClr val="7030A0"/>
          </a:solidFill>
          <a:prstDash val="sysDot"/>
          <a:round/>
          <a:headEnd/>
          <a:tailEnd/>
        </a:ln>
        <a:effectLst xmlns:a="http://schemas.openxmlformats.org/drawingml/2006/main"/>
      </cdr:spPr>
      <cdr:txBody>
        <a:bodyPr xmlns:a="http://schemas.openxmlformats.org/drawingml/2006/main"/>
        <a:lstStyle xmlns:a="http://schemas.openxmlformats.org/drawingml/2006/main">
          <a:defPPr>
            <a:defRPr lang="en-US"/>
          </a:defPPr>
          <a:lvl1pPr algn="ctr"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ctr"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ctr"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ctr"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ctr" rtl="0" fontAlgn="base">
            <a:spcBef>
              <a:spcPct val="0"/>
            </a:spcBef>
            <a:spcAft>
              <a:spcPct val="0"/>
            </a:spcAft>
            <a:defRPr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bg1"/>
              </a:solidFill>
              <a:effectLst>
                <a:outerShdw blurRad="38100" dist="38100" dir="2700000" algn="tl">
                  <a:srgbClr val="000000">
                    <a:alpha val="43137"/>
                  </a:srgbClr>
                </a:outerShdw>
              </a:effectLst>
              <a:latin typeface="Arial" charset="0"/>
              <a:ea typeface="+mn-ea"/>
              <a:cs typeface="+mn-cs"/>
            </a:defRPr>
          </a:lvl9pPr>
        </a:lstStyle>
        <a:p xmlns:a="http://schemas.openxmlformats.org/drawingml/2006/main">
          <a:pPr>
            <a:defRPr/>
          </a:pPr>
          <a:endParaRPr lang="en-US"/>
        </a:p>
      </cdr:txBody>
    </cdr:sp>
  </cdr:relSizeAnchor>
  <cdr:relSizeAnchor xmlns:cdr="http://schemas.openxmlformats.org/drawingml/2006/chartDrawing">
    <cdr:from>
      <cdr:x>0.6612</cdr:x>
      <cdr:y>0.2337</cdr:y>
    </cdr:from>
    <cdr:to>
      <cdr:x>0.68388</cdr:x>
      <cdr:y>0.28093</cdr:y>
    </cdr:to>
    <cdr:cxnSp macro="">
      <cdr:nvCxnSpPr>
        <cdr:cNvPr id="21" name="Straight Arrow Connector 20">
          <a:extLst xmlns:a="http://schemas.openxmlformats.org/drawingml/2006/main">
            <a:ext uri="{FF2B5EF4-FFF2-40B4-BE49-F238E27FC236}">
              <a16:creationId xmlns:a16="http://schemas.microsoft.com/office/drawing/2014/main" id="{4CEF6164-E54B-4DD6-BF28-A40215123927}"/>
            </a:ext>
          </a:extLst>
        </cdr:cNvPr>
        <cdr:cNvCxnSpPr/>
      </cdr:nvCxnSpPr>
      <cdr:spPr>
        <a:xfrm xmlns:a="http://schemas.openxmlformats.org/drawingml/2006/main" flipV="1">
          <a:off x="7568851" y="1253760"/>
          <a:ext cx="259619" cy="25337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62EC53-6E23-4295-9AB1-B4ABCF009334}" type="datetimeFigureOut">
              <a:rPr lang="en-US" smtClean="0">
                <a:solidFill>
                  <a:schemeClr val="tx2"/>
                </a:solidFill>
              </a:rPr>
              <a:t>4/2/2018</a:t>
            </a:fld>
            <a:endParaRPr lang="en-US" dirty="0">
              <a:solidFill>
                <a:schemeClr val="tx2"/>
              </a:solidFill>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solidFill>
                <a:schemeClr val="tx2"/>
              </a:solidFill>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solidFill>
                  <a:schemeClr val="tx2"/>
                </a:solidFill>
                <a:latin typeface="+mn-lt"/>
              </a:defRPr>
            </a:lvl1pPr>
          </a:lstStyle>
          <a:p>
            <a:pPr>
              <a:defRPr/>
            </a:pPr>
            <a:fld id="{33C03299-4BB1-4AD2-828F-715F084383AD}" type="datetimeFigureOut">
              <a:rPr lang="en-US" smtClean="0"/>
              <a:pPr>
                <a:defRPr/>
              </a:pPr>
              <a:t>4/2/2018</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solidFill>
                  <a:schemeClr val="tx2"/>
                </a:solidFill>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solidFill>
                  <a:schemeClr val="tx2"/>
                </a:solidFill>
                <a:latin typeface="+mn-lt"/>
              </a:defRPr>
            </a:lvl1pPr>
          </a:lstStyle>
          <a:p>
            <a:pPr>
              <a:defRPr/>
            </a:pPr>
            <a:fld id="{EB38CAEC-4554-485B-9189-C45C7447A404}" type="slidenum">
              <a:rPr lang="en-US" smtClean="0"/>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2"/>
        </a:solidFill>
        <a:latin typeface="+mn-lt"/>
        <a:ea typeface="+mn-ea"/>
        <a:cs typeface="+mn-cs"/>
      </a:defRPr>
    </a:lvl1pPr>
    <a:lvl2pPr marL="609585" algn="l" rtl="0" fontAlgn="base">
      <a:spcBef>
        <a:spcPct val="30000"/>
      </a:spcBef>
      <a:spcAft>
        <a:spcPct val="0"/>
      </a:spcAft>
      <a:defRPr sz="1600" kern="1200">
        <a:solidFill>
          <a:schemeClr val="tx2"/>
        </a:solidFill>
        <a:latin typeface="+mn-lt"/>
        <a:ea typeface="+mn-ea"/>
        <a:cs typeface="+mn-cs"/>
      </a:defRPr>
    </a:lvl2pPr>
    <a:lvl3pPr marL="1219170" algn="l" rtl="0" fontAlgn="base">
      <a:spcBef>
        <a:spcPct val="30000"/>
      </a:spcBef>
      <a:spcAft>
        <a:spcPct val="0"/>
      </a:spcAft>
      <a:defRPr sz="1600" kern="1200">
        <a:solidFill>
          <a:schemeClr val="tx2"/>
        </a:solidFill>
        <a:latin typeface="+mn-lt"/>
        <a:ea typeface="+mn-ea"/>
        <a:cs typeface="+mn-cs"/>
      </a:defRPr>
    </a:lvl3pPr>
    <a:lvl4pPr marL="1828754" algn="l" rtl="0" fontAlgn="base">
      <a:spcBef>
        <a:spcPct val="30000"/>
      </a:spcBef>
      <a:spcAft>
        <a:spcPct val="0"/>
      </a:spcAft>
      <a:defRPr sz="1600" kern="1200">
        <a:solidFill>
          <a:schemeClr val="tx2"/>
        </a:solidFill>
        <a:latin typeface="+mn-lt"/>
        <a:ea typeface="+mn-ea"/>
        <a:cs typeface="+mn-cs"/>
      </a:defRPr>
    </a:lvl4pPr>
    <a:lvl5pPr marL="2438339" algn="l" rtl="0" fontAlgn="base">
      <a:spcBef>
        <a:spcPct val="30000"/>
      </a:spcBef>
      <a:spcAft>
        <a:spcPct val="0"/>
      </a:spcAft>
      <a:defRPr sz="1600" kern="1200">
        <a:solidFill>
          <a:schemeClr val="tx2"/>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mmwr/preview/mmwrhtml/mm6406a5.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&lt;please insert your disclosure statement here&gt;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a:t>
            </a:fld>
            <a:endParaRPr lang="en-US"/>
          </a:p>
        </p:txBody>
      </p:sp>
    </p:spTree>
    <p:extLst>
      <p:ext uri="{BB962C8B-B14F-4D97-AF65-F5344CB8AC3E}">
        <p14:creationId xmlns:p14="http://schemas.microsoft.com/office/powerpoint/2010/main" val="370206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ffectLst/>
              </a:rPr>
              <a:t>This map</a:t>
            </a:r>
            <a:r>
              <a:rPr lang="en-US" baseline="0" dirty="0">
                <a:effectLst/>
              </a:rPr>
              <a:t> of the U.S. is</a:t>
            </a:r>
            <a:r>
              <a:rPr lang="en-US" dirty="0">
                <a:effectLst/>
              </a:rPr>
              <a:t> colored to indicate percentage of adolescent boys and girls who have received one or more doses of HPV vaccine. </a:t>
            </a:r>
          </a:p>
          <a:p>
            <a:endParaRPr lang="en-US" dirty="0">
              <a:effectLst/>
            </a:endParaRPr>
          </a:p>
          <a:p>
            <a:r>
              <a:rPr lang="en-US" dirty="0">
                <a:effectLst/>
              </a:rPr>
              <a:t>Nationwide 6 out of 10 parents are choosing to get the HPV vaccine for their children.</a:t>
            </a:r>
            <a:br>
              <a:rPr lang="en-US" dirty="0">
                <a:effectLst/>
              </a:rPr>
            </a:br>
            <a:endParaRPr lang="en-US" dirty="0">
              <a:effectLst/>
            </a:endParaRPr>
          </a:p>
          <a:p>
            <a:r>
              <a:rPr lang="en-US" dirty="0">
                <a:effectLst/>
              </a:rPr>
              <a:t>7 states have coverage of 49% or less; 16 states have coverage of 50% to 59%; 21 states have coverage of 60% to 69%; and 7 states have coverage of 70% or greater.</a:t>
            </a:r>
          </a:p>
          <a:p>
            <a:endParaRPr lang="en-US" baseline="0" dirty="0">
              <a:effectLst/>
            </a:endParaRPr>
          </a:p>
          <a:p>
            <a:r>
              <a:rPr lang="en-US" baseline="0" dirty="0">
                <a:effectLst/>
              </a:rPr>
              <a:t>This is great news, but there are still challenges to address.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340377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111988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a:t>
            </a:r>
            <a:r>
              <a:rPr lang="en-US" baseline="0" dirty="0"/>
              <a:t> challenge is childhood immunization disparities. </a:t>
            </a:r>
            <a:endParaRPr lang="en-US" dirty="0"/>
          </a:p>
          <a:p>
            <a:endParaRPr lang="en-US" dirty="0"/>
          </a:p>
          <a:p>
            <a:r>
              <a:rPr lang="en-US" dirty="0"/>
              <a:t>While childhood immunization</a:t>
            </a:r>
            <a:r>
              <a:rPr lang="en-US" baseline="0" dirty="0"/>
              <a:t> rates remain high overall, CDC’s National Immunization Survey results suggest that there are some significant disparities that still need to be addressed.  These relate to poverty and rural residence.  CDC also sees lower rates for vaccines that require doses in the second year of life.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170071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challenge is</a:t>
            </a:r>
            <a:r>
              <a:rPr lang="en-US" baseline="0" dirty="0"/>
              <a:t> disease outbreaks.  Let’s briefly discuss three vaccine-preventable diseases that have caused outbreaks in recent years:  measles, mumps, and pertussis.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50714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slide shows the number of measles cases that have been reported in recent years.  The </a:t>
            </a:r>
            <a:r>
              <a:rPr lang="en-US" dirty="0"/>
              <a:t>Disneyland outbreak started in December 2014 and continued into early 2015.  For</a:t>
            </a:r>
            <a:r>
              <a:rPr lang="en-US" baseline="0" dirty="0"/>
              <a:t> more information see this </a:t>
            </a:r>
            <a:r>
              <a:rPr lang="en-US" sz="1600" b="0" kern="1200" dirty="0">
                <a:solidFill>
                  <a:schemeClr val="tx2"/>
                </a:solidFill>
                <a:effectLst/>
                <a:latin typeface="+mn-lt"/>
                <a:ea typeface="+mn-ea"/>
                <a:cs typeface="+mn-cs"/>
              </a:rPr>
              <a:t>MMWR:  </a:t>
            </a:r>
            <a:r>
              <a:rPr lang="en-US" sz="1600" b="0" u="sng" kern="1200" dirty="0">
                <a:solidFill>
                  <a:schemeClr val="tx2"/>
                </a:solidFill>
                <a:effectLst/>
                <a:latin typeface="+mn-lt"/>
                <a:ea typeface="+mn-ea"/>
                <a:cs typeface="+mn-cs"/>
                <a:hlinkClick r:id="rId3"/>
              </a:rPr>
              <a:t>https://www.cdc.gov/mmwr/preview/mmwrhtml/mm6406a5.htm</a:t>
            </a:r>
            <a:endParaRPr lang="en-US" baseline="0" dirty="0"/>
          </a:p>
          <a:p>
            <a:endParaRPr lang="en-US" baseline="0" dirty="0"/>
          </a:p>
          <a:p>
            <a:r>
              <a:rPr lang="en-US" baseline="0" dirty="0"/>
              <a:t>Measles is still common in many parts of the world and can be easily imported into the United States. </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Measles is an acute viral respiratory illness. It is characterized by a </a:t>
            </a:r>
            <a:r>
              <a:rPr lang="en-US" dirty="0" err="1"/>
              <a:t>prodrome</a:t>
            </a:r>
            <a:r>
              <a:rPr lang="en-US" dirty="0"/>
              <a:t> of fever (as high as 105°F) and malaise, cough, </a:t>
            </a:r>
            <a:r>
              <a:rPr lang="en-US" dirty="0" err="1"/>
              <a:t>coryza</a:t>
            </a:r>
            <a:r>
              <a:rPr lang="en-US" dirty="0"/>
              <a:t>, and conjunctivitis -the three “C”s -, a pathognomonic </a:t>
            </a:r>
            <a:r>
              <a:rPr lang="en-US" dirty="0" err="1"/>
              <a:t>enanthema</a:t>
            </a:r>
            <a:r>
              <a:rPr lang="en-US" dirty="0"/>
              <a:t> (</a:t>
            </a:r>
            <a:r>
              <a:rPr lang="en-US" dirty="0" err="1"/>
              <a:t>Koplik</a:t>
            </a:r>
            <a:r>
              <a:rPr lang="en-US" dirty="0"/>
              <a:t> spots) followed by a maculopapular rash. The rash usually appears about 14 days after a person is exposed; however, the incubation period ranges from 7 to 21 days. The rash spreads from the head to the trunk to the lower extremities. Patients are considered to be contagious from 4 days before to 4 days after the rash appears. Of note, sometimes immunocompromised patients do not develop the rash.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kern="1200" dirty="0">
                <a:solidFill>
                  <a:schemeClr val="tx2"/>
                </a:solidFill>
                <a:effectLst/>
                <a:latin typeface="+mn-lt"/>
                <a:ea typeface="+mn-ea"/>
                <a:cs typeface="+mn-cs"/>
              </a:rPr>
              <a:t>MMWR: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426766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 of</a:t>
            </a:r>
            <a:r>
              <a:rPr lang="en-US" baseline="0" dirty="0"/>
              <a:t> measles cases and outbreaks reported to CDC in recent years.  An outbreak is defined as 3 or more linked cases.</a:t>
            </a:r>
          </a:p>
          <a:p>
            <a:endParaRPr lang="en-US" baseline="0" dirty="0"/>
          </a:p>
          <a:p>
            <a:r>
              <a:rPr lang="en-US" baseline="0" dirty="0"/>
              <a:t>There were 4 outbreaks in 2016 and 7 outbreaks in 2017.  As you can see, the vast majority of cases have been outbreak-related.</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2753433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shows the number of mumps cases reported in</a:t>
            </a:r>
            <a:r>
              <a:rPr lang="en-US" baseline="0" dirty="0"/>
              <a:t> recent years.  It’s important to note that mumps outbreaks, defined as3 or more linked cases, are not reportable.  Therefore, CDC does not have data showing the number of mumps outbreak occurring each year.</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3822730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shows reported cases from 1968-2016.  Although there have been some outbreaks in recent years, the number of mumps has dramatically declined since the years when the mumps vaccine was first implemented.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135388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mumps cases by state </a:t>
            </a:r>
            <a:r>
              <a:rPr lang="en-US" baseline="0" dirty="0"/>
              <a:t>in 2017.  </a:t>
            </a:r>
          </a:p>
          <a:p>
            <a:endParaRPr lang="en-US" baseline="0" dirty="0"/>
          </a:p>
          <a:p>
            <a:r>
              <a:rPr lang="en-US" baseline="0" dirty="0"/>
              <a:t>Five states had more than 300 cases that year:  Washington State, Texas, Arkansas, Missouri, and New York.</a:t>
            </a:r>
          </a:p>
          <a:p>
            <a:endParaRPr lang="en-US" baseline="0" dirty="0"/>
          </a:p>
          <a:p>
            <a:r>
              <a:rPr lang="en-US" baseline="0" dirty="0"/>
              <a:t>Seven states had between 100 and 300 cases.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231585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To summarize, use of the mumps vaccine has dramatically</a:t>
            </a:r>
            <a:r>
              <a:rPr lang="en-US" baseline="0" dirty="0"/>
              <a:t> reduced disease levels since the pre-vaccine areas, but we have seen outbreaks in highly 2-dose vaccinated populations in the past decade.  </a:t>
            </a:r>
          </a:p>
          <a:p>
            <a:endParaRPr lang="en-US" baseline="0" dirty="0"/>
          </a:p>
          <a:p>
            <a:r>
              <a:rPr lang="en-US" baseline="0" dirty="0"/>
              <a:t>Intense exposure settings, like college dorms, and waning immunity appear to be risk factors for secondary vaccine failure.</a:t>
            </a:r>
          </a:p>
          <a:p>
            <a:endParaRPr lang="en-US" baseline="0" dirty="0"/>
          </a:p>
          <a:p>
            <a:r>
              <a:rPr lang="en-US" baseline="0" dirty="0"/>
              <a:t>CDC has determined that the current 2-dose schedule is sufficient for mumps control in the general population, and the benefit of a 3</a:t>
            </a:r>
            <a:r>
              <a:rPr lang="en-US" baseline="30000" dirty="0"/>
              <a:t>rd</a:t>
            </a:r>
            <a:r>
              <a:rPr lang="en-US" baseline="0" dirty="0"/>
              <a:t> MMR dose still needs to be assessed.</a:t>
            </a:r>
          </a:p>
          <a:p>
            <a:endParaRPr lang="en-US" baseline="0" dirty="0"/>
          </a:p>
          <a:p>
            <a:r>
              <a:rPr lang="en-US" dirty="0"/>
              <a:t>READ RECOMMENDATION.</a:t>
            </a:r>
            <a:r>
              <a:rPr lang="en-US" baseline="0" dirty="0"/>
              <a:t> </a:t>
            </a:r>
          </a:p>
          <a:p>
            <a:endParaRPr lang="en-US" baseline="0" dirty="0"/>
          </a:p>
          <a:p>
            <a:r>
              <a:rPr lang="en-US" dirty="0"/>
              <a:t>A key part of this recommendation</a:t>
            </a:r>
            <a:r>
              <a:rPr lang="en-US" baseline="0" dirty="0"/>
              <a:t> is that it depends on </a:t>
            </a:r>
            <a:r>
              <a:rPr lang="en-US" u="sng" baseline="0" dirty="0"/>
              <a:t>public health authorities </a:t>
            </a:r>
            <a:r>
              <a:rPr lang="en-US" baseline="0" dirty="0"/>
              <a:t>to identify who the recommendation applies to, and that identification is </a:t>
            </a:r>
            <a:r>
              <a:rPr lang="en-US" sz="1600" kern="1200" baseline="0" dirty="0">
                <a:solidFill>
                  <a:schemeClr val="tx1"/>
                </a:solidFill>
                <a:latin typeface="+mn-lt"/>
                <a:ea typeface="+mn-ea"/>
                <a:cs typeface="+mn-cs"/>
              </a:rPr>
              <a:t>for </a:t>
            </a:r>
            <a:r>
              <a:rPr lang="en-US" sz="1600" u="sng" kern="1200" baseline="0" dirty="0">
                <a:solidFill>
                  <a:schemeClr val="tx1"/>
                </a:solidFill>
                <a:latin typeface="+mn-lt"/>
                <a:ea typeface="+mn-ea"/>
                <a:cs typeface="+mn-cs"/>
              </a:rPr>
              <a:t>groups</a:t>
            </a:r>
            <a:r>
              <a:rPr lang="en-US" sz="1600" kern="1200" baseline="0" dirty="0">
                <a:solidFill>
                  <a:schemeClr val="tx1"/>
                </a:solidFill>
                <a:latin typeface="+mn-lt"/>
                <a:ea typeface="+mn-ea"/>
                <a:cs typeface="+mn-cs"/>
              </a:rPr>
              <a:t> at-risk, rather than individual persons.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68465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209008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at pertussis. </a:t>
            </a:r>
            <a:r>
              <a:rPr lang="en-US" dirty="0">
                <a:effectLst/>
              </a:rPr>
              <a:t>Pertussis is endemic in the United States, with peaks in reported disease every few years and frequent outbreaks</a:t>
            </a:r>
            <a:endParaRPr lang="en-US" dirty="0"/>
          </a:p>
          <a:p>
            <a:endParaRPr lang="en-US" dirty="0"/>
          </a:p>
          <a:p>
            <a:r>
              <a:rPr lang="en-US" dirty="0">
                <a:effectLst/>
              </a:rPr>
              <a:t>Although many pertussis cases are not diagnosed and therefore not reported, this slid</a:t>
            </a:r>
            <a:r>
              <a:rPr lang="en-US" baseline="0" dirty="0">
                <a:effectLst/>
              </a:rPr>
              <a:t>e gives us an idea of the number of cases we see each year.  P</a:t>
            </a:r>
            <a:r>
              <a:rPr lang="en-US" dirty="0"/>
              <a:t>ertussis cases have steadily</a:t>
            </a:r>
            <a:r>
              <a:rPr lang="en-US" baseline="0" dirty="0"/>
              <a:t> increased in recent decades, </a:t>
            </a:r>
            <a:r>
              <a:rPr lang="en-US" sz="1600" kern="1200" dirty="0">
                <a:solidFill>
                  <a:schemeClr val="tx2"/>
                </a:solidFill>
                <a:effectLst/>
                <a:latin typeface="+mn-lt"/>
                <a:ea typeface="+mn-ea"/>
                <a:cs typeface="+mn-cs"/>
              </a:rPr>
              <a:t>with more than 20,000 reported cases in recent years.</a:t>
            </a:r>
            <a:endParaRPr lang="en-US" baseline="0" dirty="0"/>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However, </a:t>
            </a:r>
            <a:r>
              <a:rPr lang="en-US" sz="1600" b="0" kern="1200" baseline="0" dirty="0">
                <a:solidFill>
                  <a:schemeClr val="tx2"/>
                </a:solidFill>
                <a:effectLst/>
                <a:latin typeface="+mn-lt"/>
                <a:ea typeface="+mn-ea"/>
                <a:cs typeface="+mn-cs"/>
              </a:rPr>
              <a:t>w</a:t>
            </a:r>
            <a:r>
              <a:rPr lang="en-US" sz="1600" b="0" kern="1200" dirty="0">
                <a:solidFill>
                  <a:schemeClr val="tx2"/>
                </a:solidFill>
                <a:effectLst/>
                <a:latin typeface="+mn-lt"/>
                <a:ea typeface="+mn-ea"/>
                <a:cs typeface="+mn-cs"/>
              </a:rPr>
              <a:t>e no longer see 200,000 cases each year like we did before we had pertussis vaccines.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301877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graph shows reported pertussis incidence (per 100,000 persons) by age group in the United States from 1990–2016. </a:t>
            </a:r>
          </a:p>
          <a:p>
            <a:endParaRPr lang="en-US" dirty="0">
              <a:effectLst/>
            </a:endParaRPr>
          </a:p>
          <a:p>
            <a:r>
              <a:rPr lang="en-US" dirty="0">
                <a:effectLst/>
              </a:rPr>
              <a:t>Infants aged &lt;1 year, who are at greatest risk for serious disease and death, continue to have the highest reported rate of pertussis.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1266455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kern="1200" dirty="0">
                <a:solidFill>
                  <a:schemeClr val="tx2"/>
                </a:solidFill>
                <a:effectLst/>
                <a:latin typeface="+mn-lt"/>
                <a:ea typeface="+mn-ea"/>
                <a:cs typeface="+mn-cs"/>
              </a:rPr>
              <a:t>The</a:t>
            </a:r>
            <a:r>
              <a:rPr lang="en-US" sz="1600" b="0" kern="1200" baseline="0" dirty="0">
                <a:solidFill>
                  <a:schemeClr val="tx2"/>
                </a:solidFill>
                <a:effectLst/>
                <a:latin typeface="+mn-lt"/>
                <a:ea typeface="+mn-ea"/>
                <a:cs typeface="+mn-cs"/>
              </a:rPr>
              <a:t> issues around pertussis incidence are complicated.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b="0" kern="1200" dirty="0">
              <a:solidFill>
                <a:schemeClr val="tx2"/>
              </a:solidFill>
              <a:effectLst/>
              <a:latin typeface="+mn-lt"/>
              <a:ea typeface="+mn-ea"/>
              <a:cs typeface="+mn-cs"/>
            </a:endParaRPr>
          </a:p>
          <a:p>
            <a:pPr lvl="0"/>
            <a:r>
              <a:rPr lang="en-US" sz="1600" b="0" kern="1200" dirty="0">
                <a:solidFill>
                  <a:schemeClr val="tx2"/>
                </a:solidFill>
                <a:effectLst/>
                <a:latin typeface="+mn-lt"/>
                <a:ea typeface="+mn-ea"/>
                <a:cs typeface="+mn-cs"/>
              </a:rPr>
              <a:t>The United States switched from whole cell to acellular pertussis vaccines during the 1990s.</a:t>
            </a:r>
            <a:r>
              <a:rPr lang="en-US" sz="1800" b="0" kern="1200" baseline="0" dirty="0">
                <a:solidFill>
                  <a:schemeClr val="tx2"/>
                </a:solidFill>
                <a:effectLst/>
                <a:latin typeface="+mn-lt"/>
                <a:ea typeface="+mn-ea"/>
                <a:cs typeface="+mn-cs"/>
              </a:rPr>
              <a:t> </a:t>
            </a:r>
            <a:r>
              <a:rPr lang="en-US" sz="1600" b="0" kern="1200" dirty="0">
                <a:solidFill>
                  <a:schemeClr val="tx2"/>
                </a:solidFill>
                <a:effectLst/>
                <a:latin typeface="+mn-lt"/>
                <a:ea typeface="+mn-ea"/>
                <a:cs typeface="+mn-cs"/>
              </a:rPr>
              <a:t>This means the acellular vaccines we use now are made with key parts of the pertussis bacteria instead of the whole bacterium. </a:t>
            </a:r>
            <a:endParaRPr lang="en-US" sz="1800" b="0" kern="1200" dirty="0">
              <a:solidFill>
                <a:schemeClr val="tx2"/>
              </a:solidFill>
              <a:effectLst/>
              <a:latin typeface="+mn-lt"/>
              <a:ea typeface="+mn-ea"/>
              <a:cs typeface="+mn-cs"/>
            </a:endParaRPr>
          </a:p>
          <a:p>
            <a:pPr lvl="0"/>
            <a:endParaRPr lang="en-US" sz="1800" b="0" kern="1200" dirty="0">
              <a:solidFill>
                <a:schemeClr val="tx2"/>
              </a:solidFill>
              <a:effectLst/>
              <a:latin typeface="+mn-lt"/>
              <a:ea typeface="+mn-ea"/>
              <a:cs typeface="+mn-cs"/>
            </a:endParaRPr>
          </a:p>
          <a:p>
            <a:pPr lvl="0"/>
            <a:r>
              <a:rPr lang="en-US" sz="1600" b="0" kern="1200" dirty="0">
                <a:solidFill>
                  <a:schemeClr val="tx2"/>
                </a:solidFill>
                <a:effectLst/>
                <a:latin typeface="+mn-lt"/>
                <a:ea typeface="+mn-ea"/>
                <a:cs typeface="+mn-cs"/>
              </a:rPr>
              <a:t>Acellular pertussis vaccines have fewer side effects than whole-cell vaccines. They are also effective for the first few years after vaccination, but do not provide long-lasting protection. </a:t>
            </a:r>
            <a:endParaRPr lang="en-US" sz="1800" b="0" kern="1200" dirty="0">
              <a:solidFill>
                <a:schemeClr val="tx2"/>
              </a:solidFill>
              <a:effectLst/>
              <a:latin typeface="+mn-lt"/>
              <a:ea typeface="+mn-ea"/>
              <a:cs typeface="+mn-cs"/>
            </a:endParaRPr>
          </a:p>
          <a:p>
            <a:pPr lvl="0"/>
            <a:endParaRPr lang="en-US" sz="1800" b="0" kern="1200" dirty="0">
              <a:solidFill>
                <a:schemeClr val="tx2"/>
              </a:solidFill>
              <a:effectLst/>
              <a:latin typeface="+mn-lt"/>
              <a:ea typeface="+mn-ea"/>
              <a:cs typeface="+mn-cs"/>
            </a:endParaRPr>
          </a:p>
          <a:p>
            <a:pPr lvl="0"/>
            <a:r>
              <a:rPr lang="en-US" sz="1600" b="0" kern="1200" dirty="0">
                <a:solidFill>
                  <a:schemeClr val="tx2"/>
                </a:solidFill>
                <a:effectLst/>
                <a:latin typeface="+mn-lt"/>
                <a:ea typeface="+mn-ea"/>
                <a:cs typeface="+mn-cs"/>
              </a:rPr>
              <a:t>Whole cell pertussis vaccines are associated with higher rates of minor and temporary side effects such as fever and pain and swelling at the injection site. Serious neurologic adverse reactions, including chronic neurological problems, occurred rarely among children who had recently received whole cell vaccines. While studies have inconsistent results about whether the vaccine could cause chronic neurological problems, public concern in the United States and other countries led to a concerted effort to develop a vaccine with improved safety. </a:t>
            </a:r>
            <a:endParaRPr lang="en-US" sz="1800" b="0" kern="1200" dirty="0">
              <a:solidFill>
                <a:schemeClr val="tx2"/>
              </a:solidFill>
              <a:effectLst/>
              <a:latin typeface="+mn-lt"/>
              <a:ea typeface="+mn-ea"/>
              <a:cs typeface="+mn-cs"/>
            </a:endParaRPr>
          </a:p>
          <a:p>
            <a:endParaRPr lang="en-US" sz="1600" b="0" kern="1200" baseline="0" dirty="0">
              <a:solidFill>
                <a:schemeClr val="tx2"/>
              </a:solidFill>
              <a:effectLst/>
              <a:latin typeface="+mn-lt"/>
              <a:ea typeface="+mn-ea"/>
              <a:cs typeface="+mn-cs"/>
            </a:endParaRPr>
          </a:p>
          <a:p>
            <a:pPr lvl="0"/>
            <a:r>
              <a:rPr lang="en-US" sz="1600" b="0" kern="1200" baseline="0" dirty="0">
                <a:solidFill>
                  <a:schemeClr val="tx2"/>
                </a:solidFill>
                <a:effectLst/>
                <a:latin typeface="+mn-lt"/>
                <a:ea typeface="+mn-ea"/>
                <a:cs typeface="+mn-cs"/>
              </a:rPr>
              <a:t>A</a:t>
            </a:r>
            <a:r>
              <a:rPr lang="en-US" sz="1600" b="0" kern="1200" dirty="0">
                <a:solidFill>
                  <a:schemeClr val="tx2"/>
                </a:solidFill>
                <a:effectLst/>
                <a:latin typeface="+mn-lt"/>
                <a:ea typeface="+mn-ea"/>
                <a:cs typeface="+mn-cs"/>
              </a:rPr>
              <a:t>cellular vaccines are highly effective (at least for several years), but do not provide long-lasting</a:t>
            </a:r>
            <a:r>
              <a:rPr lang="en-US" sz="1600" b="0" kern="1200" baseline="0" dirty="0">
                <a:solidFill>
                  <a:schemeClr val="tx2"/>
                </a:solidFill>
                <a:effectLst/>
                <a:latin typeface="+mn-lt"/>
                <a:ea typeface="+mn-ea"/>
                <a:cs typeface="+mn-cs"/>
              </a:rPr>
              <a:t> protection</a:t>
            </a:r>
            <a:r>
              <a:rPr lang="en-US" sz="1600" b="0" kern="1200" dirty="0">
                <a:solidFill>
                  <a:schemeClr val="tx2"/>
                </a:solidFill>
                <a:effectLst/>
                <a:latin typeface="+mn-lt"/>
                <a:ea typeface="+mn-ea"/>
                <a:cs typeface="+mn-cs"/>
              </a:rPr>
              <a:t>. </a:t>
            </a:r>
          </a:p>
          <a:p>
            <a:pPr lvl="0"/>
            <a:endParaRPr lang="en-US" sz="1600" b="0" kern="1200" dirty="0">
              <a:solidFill>
                <a:schemeClr val="tx2"/>
              </a:solidFill>
              <a:effectLst/>
              <a:latin typeface="+mn-lt"/>
              <a:ea typeface="+mn-ea"/>
              <a:cs typeface="+mn-cs"/>
            </a:endParaRPr>
          </a:p>
          <a:p>
            <a:pPr lvl="0"/>
            <a:r>
              <a:rPr lang="en-US" sz="1600" b="0" kern="1200" dirty="0" err="1">
                <a:solidFill>
                  <a:schemeClr val="tx2"/>
                </a:solidFill>
                <a:effectLst/>
                <a:latin typeface="+mn-lt"/>
                <a:ea typeface="+mn-ea"/>
                <a:cs typeface="+mn-cs"/>
              </a:rPr>
              <a:t>DTaP</a:t>
            </a:r>
            <a:r>
              <a:rPr lang="en-US" sz="1600" b="0" kern="1200" dirty="0">
                <a:solidFill>
                  <a:schemeClr val="tx2"/>
                </a:solidFill>
                <a:effectLst/>
                <a:latin typeface="+mn-lt"/>
                <a:ea typeface="+mn-ea"/>
                <a:cs typeface="+mn-cs"/>
              </a:rPr>
              <a:t> vaccines are about 98% effective within 1 year of receiving the fifth dose of the vaccine. However, 5 years later, protection declines to about 70%. In general, </a:t>
            </a:r>
            <a:r>
              <a:rPr lang="en-US" sz="1600" b="0" kern="1200" dirty="0" err="1">
                <a:solidFill>
                  <a:schemeClr val="tx2"/>
                </a:solidFill>
                <a:effectLst/>
                <a:latin typeface="+mn-lt"/>
                <a:ea typeface="+mn-ea"/>
                <a:cs typeface="+mn-cs"/>
              </a:rPr>
              <a:t>DTaP</a:t>
            </a:r>
            <a:r>
              <a:rPr lang="en-US" sz="1600" b="0" kern="1200" dirty="0">
                <a:solidFill>
                  <a:schemeClr val="tx2"/>
                </a:solidFill>
                <a:effectLst/>
                <a:latin typeface="+mn-lt"/>
                <a:ea typeface="+mn-ea"/>
                <a:cs typeface="+mn-cs"/>
              </a:rPr>
              <a:t> vaccination is effective for up to 8 or 9 out of 10 children who receive it, but protection fades over time. About 7 out of 10 children are fully protected 5 years after getting their last dose of </a:t>
            </a:r>
            <a:r>
              <a:rPr lang="en-US" sz="1600" b="0" kern="1200" dirty="0" err="1">
                <a:solidFill>
                  <a:schemeClr val="tx2"/>
                </a:solidFill>
                <a:effectLst/>
                <a:latin typeface="+mn-lt"/>
                <a:ea typeface="+mn-ea"/>
                <a:cs typeface="+mn-cs"/>
              </a:rPr>
              <a:t>DTaP</a:t>
            </a:r>
            <a:r>
              <a:rPr lang="en-US" sz="1600" b="0" kern="1200" dirty="0">
                <a:solidFill>
                  <a:schemeClr val="tx2"/>
                </a:solidFill>
                <a:effectLst/>
                <a:latin typeface="+mn-lt"/>
                <a:ea typeface="+mn-ea"/>
                <a:cs typeface="+mn-cs"/>
              </a:rPr>
              <a:t>. </a:t>
            </a:r>
            <a:endParaRPr lang="en-US" sz="1800" b="0" kern="1200" dirty="0">
              <a:solidFill>
                <a:schemeClr val="tx2"/>
              </a:solidFill>
              <a:effectLst/>
              <a:latin typeface="+mn-lt"/>
              <a:ea typeface="+mn-ea"/>
              <a:cs typeface="+mn-cs"/>
            </a:endParaRPr>
          </a:p>
          <a:p>
            <a:pPr lvl="0"/>
            <a:endParaRPr lang="en-US" sz="1600" b="0" kern="1200" dirty="0">
              <a:solidFill>
                <a:schemeClr val="tx2"/>
              </a:solidFill>
              <a:effectLst/>
              <a:latin typeface="+mn-lt"/>
              <a:ea typeface="+mn-ea"/>
              <a:cs typeface="+mn-cs"/>
            </a:endParaRPr>
          </a:p>
          <a:p>
            <a:pPr lvl="0"/>
            <a:r>
              <a:rPr lang="en-US" sz="1600" b="0" kern="1200" dirty="0" err="1">
                <a:solidFill>
                  <a:schemeClr val="tx2"/>
                </a:solidFill>
                <a:effectLst/>
                <a:latin typeface="+mn-lt"/>
                <a:ea typeface="+mn-ea"/>
                <a:cs typeface="+mn-cs"/>
              </a:rPr>
              <a:t>Tdap</a:t>
            </a:r>
            <a:r>
              <a:rPr lang="en-US" sz="1600" b="0" kern="1200" dirty="0">
                <a:solidFill>
                  <a:schemeClr val="tx2"/>
                </a:solidFill>
                <a:effectLst/>
                <a:latin typeface="+mn-lt"/>
                <a:ea typeface="+mn-ea"/>
                <a:cs typeface="+mn-cs"/>
              </a:rPr>
              <a:t> vaccines are about 73% effective within 1 year of receiving a single dose of the vaccine. However, 2 to 4 years later, protection declines to about 34%.</a:t>
            </a:r>
            <a:r>
              <a:rPr lang="en-US" sz="1800" b="0" kern="1200" baseline="0" dirty="0">
                <a:solidFill>
                  <a:schemeClr val="tx2"/>
                </a:solidFill>
                <a:effectLst/>
                <a:latin typeface="+mn-lt"/>
                <a:ea typeface="+mn-ea"/>
                <a:cs typeface="+mn-cs"/>
              </a:rPr>
              <a:t> </a:t>
            </a:r>
            <a:r>
              <a:rPr lang="en-US" sz="1600" b="0" kern="1200" dirty="0">
                <a:solidFill>
                  <a:schemeClr val="tx2"/>
                </a:solidFill>
                <a:effectLst/>
                <a:latin typeface="+mn-lt"/>
                <a:ea typeface="+mn-ea"/>
                <a:cs typeface="+mn-cs"/>
              </a:rPr>
              <a:t>In general, </a:t>
            </a:r>
            <a:r>
              <a:rPr lang="en-US" sz="1600" b="0" kern="1200" dirty="0" err="1">
                <a:solidFill>
                  <a:schemeClr val="tx2"/>
                </a:solidFill>
                <a:effectLst/>
                <a:latin typeface="+mn-lt"/>
                <a:ea typeface="+mn-ea"/>
                <a:cs typeface="+mn-cs"/>
              </a:rPr>
              <a:t>Tdap</a:t>
            </a:r>
            <a:r>
              <a:rPr lang="en-US" sz="1600" b="0" kern="1200" dirty="0">
                <a:solidFill>
                  <a:schemeClr val="tx2"/>
                </a:solidFill>
                <a:effectLst/>
                <a:latin typeface="+mn-lt"/>
                <a:ea typeface="+mn-ea"/>
                <a:cs typeface="+mn-cs"/>
              </a:rPr>
              <a:t> vaccination protects 7 out of 10 people who receive it, but protection fades over time. About 3 or 4 out of 10 people are fully protected 4 years after getting </a:t>
            </a:r>
            <a:r>
              <a:rPr lang="en-US" sz="1600" b="0" kern="1200" dirty="0" err="1">
                <a:solidFill>
                  <a:schemeClr val="tx2"/>
                </a:solidFill>
                <a:effectLst/>
                <a:latin typeface="+mn-lt"/>
                <a:ea typeface="+mn-ea"/>
                <a:cs typeface="+mn-cs"/>
              </a:rPr>
              <a:t>Tdap</a:t>
            </a:r>
            <a:r>
              <a:rPr lang="en-US" sz="1600" b="0" kern="1200" dirty="0">
                <a:solidFill>
                  <a:schemeClr val="tx2"/>
                </a:solidFill>
                <a:effectLst/>
                <a:latin typeface="+mn-lt"/>
                <a:ea typeface="+mn-ea"/>
                <a:cs typeface="+mn-cs"/>
              </a:rPr>
              <a:t>.</a:t>
            </a:r>
            <a:endParaRPr lang="en-US" sz="1800" b="0" kern="1200" dirty="0">
              <a:solidFill>
                <a:schemeClr val="tx2"/>
              </a:solidFill>
              <a:effectLst/>
              <a:latin typeface="+mn-lt"/>
              <a:ea typeface="+mn-ea"/>
              <a:cs typeface="+mn-cs"/>
            </a:endParaRPr>
          </a:p>
          <a:p>
            <a:pPr lvl="0"/>
            <a:endParaRPr lang="en-US" sz="1600" b="0" kern="1200" dirty="0">
              <a:solidFill>
                <a:schemeClr val="tx2"/>
              </a:solidFill>
              <a:effectLst/>
              <a:latin typeface="+mn-lt"/>
              <a:ea typeface="+mn-ea"/>
              <a:cs typeface="+mn-cs"/>
            </a:endParaRPr>
          </a:p>
          <a:p>
            <a:pPr lvl="0"/>
            <a:r>
              <a:rPr lang="en-US" sz="1600" b="0" kern="1200" dirty="0">
                <a:solidFill>
                  <a:schemeClr val="tx2"/>
                </a:solidFill>
                <a:effectLst/>
                <a:latin typeface="+mn-lt"/>
                <a:ea typeface="+mn-ea"/>
                <a:cs typeface="+mn-cs"/>
              </a:rPr>
              <a:t>Many children currently getting pertussis are up to date with their pertussis vaccines. This isn’t surprising since we know that protection does not last throughout childhood.</a:t>
            </a:r>
          </a:p>
          <a:p>
            <a:endParaRPr lang="en-US" sz="1600" b="0" kern="1200" dirty="0">
              <a:solidFill>
                <a:schemeClr val="tx2"/>
              </a:solidFill>
              <a:effectLst/>
              <a:latin typeface="+mn-lt"/>
              <a:ea typeface="+mn-ea"/>
              <a:cs typeface="+mn-cs"/>
            </a:endParaRPr>
          </a:p>
          <a:p>
            <a:r>
              <a:rPr lang="en-US" sz="1600" b="0" kern="1200" dirty="0">
                <a:solidFill>
                  <a:schemeClr val="tx2"/>
                </a:solidFill>
                <a:effectLst/>
                <a:latin typeface="+mn-lt"/>
                <a:ea typeface="+mn-ea"/>
                <a:cs typeface="+mn-cs"/>
              </a:rPr>
              <a:t>It is most important to use pertussis vaccines fully as recommended, with greatest emphasis on vaccinating pregnant women in each pregnancy to prevent the most serious disease that occurs in newborn infants, and young children according to the recommended schedule. </a:t>
            </a:r>
          </a:p>
          <a:p>
            <a:r>
              <a:rPr lang="en-US" sz="1600" b="0" kern="1200" dirty="0">
                <a:solidFill>
                  <a:schemeClr val="tx2"/>
                </a:solidFill>
                <a:effectLst/>
                <a:latin typeface="+mn-lt"/>
                <a:ea typeface="+mn-ea"/>
                <a:cs typeface="+mn-cs"/>
              </a:rPr>
              <a:t> </a:t>
            </a:r>
          </a:p>
          <a:p>
            <a:r>
              <a:rPr lang="en-US" sz="1600" b="0" kern="1200" dirty="0">
                <a:solidFill>
                  <a:schemeClr val="tx2"/>
                </a:solidFill>
                <a:effectLst/>
                <a:latin typeface="+mn-lt"/>
                <a:ea typeface="+mn-ea"/>
                <a:cs typeface="+mn-cs"/>
              </a:rPr>
              <a:t>CDC continues to closely monitor the epidemiology of pertussis, including changes in the bacteria; promote appropriate uses of current vaccines and support work to advance development of improved vaccines. </a:t>
            </a:r>
            <a:endParaRPr lang="en-US" b="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396980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a:t>
            </a:r>
            <a:r>
              <a:rPr lang="en-US" baseline="0" dirty="0"/>
              <a:t>talk about HPV vaccination, and the challenges that we face with normalizing vaccination and raising rates.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dirty="0"/>
          </a:p>
        </p:txBody>
      </p:sp>
    </p:spTree>
    <p:extLst>
      <p:ext uri="{BB962C8B-B14F-4D97-AF65-F5344CB8AC3E}">
        <p14:creationId xmlns:p14="http://schemas.microsoft.com/office/powerpoint/2010/main" val="639594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b="0" i="0" u="none" strike="noStrike" kern="1200" baseline="0" dirty="0">
                <a:solidFill>
                  <a:schemeClr val="tx2"/>
                </a:solidFill>
                <a:latin typeface="+mn-lt"/>
                <a:ea typeface="+mn-ea"/>
                <a:cs typeface="+mn-cs"/>
              </a:rPr>
              <a:t>In a 2014 </a:t>
            </a:r>
            <a:r>
              <a:rPr lang="en-US" sz="1600" b="0" i="1" u="none" strike="noStrike" kern="1200" baseline="0" dirty="0" err="1">
                <a:solidFill>
                  <a:schemeClr val="tx2"/>
                </a:solidFill>
                <a:latin typeface="+mn-lt"/>
                <a:ea typeface="+mn-ea"/>
                <a:cs typeface="+mn-cs"/>
              </a:rPr>
              <a:t>Jama</a:t>
            </a:r>
            <a:r>
              <a:rPr lang="en-US" sz="1600" b="0" i="1" u="none" strike="noStrike" kern="1200" baseline="0" dirty="0">
                <a:solidFill>
                  <a:schemeClr val="tx2"/>
                </a:solidFill>
                <a:latin typeface="+mn-lt"/>
                <a:ea typeface="+mn-ea"/>
                <a:cs typeface="+mn-cs"/>
              </a:rPr>
              <a:t> Pediatrics </a:t>
            </a:r>
            <a:r>
              <a:rPr lang="en-US" sz="1600" b="0" i="0" u="none" strike="noStrike" kern="1200" baseline="0" dirty="0">
                <a:solidFill>
                  <a:schemeClr val="tx2"/>
                </a:solidFill>
                <a:latin typeface="+mn-lt"/>
                <a:ea typeface="+mn-ea"/>
                <a:cs typeface="+mn-cs"/>
              </a:rPr>
              <a:t>published a literature review looking at the barriers to HPV vaccination among US adolescents in order to inform future efforts to increase vaccine coverage.</a:t>
            </a:r>
          </a:p>
          <a:p>
            <a:endParaRPr lang="en-US" sz="1600" b="0" i="0" u="none" strike="noStrike" kern="1200" baseline="0" dirty="0">
              <a:solidFill>
                <a:schemeClr val="tx2"/>
              </a:solidFill>
              <a:latin typeface="+mn-lt"/>
              <a:ea typeface="+mn-ea"/>
              <a:cs typeface="+mn-cs"/>
            </a:endParaRPr>
          </a:p>
          <a:p>
            <a:r>
              <a:rPr lang="en-US" sz="1600" b="0" i="0" u="none" strike="noStrike" kern="1200" baseline="0" dirty="0">
                <a:solidFill>
                  <a:schemeClr val="tx2"/>
                </a:solidFill>
                <a:latin typeface="+mn-lt"/>
                <a:ea typeface="+mn-ea"/>
                <a:cs typeface="+mn-cs"/>
              </a:rPr>
              <a:t>Health care professionals cited financial concerns and parental attitudes and concerns as barriers to providing the HPV vaccine to patients. Parents often reported needing more information before vaccinating their children. Concerns about the vaccine’s effect on sexual behavior, low perceived risk of HPV infection, social influences, irregular preventive care, and vaccine cost were also identified as potential barriers among parents. Some parents of sons reported not vaccinating their sons because of the perceived lack of direct benefit.</a:t>
            </a:r>
          </a:p>
          <a:p>
            <a:endParaRPr lang="en-US" sz="1600" b="0" i="0" u="none" strike="noStrike" kern="1200" baseline="0" dirty="0">
              <a:solidFill>
                <a:schemeClr val="tx2"/>
              </a:solidFill>
              <a:latin typeface="+mn-lt"/>
              <a:ea typeface="+mn-ea"/>
              <a:cs typeface="+mn-cs"/>
            </a:endParaRPr>
          </a:p>
          <a:p>
            <a:r>
              <a:rPr lang="en-US" sz="1600" b="0" i="0" u="none" strike="noStrike" kern="1200" baseline="0" dirty="0">
                <a:solidFill>
                  <a:schemeClr val="tx2"/>
                </a:solidFill>
                <a:latin typeface="+mn-lt"/>
                <a:ea typeface="+mn-ea"/>
                <a:cs typeface="+mn-cs"/>
              </a:rPr>
              <a:t>Parents consistently cited health care professional recommendations as one of the most important factors in their decision to vaccinate their children.</a:t>
            </a:r>
          </a:p>
        </p:txBody>
      </p:sp>
      <p:sp>
        <p:nvSpPr>
          <p:cNvPr id="4" name="Slide Number Placeholder 3"/>
          <p:cNvSpPr>
            <a:spLocks noGrp="1"/>
          </p:cNvSpPr>
          <p:nvPr>
            <p:ph type="sldNum" sz="quarter" idx="10"/>
          </p:nvPr>
        </p:nvSpPr>
        <p:spPr/>
        <p:txBody>
          <a:bodyPr/>
          <a:lstStyle/>
          <a:p>
            <a:fld id="{D20EC326-6F92-4D39-8FAC-5078648B00A1}" type="slidenum">
              <a:rPr lang="en-US" smtClean="0"/>
              <a:t>26</a:t>
            </a:fld>
            <a:endParaRPr lang="en-US"/>
          </a:p>
        </p:txBody>
      </p:sp>
    </p:spTree>
    <p:extLst>
      <p:ext uri="{BB962C8B-B14F-4D97-AF65-F5344CB8AC3E}">
        <p14:creationId xmlns:p14="http://schemas.microsoft.com/office/powerpoint/2010/main" val="160065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chart shows data from research conducted by Dr. Mary Healy and colleagues in Texas, with parents regarding immunization for their children. When parents were asked how much value they placed on each of the vaccines, you can see that they ranked these vaccines similarly.</a:t>
            </a:r>
          </a:p>
        </p:txBody>
      </p:sp>
      <p:sp>
        <p:nvSpPr>
          <p:cNvPr id="4" name="Slide Number Placeholder 3"/>
          <p:cNvSpPr>
            <a:spLocks noGrp="1"/>
          </p:cNvSpPr>
          <p:nvPr>
            <p:ph type="sldNum" sz="quarter" idx="10"/>
          </p:nvPr>
        </p:nvSpPr>
        <p:spPr/>
        <p:txBody>
          <a:bodyPr/>
          <a:lstStyle/>
          <a:p>
            <a:fld id="{C5DC2DA4-D29E-4014-A69C-276226FB67B5}" type="slidenum">
              <a:rPr lang="en-US" smtClean="0"/>
              <a:t>27</a:t>
            </a:fld>
            <a:endParaRPr lang="en-US" dirty="0"/>
          </a:p>
        </p:txBody>
      </p:sp>
    </p:spTree>
    <p:extLst>
      <p:ext uri="{BB962C8B-B14F-4D97-AF65-F5344CB8AC3E}">
        <p14:creationId xmlns:p14="http://schemas.microsoft.com/office/powerpoint/2010/main" val="4211893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study, p</a:t>
            </a:r>
            <a:r>
              <a:rPr lang="en-US" baseline="0" dirty="0"/>
              <a:t>roviders were asked to estimate how much value parents placed on the same vaccines. As you can see, they guessed correctly for vaccines protecting against meningitis, hepatitis, pertussis.  However, they underestimated the value parents place on flu vaccine, HPV vaccine, and adolescent vaccines in general.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This is evidence of a disconnect between parents and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28</a:t>
            </a:fld>
            <a:endParaRPr lang="en-US" dirty="0"/>
          </a:p>
        </p:txBody>
      </p:sp>
    </p:spTree>
    <p:extLst>
      <p:ext uri="{BB962C8B-B14F-4D97-AF65-F5344CB8AC3E}">
        <p14:creationId xmlns:p14="http://schemas.microsoft.com/office/powerpoint/2010/main" val="4181802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CDC has translated vaccine communication research into practice for its</a:t>
            </a:r>
            <a:r>
              <a:rPr lang="en-US" baseline="0" dirty="0"/>
              <a:t> childhood and HPV immunization campaigns.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344026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CDC monitors parental knowledge, attitudes, and beliefs about childhood vaccines through bi-annual surveys and polls.  </a:t>
            </a:r>
          </a:p>
          <a:p>
            <a:endParaRPr lang="en-US" b="0" dirty="0">
              <a:solidFill>
                <a:srgbClr val="000000"/>
              </a:solidFill>
            </a:endParaRPr>
          </a:p>
          <a:p>
            <a:r>
              <a:rPr lang="en-US" b="0" dirty="0">
                <a:solidFill>
                  <a:srgbClr val="000000"/>
                </a:solidFill>
              </a:rPr>
              <a:t>CDC has conducted research with women and healthcare professionals (HCPs) about maternal vaccines.</a:t>
            </a:r>
          </a:p>
          <a:p>
            <a:endParaRPr lang="en-US" b="0" dirty="0">
              <a:solidFill>
                <a:srgbClr val="000000"/>
              </a:solidFill>
            </a:endParaRPr>
          </a:p>
          <a:p>
            <a:r>
              <a:rPr lang="en-US" b="0" dirty="0">
                <a:solidFill>
                  <a:srgbClr val="000000"/>
                </a:solidFill>
              </a:rPr>
              <a:t>CDC also conducted a longitudinal survey of first time expectant mothers from 2014-2016.</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2594128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longitudinal study was a</a:t>
            </a:r>
            <a:r>
              <a:rPr lang="en-US" baseline="0" dirty="0"/>
              <a:t> s</a:t>
            </a:r>
            <a:r>
              <a:rPr lang="en-US" dirty="0">
                <a:solidFill>
                  <a:srgbClr val="000000"/>
                </a:solidFill>
              </a:rPr>
              <a:t>eries of 7 surveys sent to panel of 200 women from 2</a:t>
            </a:r>
            <a:r>
              <a:rPr lang="en-US" baseline="30000" dirty="0">
                <a:solidFill>
                  <a:srgbClr val="000000"/>
                </a:solidFill>
              </a:rPr>
              <a:t>nd</a:t>
            </a:r>
            <a:r>
              <a:rPr lang="en-US" dirty="0">
                <a:solidFill>
                  <a:srgbClr val="000000"/>
                </a:solidFill>
              </a:rPr>
              <a:t> trimester of pregnancy to child’s 19</a:t>
            </a:r>
            <a:r>
              <a:rPr lang="en-US" baseline="30000" dirty="0">
                <a:solidFill>
                  <a:srgbClr val="000000"/>
                </a:solidFill>
              </a:rPr>
              <a:t>th</a:t>
            </a:r>
            <a:r>
              <a:rPr lang="en-US" dirty="0">
                <a:solidFill>
                  <a:srgbClr val="000000"/>
                </a:solidFill>
              </a:rPr>
              <a:t> month of life. </a:t>
            </a:r>
          </a:p>
          <a:p>
            <a:endParaRPr lang="en-US" dirty="0"/>
          </a:p>
          <a:p>
            <a:r>
              <a:rPr lang="en-US" dirty="0"/>
              <a:t>As we see here, the i</a:t>
            </a:r>
            <a:r>
              <a:rPr lang="en-US" dirty="0">
                <a:solidFill>
                  <a:srgbClr val="000000"/>
                </a:solidFill>
              </a:rPr>
              <a:t>nitial survey showed that over 85% of women had already made a plan for vaccinating their baby by their 2</a:t>
            </a:r>
            <a:r>
              <a:rPr lang="en-US" baseline="30000" dirty="0">
                <a:solidFill>
                  <a:srgbClr val="000000"/>
                </a:solidFill>
              </a:rPr>
              <a:t>nd</a:t>
            </a:r>
            <a:r>
              <a:rPr lang="en-US" dirty="0">
                <a:solidFill>
                  <a:srgbClr val="000000"/>
                </a:solidFill>
              </a:rPr>
              <a:t> trimester.  This is what they had decided:</a:t>
            </a:r>
          </a:p>
          <a:p>
            <a:pPr lvl="1"/>
            <a:r>
              <a:rPr lang="en-US" dirty="0">
                <a:solidFill>
                  <a:srgbClr val="000000"/>
                </a:solidFill>
              </a:rPr>
              <a:t>75% were planning to receive all vaccines recommended by their child’s doctor or nurse</a:t>
            </a:r>
          </a:p>
          <a:p>
            <a:pPr lvl="1"/>
            <a:r>
              <a:rPr lang="en-US" dirty="0">
                <a:solidFill>
                  <a:srgbClr val="000000"/>
                </a:solidFill>
              </a:rPr>
              <a:t>10.5% were planning to delay or space out some vaccines </a:t>
            </a:r>
          </a:p>
          <a:p>
            <a:pPr lvl="1"/>
            <a:r>
              <a:rPr lang="en-US" dirty="0">
                <a:solidFill>
                  <a:srgbClr val="000000"/>
                </a:solidFill>
              </a:rPr>
              <a:t>4% planned to receive some but not all vaccines</a:t>
            </a:r>
          </a:p>
          <a:p>
            <a:pPr lvl="1"/>
            <a:r>
              <a:rPr lang="en-US" dirty="0">
                <a:solidFill>
                  <a:srgbClr val="000000"/>
                </a:solidFill>
              </a:rPr>
              <a:t>10.5% had not yet made plans for vaccinating their baby</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dirty="0"/>
          </a:p>
        </p:txBody>
      </p:sp>
    </p:spTree>
    <p:extLst>
      <p:ext uri="{BB962C8B-B14F-4D97-AF65-F5344CB8AC3E}">
        <p14:creationId xmlns:p14="http://schemas.microsoft.com/office/powerpoint/2010/main" val="19848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how the number of diseases that can be prevented by vaccines has increased steadily from 1964 to the present.  There are now 16 diseases that can be prevented by vaccines in the routine child/adolescent schedule.</a:t>
            </a:r>
          </a:p>
          <a:p>
            <a:endParaRPr lang="en-US" baseline="0" dirty="0"/>
          </a:p>
          <a:p>
            <a:r>
              <a:rPr lang="en-US" baseline="0" dirty="0"/>
              <a:t>When parents say “We only had a few vaccines when I was a kid”, you may wish to remind them that having more vaccines now means that their kids are protected against more diseases than the parents were.  It’s important to frame this in positive way.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4250415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CDC</a:t>
            </a:r>
            <a:r>
              <a:rPr lang="en-US" baseline="0" dirty="0"/>
              <a:t> collaborates with the communications agency Porter </a:t>
            </a:r>
            <a:r>
              <a:rPr lang="en-US" baseline="0" dirty="0" err="1"/>
              <a:t>Novelli</a:t>
            </a:r>
            <a:r>
              <a:rPr lang="en-US" baseline="0" dirty="0"/>
              <a:t> to conduct a survey called </a:t>
            </a:r>
            <a:r>
              <a:rPr lang="en-US" baseline="0" dirty="0" err="1"/>
              <a:t>HealthStyles</a:t>
            </a:r>
            <a:r>
              <a:rPr lang="en-US" baseline="0" dirty="0"/>
              <a:t> every two years.  This survey asks questions of parents with one or more children under 7 years of age.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As you can see form this slide, most parents report that their children has already received all of the recommended vaccines, or they intended to have their children receive all of them as scheduled.  About 6% intend to space out or delay vaccines, while about 3% intend to decline some vaccines entirely.  Only about 1% intend to not vaccinate their children at all, which is consistent with the National Immunization Survey data presented earlier.</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a:p>
        </p:txBody>
      </p:sp>
    </p:spTree>
    <p:extLst>
      <p:ext uri="{BB962C8B-B14F-4D97-AF65-F5344CB8AC3E}">
        <p14:creationId xmlns:p14="http://schemas.microsoft.com/office/powerpoint/2010/main" val="137453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CDC conducts a national online poll</a:t>
            </a:r>
            <a:r>
              <a:rPr lang="en-US" baseline="0" dirty="0"/>
              <a:t> of parents of children under 7 every two years.  This slides shows parents’ must trusted sources of vaccine information in 2016.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As we can see, doctors or other healthcare professionals remain by far parents’ most trusted source of information.  Family members often cited as the second choice for trusted vaccine information, followed by the internet.  Scientific or medical journals are often cited as the third choice.</a:t>
            </a:r>
          </a:p>
          <a:p>
            <a:pPr marL="0" indent="0">
              <a:buFont typeface="Arial" panose="020B0604020202020204" pitchFamily="34" charset="0"/>
              <a:buNone/>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As a healthcare professional, you have an enormous influence on whether or not a parent decides to vaccinate.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a:p>
        </p:txBody>
      </p:sp>
    </p:spTree>
    <p:extLst>
      <p:ext uri="{BB962C8B-B14F-4D97-AF65-F5344CB8AC3E}">
        <p14:creationId xmlns:p14="http://schemas.microsoft.com/office/powerpoint/2010/main" val="837322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dirty="0"/>
              <a:t>This slide also shows findings from CDC’s national online poll of parents.  As you can see from this slide, parents today still have a lot of questions and concerns about vaccines.  The biggest concerns relate to long and short-term side effects, followed by vaccine ingredients and vaccine safety.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It’s important to note, however, that just because a parent has a question, this doesn’t always meant that it’s a concern that will keep them from vaccinating.  If healthcare professionals are prepared to answer these questions, this can alleviate any potential concerns and help parents make the decision to vaccinate.</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a:p>
        </p:txBody>
      </p:sp>
    </p:spTree>
    <p:extLst>
      <p:ext uri="{BB962C8B-B14F-4D97-AF65-F5344CB8AC3E}">
        <p14:creationId xmlns:p14="http://schemas.microsoft.com/office/powerpoint/2010/main" val="222518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lvl="1" indent="-355690" algn="l">
              <a:spcAft>
                <a:spcPts val="1245"/>
              </a:spcAft>
              <a:buSzPct val="110000"/>
            </a:pPr>
            <a:r>
              <a:rPr lang="en-US" sz="1100" dirty="0"/>
              <a:t>When we look at reasons for not initiating the HPV series, studies consistently show that a strong recommendation from you is the single best predictor of vaccination for</a:t>
            </a:r>
            <a:r>
              <a:rPr lang="en-US" sz="1100" baseline="0" dirty="0"/>
              <a:t> any vaccine, including HPV vaccine.</a:t>
            </a:r>
          </a:p>
          <a:p>
            <a:pPr marL="355690" lvl="1" indent="-355690" algn="l">
              <a:spcAft>
                <a:spcPts val="1245"/>
              </a:spcAft>
              <a:buSzPct val="110000"/>
            </a:pPr>
            <a:endParaRPr lang="en-US" sz="1100" baseline="0" dirty="0"/>
          </a:p>
          <a:p>
            <a:pPr marL="355690" lvl="1" indent="-355690" algn="l">
              <a:spcAft>
                <a:spcPts val="1245"/>
              </a:spcAft>
              <a:buSzPct val="110000"/>
            </a:pPr>
            <a:r>
              <a:rPr lang="en-US" sz="1100" baseline="0" dirty="0"/>
              <a:t>In the 2014 National Immunization Survey-Teen nearly 15% of parents who said that they would not be getting their child vaccinated against HPV in the next 12 months stated not receiving a recommendation as one of the top reasons. </a:t>
            </a:r>
            <a:endParaRPr lang="en-US" sz="1100" dirty="0"/>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35</a:t>
            </a:fld>
            <a:endParaRPr lang="en-US"/>
          </a:p>
        </p:txBody>
      </p:sp>
    </p:spTree>
    <p:extLst>
      <p:ext uri="{BB962C8B-B14F-4D97-AF65-F5344CB8AC3E}">
        <p14:creationId xmlns:p14="http://schemas.microsoft.com/office/powerpoint/2010/main" val="4149781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a:p>
            <a:endParaRPr lang="en-US" dirty="0"/>
          </a:p>
          <a:p>
            <a:r>
              <a:rPr lang="en-US" dirty="0"/>
              <a:t>READ BULLETS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36</a:t>
            </a:fld>
            <a:endParaRPr lang="en-US" dirty="0"/>
          </a:p>
        </p:txBody>
      </p:sp>
    </p:spTree>
    <p:extLst>
      <p:ext uri="{BB962C8B-B14F-4D97-AF65-F5344CB8AC3E}">
        <p14:creationId xmlns:p14="http://schemas.microsoft.com/office/powerpoint/2010/main" val="980246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some</a:t>
            </a:r>
            <a:r>
              <a:rPr lang="en-US" baseline="0" dirty="0"/>
              <a:t> ideas for how to address these challenges.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2592422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First let’s talk about how to improve</a:t>
            </a:r>
            <a:r>
              <a:rPr lang="en-US" baseline="0" dirty="0"/>
              <a:t> our communication with parents during vaccine visits.</a:t>
            </a:r>
            <a:endParaRPr lang="en-US" dirty="0"/>
          </a:p>
          <a:p>
            <a:endParaRPr lang="en-US" dirty="0"/>
          </a:p>
          <a:p>
            <a:r>
              <a:rPr lang="en-US" dirty="0"/>
              <a:t>CDC</a:t>
            </a:r>
            <a:r>
              <a:rPr lang="en-US" baseline="0" dirty="0"/>
              <a:t> recommends using a three-step process.  </a:t>
            </a:r>
          </a:p>
          <a:p>
            <a:endParaRPr lang="en-US" baseline="0" dirty="0"/>
          </a:p>
          <a:p>
            <a:r>
              <a:rPr lang="en-US" baseline="0" dirty="0"/>
              <a:t>First, use a presumptive approach, by simply stating the vaccines that the child will receive (as opposed to asking parents what they want to do about vaccines).  This assumes that the parents will accept vaccines, because national data shows that most parents do.  </a:t>
            </a:r>
          </a:p>
          <a:p>
            <a:endParaRPr lang="en-US" baseline="0" dirty="0"/>
          </a:p>
          <a:p>
            <a:r>
              <a:rPr lang="en-US" baseline="0" dirty="0"/>
              <a:t>IMPORTANT:  The presumptive approach does </a:t>
            </a:r>
            <a:r>
              <a:rPr lang="en-US" u="sng" baseline="0" dirty="0"/>
              <a:t>not</a:t>
            </a:r>
            <a:r>
              <a:rPr lang="en-US" baseline="0" dirty="0"/>
              <a:t> mean pushing or pressuring parents to vaccinate, both of which can erode the trust that a parent places in you.  </a:t>
            </a:r>
          </a:p>
          <a:p>
            <a:endParaRPr lang="en-US" baseline="0" dirty="0"/>
          </a:p>
          <a:p>
            <a:r>
              <a:rPr lang="en-US" baseline="0" dirty="0"/>
              <a:t>If parents seem hesitant to vaccinate, give your strong recommendation.  Explain why you personally believe that vaccines are important. </a:t>
            </a:r>
          </a:p>
          <a:p>
            <a:endParaRPr lang="en-US" baseline="0" dirty="0"/>
          </a:p>
          <a:p>
            <a:r>
              <a:rPr lang="en-US" baseline="0" dirty="0"/>
              <a:t>Finally, listen and respond to parents’ questions.  Remember that questions do not always equal concerns.  Many parents have questions about vaccines even if they intend to vaccinate.  The presumptive approach does not exclude questions.  On the contrary, by soliciting questions  you can strengthen your relationship with parents. </a:t>
            </a:r>
          </a:p>
          <a:p>
            <a:endParaRPr lang="en-US" baseline="0" dirty="0"/>
          </a:p>
          <a:p>
            <a:r>
              <a:rPr lang="en-US" baseline="0" dirty="0"/>
              <a:t>Assess the level of information you think a parent is seeking when you respond.  Some parents only need basic information, while others want more detail.</a:t>
            </a:r>
          </a:p>
          <a:p>
            <a:endParaRPr lang="en-US" baseline="0" dirty="0"/>
          </a:p>
          <a:p>
            <a:r>
              <a:rPr lang="en-US" baseline="0" dirty="0"/>
              <a:t>You can view common parent questions, along with CDC’s suggestions for how to respond, on this webpage. </a:t>
            </a:r>
          </a:p>
          <a:p>
            <a:endParaRPr lang="en-US" baseline="0" dirty="0"/>
          </a:p>
          <a:p>
            <a:endParaRPr lang="en-US" baseline="0" dirty="0"/>
          </a:p>
          <a:p>
            <a:endParaRPr lang="en-US" baseline="0" dirty="0"/>
          </a:p>
          <a:p>
            <a:endParaRPr lang="en-US" baseline="0" dirty="0"/>
          </a:p>
          <a:p>
            <a:endParaRPr lang="en-US" baseline="0" dirty="0"/>
          </a:p>
          <a:p>
            <a:r>
              <a:rPr lang="en-US" baseline="0" dirty="0"/>
              <a:t>You can find more information in their fact sheet Talking with Parents about Vaccines – see the link at the bottom of this slide.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38</a:t>
            </a:fld>
            <a:endParaRPr lang="en-US" dirty="0"/>
          </a:p>
        </p:txBody>
      </p:sp>
    </p:spTree>
    <p:extLst>
      <p:ext uri="{BB962C8B-B14F-4D97-AF65-F5344CB8AC3E}">
        <p14:creationId xmlns:p14="http://schemas.microsoft.com/office/powerpoint/2010/main" val="3479147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tips for</a:t>
            </a:r>
            <a:r>
              <a:rPr lang="en-US" baseline="0" dirty="0"/>
              <a:t> having vaccine conversations with parents.</a:t>
            </a:r>
          </a:p>
          <a:p>
            <a:endParaRPr lang="en-US" baseline="0" dirty="0"/>
          </a:p>
          <a:p>
            <a:r>
              <a:rPr lang="en-US" baseline="0" dirty="0"/>
              <a:t>READ SLIDE.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39</a:t>
            </a:fld>
            <a:endParaRPr lang="en-US" dirty="0"/>
          </a:p>
        </p:txBody>
      </p:sp>
    </p:spTree>
    <p:extLst>
      <p:ext uri="{BB962C8B-B14F-4D97-AF65-F5344CB8AC3E}">
        <p14:creationId xmlns:p14="http://schemas.microsoft.com/office/powerpoint/2010/main" val="4202475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499428">
              <a:spcAft>
                <a:spcPts val="1245"/>
              </a:spcAft>
              <a:buSzPct val="110000"/>
            </a:pPr>
            <a:r>
              <a:rPr lang="en-US" sz="1100" dirty="0"/>
              <a:t>Now let’s review</a:t>
            </a:r>
            <a:r>
              <a:rPr lang="en-US" sz="1100" baseline="0" dirty="0"/>
              <a:t> some strategies for discussing HPV vaccine with parents.</a:t>
            </a:r>
          </a:p>
          <a:p>
            <a:pPr marL="0" lvl="0" indent="-499428">
              <a:spcAft>
                <a:spcPts val="1245"/>
              </a:spcAft>
              <a:buSzPct val="110000"/>
            </a:pPr>
            <a:endParaRPr lang="en-US" sz="1100" baseline="0" dirty="0"/>
          </a:p>
          <a:p>
            <a:pPr marL="0" lvl="0" indent="-499428">
              <a:spcAft>
                <a:spcPts val="1245"/>
              </a:spcAft>
              <a:buSzPct val="110000"/>
            </a:pPr>
            <a:r>
              <a:rPr lang="en-US" sz="1100" dirty="0"/>
              <a:t>In CDC focus groups and surveys with moms, having a doctor recommend or not recommend the vaccine was an important factor in parents’ decision to vaccinate their child with the HPV vaccine.</a:t>
            </a:r>
            <a:r>
              <a:rPr lang="en-US" sz="1100" baseline="0" dirty="0"/>
              <a:t> </a:t>
            </a:r>
            <a:r>
              <a:rPr lang="en-US" sz="1100" dirty="0"/>
              <a:t>Not receiving a recommendation for HPV vaccine was listed as a barrier by mothers. Across</a:t>
            </a:r>
            <a:r>
              <a:rPr lang="en-US" sz="1100" baseline="0" dirty="0"/>
              <a:t> the board and regardless of which vaccine, a clinician’s recommendation is the number one reason parents decide to protect their children with vaccination. </a:t>
            </a:r>
          </a:p>
          <a:p>
            <a:pPr marL="0" lvl="0" indent="-499428">
              <a:spcAft>
                <a:spcPts val="1245"/>
              </a:spcAft>
              <a:buSzPct val="110000"/>
            </a:pPr>
            <a:endParaRPr lang="en-US" sz="1100" baseline="0" dirty="0"/>
          </a:p>
          <a:p>
            <a:r>
              <a:rPr lang="en-US" dirty="0"/>
              <a:t>Give a bundled recommendation that groups all recommended preteen vaccines together.  Most parents will accept the bundled</a:t>
            </a:r>
            <a:r>
              <a:rPr lang="en-US" baseline="0" dirty="0"/>
              <a:t> recommendation without any questions. Other p</a:t>
            </a:r>
            <a:r>
              <a:rPr lang="en-US" dirty="0"/>
              <a:t>arents may be interested in vaccinating, yet still have questions.  Here</a:t>
            </a:r>
            <a:r>
              <a:rPr lang="en-US" baseline="0" dirty="0"/>
              <a:t> is an example of how to give a bundled recommendation.  READ BLUE TEXT.</a:t>
            </a:r>
            <a:endParaRPr lang="en-US" dirty="0"/>
          </a:p>
          <a:p>
            <a:pPr lvl="1"/>
            <a:endParaRPr lang="en-US" b="0" dirty="0"/>
          </a:p>
          <a:p>
            <a:pPr lvl="0"/>
            <a:r>
              <a:rPr lang="en-US" b="0" dirty="0"/>
              <a:t>A question from a parents about HPV</a:t>
            </a:r>
            <a:r>
              <a:rPr lang="en-US" b="0" baseline="0" dirty="0"/>
              <a:t> vaccine </a:t>
            </a:r>
            <a:r>
              <a:rPr lang="en-US" b="0" dirty="0"/>
              <a:t>does not mean they are refusing or delaying. Many parents with questions</a:t>
            </a:r>
            <a:r>
              <a:rPr lang="en-US" b="0" baseline="0" dirty="0"/>
              <a:t> about HPV vaccine are looking for additional reassurance from you. </a:t>
            </a:r>
            <a:r>
              <a:rPr lang="en-US" b="0" dirty="0"/>
              <a:t>Taking the time to listen to parents’ questions helps you save time and give an effective response. Be sure to</a:t>
            </a:r>
            <a:r>
              <a:rPr lang="en-US" b="0" baseline="0" dirty="0"/>
              <a:t> verify that you are addressing the right concern.</a:t>
            </a:r>
            <a:endParaRPr lang="en-US" b="0" dirty="0"/>
          </a:p>
          <a:p>
            <a:pPr marL="0" lvl="0" indent="-499428">
              <a:spcAft>
                <a:spcPts val="1245"/>
              </a:spcAft>
              <a:buSzPct val="110000"/>
            </a:pPr>
            <a:endParaRPr lang="en-US" sz="1100" dirty="0"/>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40</a:t>
            </a:fld>
            <a:endParaRPr lang="en-US"/>
          </a:p>
        </p:txBody>
      </p:sp>
    </p:spTree>
    <p:extLst>
      <p:ext uri="{BB962C8B-B14F-4D97-AF65-F5344CB8AC3E}">
        <p14:creationId xmlns:p14="http://schemas.microsoft.com/office/powerpoint/2010/main" val="6466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case you are not familiar with them,</a:t>
            </a:r>
            <a:r>
              <a:rPr lang="en-US" baseline="0" dirty="0"/>
              <a:t> these are the current CDC recommendations for HPV vaccine. [ADVANCE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Both girls and boys can start the HPV vaccine series at age 9 [ADVANCE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Ideally, preteens should finish the series by their 13</a:t>
            </a:r>
            <a:r>
              <a:rPr lang="en-US" baseline="30000" dirty="0"/>
              <a:t>th</a:t>
            </a:r>
            <a:r>
              <a:rPr lang="en-US" baseline="0" dirty="0"/>
              <a:t> birthday [ADVANCE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Girls age 13-26 years old and boys age 13-21 years old who haven’t stared or finished HPV vaccine series should also be vaccinated [ADVANCE SLIDE]</a:t>
            </a:r>
          </a:p>
        </p:txBody>
      </p:sp>
      <p:sp>
        <p:nvSpPr>
          <p:cNvPr id="4" name="Slide Number Placeholder 3"/>
          <p:cNvSpPr>
            <a:spLocks noGrp="1"/>
          </p:cNvSpPr>
          <p:nvPr>
            <p:ph type="sldNum" sz="quarter" idx="10"/>
          </p:nvPr>
        </p:nvSpPr>
        <p:spPr/>
        <p:txBody>
          <a:bodyPr/>
          <a:lstStyle/>
          <a:p>
            <a:fld id="{C5DC2DA4-D29E-4014-A69C-276226FB67B5}" type="slidenum">
              <a:rPr lang="en-US" smtClean="0"/>
              <a:t>41</a:t>
            </a:fld>
            <a:endParaRPr lang="en-US"/>
          </a:p>
        </p:txBody>
      </p:sp>
    </p:spTree>
    <p:extLst>
      <p:ext uri="{BB962C8B-B14F-4D97-AF65-F5344CB8AC3E}">
        <p14:creationId xmlns:p14="http://schemas.microsoft.com/office/powerpoint/2010/main" val="26941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impact that vaccines have had on disease morbidity in the United States.</a:t>
            </a:r>
            <a:r>
              <a:rPr lang="en-US" baseline="0" dirty="0"/>
              <a:t>  Reported cases of all vaccine-preventable diseases have declined dramatically from numbers seen in the 20th century.  So if parents ask you if vaccines really work, the answer is a resounding “yes.”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729975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The new recommendations for HPV vaccine dosing schedules are:</a:t>
            </a:r>
          </a:p>
          <a:p>
            <a:endParaRPr lang="en-US" baseline="0" dirty="0"/>
          </a:p>
          <a:p>
            <a:pPr marL="171450" indent="-171450">
              <a:buFont typeface="Arial" panose="020B0604020202020204" pitchFamily="34" charset="0"/>
              <a:buChar char="•"/>
            </a:pPr>
            <a:r>
              <a:rPr lang="en-US" u="none" dirty="0"/>
              <a:t>For persons initiating vaccination before the 15</a:t>
            </a:r>
            <a:r>
              <a:rPr lang="en-US" u="none" baseline="30000" dirty="0"/>
              <a:t>th</a:t>
            </a:r>
            <a:r>
              <a:rPr lang="en-US" u="none" dirty="0"/>
              <a:t> birthday, the recommended immunization schedule is 2 doses of HPV vaccine.</a:t>
            </a:r>
            <a:r>
              <a:rPr lang="en-US" u="none" baseline="0" dirty="0"/>
              <a:t> </a:t>
            </a:r>
            <a:r>
              <a:rPr lang="en-US" u="none" dirty="0"/>
              <a:t>The second dose should be administered 6–12 months after the first dose (for a 0, 6–12 month schedule).</a:t>
            </a:r>
            <a:r>
              <a:rPr lang="en-US" u="none" baseline="30000" dirty="0"/>
              <a:t> </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For persons initiating vaccination on or after the 15</a:t>
            </a:r>
            <a:r>
              <a:rPr lang="en-US" u="none" baseline="30000" dirty="0"/>
              <a:t>th</a:t>
            </a:r>
            <a:r>
              <a:rPr lang="en-US" u="none" dirty="0"/>
              <a:t> birthday, the recommendation for a 3-dose schedule remains. </a:t>
            </a:r>
            <a:r>
              <a:rPr lang="en-US" dirty="0"/>
              <a:t>The second dose should be administered 1–2 months after the first dose, and the third dose should be administered 6 months after the first dose (for a 0, 1–2, 6 month schedule). </a:t>
            </a:r>
          </a:p>
          <a:p>
            <a:pPr marL="171450" indent="-171450">
              <a:buFontTx/>
              <a:buChar char="-"/>
            </a:pPr>
            <a:endParaRPr lang="en-US" baseline="3000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persons who initiated vaccination with nine-valent, quadrivalent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persons who have been adequately vaccinated with quadrivalent or bivalent HPV vaccine, there is no ACIP recommendation regarding additional vaccination with nine-valent HPV vaccine.</a:t>
            </a:r>
          </a:p>
          <a:p>
            <a:pPr marL="171450" indent="-171450">
              <a:buFontTx/>
              <a:buChar char="-"/>
            </a:pPr>
            <a:endParaRPr lang="en-US" baseline="300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142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wrap up the presentation,</a:t>
            </a:r>
            <a:r>
              <a:rPr lang="en-US" baseline="0" dirty="0"/>
              <a:t> let’s learn about free resources that CDC has created to educate healthcare professionals and parents about immunization issues.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dirty="0"/>
          </a:p>
        </p:txBody>
      </p:sp>
    </p:spTree>
    <p:extLst>
      <p:ext uri="{BB962C8B-B14F-4D97-AF65-F5344CB8AC3E}">
        <p14:creationId xmlns:p14="http://schemas.microsoft.com/office/powerpoint/2010/main" val="3157268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kern="1200" dirty="0">
                <a:solidFill>
                  <a:schemeClr val="tx2"/>
                </a:solidFill>
                <a:effectLst/>
                <a:latin typeface="+mn-lt"/>
                <a:ea typeface="+mn-ea"/>
                <a:cs typeface="+mn-cs"/>
              </a:rPr>
              <a:t>CDC offers a wide range of FREE trainings for clinicians,</a:t>
            </a:r>
            <a:r>
              <a:rPr lang="en-US" sz="1600" b="0" kern="1200" baseline="0" dirty="0">
                <a:solidFill>
                  <a:schemeClr val="tx2"/>
                </a:solidFill>
                <a:effectLst/>
                <a:latin typeface="+mn-lt"/>
                <a:ea typeface="+mn-ea"/>
                <a:cs typeface="+mn-cs"/>
              </a:rPr>
              <a:t> most of which offer CE/CME credit.  These include:</a:t>
            </a:r>
          </a:p>
          <a:p>
            <a:endParaRPr lang="en-US" sz="1600" b="0" kern="1200" baseline="0" dirty="0">
              <a:solidFill>
                <a:schemeClr val="tx2"/>
              </a:solidFill>
              <a:effectLst/>
              <a:latin typeface="+mn-lt"/>
              <a:ea typeface="+mn-ea"/>
              <a:cs typeface="+mn-cs"/>
            </a:endParaRPr>
          </a:p>
          <a:p>
            <a:pPr marL="285750" indent="-285750">
              <a:buFont typeface="Arial" panose="020B0604020202020204" pitchFamily="34" charset="0"/>
              <a:buChar char="•"/>
            </a:pPr>
            <a:r>
              <a:rPr lang="en-US" sz="1600" b="0" kern="1200" baseline="0" dirty="0">
                <a:solidFill>
                  <a:schemeClr val="tx2"/>
                </a:solidFill>
                <a:effectLst/>
                <a:latin typeface="+mn-lt"/>
                <a:ea typeface="+mn-ea"/>
                <a:cs typeface="+mn-cs"/>
              </a:rPr>
              <a:t>The You Call the Shots online modules about vaccine-preventable diseases and vaccine recommendations</a:t>
            </a:r>
          </a:p>
          <a:p>
            <a:pPr marL="285750" indent="-285750">
              <a:buFont typeface="Arial" panose="020B0604020202020204" pitchFamily="34" charset="0"/>
              <a:buChar char="•"/>
            </a:pPr>
            <a:r>
              <a:rPr lang="en-US" sz="1600" b="0" kern="1200" baseline="0" dirty="0">
                <a:solidFill>
                  <a:schemeClr val="tx2"/>
                </a:solidFill>
                <a:effectLst/>
                <a:latin typeface="+mn-lt"/>
                <a:ea typeface="+mn-ea"/>
                <a:cs typeface="+mn-cs"/>
              </a:rPr>
              <a:t>Live net conferences about current issues in immunization</a:t>
            </a:r>
          </a:p>
          <a:p>
            <a:pPr marL="285750" indent="-285750">
              <a:buFont typeface="Arial" panose="020B0604020202020204" pitchFamily="34" charset="0"/>
              <a:buChar char="•"/>
            </a:pPr>
            <a:r>
              <a:rPr lang="en-US" sz="1600" b="0" kern="1200" baseline="0" dirty="0">
                <a:solidFill>
                  <a:schemeClr val="tx2"/>
                </a:solidFill>
                <a:effectLst/>
                <a:latin typeface="+mn-lt"/>
                <a:ea typeface="+mn-ea"/>
                <a:cs typeface="+mn-cs"/>
              </a:rPr>
              <a:t>A series of online webinars about the content of the Pink Book, which discusses the epidemiology and prevention of vaccine-preventable diseases; and</a:t>
            </a:r>
          </a:p>
          <a:p>
            <a:pPr marL="285750" indent="-285750">
              <a:buFont typeface="Arial" panose="020B0604020202020204" pitchFamily="34" charset="0"/>
              <a:buChar char="•"/>
            </a:pPr>
            <a:r>
              <a:rPr lang="en-US" sz="1600" b="0" kern="1200" baseline="0" dirty="0">
                <a:solidFill>
                  <a:schemeClr val="tx2"/>
                </a:solidFill>
                <a:effectLst/>
                <a:latin typeface="+mn-lt"/>
                <a:ea typeface="+mn-ea"/>
                <a:cs typeface="+mn-cs"/>
              </a:rPr>
              <a:t>Webcasts on a host of other topics.</a:t>
            </a:r>
          </a:p>
          <a:p>
            <a:endParaRPr lang="en-US" sz="1600" b="0" kern="1200" baseline="0" dirty="0">
              <a:solidFill>
                <a:schemeClr val="tx2"/>
              </a:solidFill>
              <a:effectLst/>
              <a:latin typeface="+mn-lt"/>
              <a:ea typeface="+mn-ea"/>
              <a:cs typeface="+mn-cs"/>
            </a:endParaRPr>
          </a:p>
          <a:p>
            <a:r>
              <a:rPr lang="en-US" sz="1600" b="0" kern="1200" baseline="0" dirty="0">
                <a:solidFill>
                  <a:schemeClr val="tx2"/>
                </a:solidFill>
                <a:effectLst/>
                <a:latin typeface="+mn-lt"/>
                <a:ea typeface="+mn-ea"/>
                <a:cs typeface="+mn-cs"/>
              </a:rPr>
              <a:t>Visit this website for more details.</a:t>
            </a:r>
            <a:endParaRPr lang="en-US" sz="1600" b="0" kern="1200" dirty="0">
              <a:solidFill>
                <a:schemeClr val="tx2"/>
              </a:solidFill>
              <a:effectLst/>
              <a:latin typeface="+mn-lt"/>
              <a:ea typeface="+mn-ea"/>
              <a:cs typeface="+mn-cs"/>
            </a:endParaRPr>
          </a:p>
          <a:p>
            <a:endParaRPr lang="en-US" sz="1600" b="0" kern="1200" dirty="0">
              <a:solidFill>
                <a:schemeClr val="tx2"/>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44</a:t>
            </a:fld>
            <a:endParaRPr lang="en-US" dirty="0"/>
          </a:p>
        </p:txBody>
      </p:sp>
    </p:spTree>
    <p:extLst>
      <p:ext uri="{BB962C8B-B14F-4D97-AF65-F5344CB8AC3E}">
        <p14:creationId xmlns:p14="http://schemas.microsoft.com/office/powerpoint/2010/main" val="2146683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also collaborates with Medscape to produce expert commentaries on a wide variety of public health topics, including immunization.  Here</a:t>
            </a:r>
            <a:r>
              <a:rPr lang="en-US" baseline="0" dirty="0"/>
              <a:t> are three recent commentaries related to childhood immunization.</a:t>
            </a:r>
          </a:p>
          <a:p>
            <a:endParaRPr lang="en-US" baseline="0" dirty="0"/>
          </a:p>
          <a:p>
            <a:r>
              <a:rPr lang="en-US" baseline="0" dirty="0"/>
              <a:t>The first commentary about vaccine communication features Dr. Nancy </a:t>
            </a:r>
            <a:r>
              <a:rPr lang="en-US" baseline="0" dirty="0" err="1"/>
              <a:t>Messonnier</a:t>
            </a:r>
            <a:r>
              <a:rPr lang="en-US" baseline="0" dirty="0"/>
              <a:t>, head of the National Center for Immunization and Respiratory Diseases, or NCIRD</a:t>
            </a:r>
          </a:p>
          <a:p>
            <a:endParaRPr lang="en-US" baseline="0" dirty="0"/>
          </a:p>
          <a:p>
            <a:r>
              <a:rPr lang="en-US" baseline="0" dirty="0"/>
              <a:t>The second features Dr. Anne </a:t>
            </a:r>
            <a:r>
              <a:rPr lang="en-US" baseline="0" dirty="0" err="1"/>
              <a:t>Schuchat</a:t>
            </a:r>
            <a:r>
              <a:rPr lang="en-US" baseline="0" dirty="0"/>
              <a:t>, back when she was the head of NCIRD.</a:t>
            </a:r>
          </a:p>
          <a:p>
            <a:endParaRPr lang="en-US" baseline="0" dirty="0"/>
          </a:p>
          <a:p>
            <a:r>
              <a:rPr lang="en-US" baseline="0" dirty="0"/>
              <a:t>The third features Dr. Laurie Markowitz, an HPV subject matter expert at CDC.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45</a:t>
            </a:fld>
            <a:endParaRPr lang="en-US" dirty="0"/>
          </a:p>
        </p:txBody>
      </p:sp>
    </p:spTree>
    <p:extLst>
      <p:ext uri="{BB962C8B-B14F-4D97-AF65-F5344CB8AC3E}">
        <p14:creationId xmlns:p14="http://schemas.microsoft.com/office/powerpoint/2010/main" val="201573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effectLst/>
              </a:rPr>
              <a:t>One of the conversations you probably have with parents on a daily basis is about protecting their children from vaccine-preventable diseases. CDC, AAP, and AAFP created a suite of online materials to help you assess parents' needs, identify the role they want to play in making decisions for their child’s health, and then communicate in ways that meet their needs. These resources are collectively called </a:t>
            </a:r>
            <a:r>
              <a:rPr lang="en-US" i="1" dirty="0">
                <a:effectLst/>
              </a:rPr>
              <a:t>Provider Resources for Vaccine Conversations with Parents</a:t>
            </a:r>
            <a:r>
              <a:rPr lang="en-US" dirty="0">
                <a:effectLst/>
              </a:rPr>
              <a:t>.</a:t>
            </a:r>
          </a:p>
          <a:p>
            <a:endParaRPr lang="en-US" dirty="0">
              <a:effectLst/>
            </a:endParaRPr>
          </a:p>
          <a:p>
            <a:r>
              <a:rPr lang="en-US" dirty="0">
                <a:effectLst/>
              </a:rPr>
              <a:t>They include:</a:t>
            </a:r>
          </a:p>
          <a:p>
            <a:pPr marL="285750" indent="-285750">
              <a:buFont typeface="Arial" panose="020B0604020202020204" pitchFamily="34" charset="0"/>
              <a:buChar char="•"/>
            </a:pPr>
            <a:r>
              <a:rPr lang="en-US" dirty="0">
                <a:effectLst/>
              </a:rPr>
              <a:t>Guidance for</a:t>
            </a:r>
            <a:r>
              <a:rPr lang="en-US" baseline="0" dirty="0">
                <a:effectLst/>
              </a:rPr>
              <a:t> how to talk with parents about vaccines, including how to answer some common questions</a:t>
            </a:r>
          </a:p>
          <a:p>
            <a:pPr marL="285750" indent="-285750">
              <a:buFont typeface="Arial" panose="020B0604020202020204" pitchFamily="34" charset="0"/>
              <a:buChar char="•"/>
            </a:pPr>
            <a:r>
              <a:rPr lang="en-US" baseline="0" dirty="0">
                <a:effectLst/>
              </a:rPr>
              <a:t>Plain language fact sheets about vaccine-preventable diseases – in English and Spanish</a:t>
            </a:r>
          </a:p>
          <a:p>
            <a:pPr marL="285750" indent="-285750">
              <a:buFont typeface="Arial" panose="020B0604020202020204" pitchFamily="34" charset="0"/>
              <a:buChar char="•"/>
            </a:pPr>
            <a:r>
              <a:rPr lang="en-US" baseline="0" dirty="0">
                <a:effectLst/>
              </a:rPr>
              <a:t>Fact sheets about vaccine safety</a:t>
            </a:r>
          </a:p>
          <a:p>
            <a:pPr marL="285750" indent="-285750">
              <a:buFont typeface="Arial" panose="020B0604020202020204" pitchFamily="34" charset="0"/>
              <a:buChar char="•"/>
            </a:pPr>
            <a:r>
              <a:rPr lang="en-US" baseline="0" dirty="0">
                <a:effectLst/>
              </a:rPr>
              <a:t>Information for parents who choose not to vaccinate</a:t>
            </a:r>
          </a:p>
          <a:p>
            <a:pPr marL="285750" indent="-285750">
              <a:buFont typeface="Arial" panose="020B0604020202020204" pitchFamily="34" charset="0"/>
              <a:buChar char="•"/>
            </a:pPr>
            <a:r>
              <a:rPr lang="en-US" baseline="0" dirty="0">
                <a:effectLst/>
              </a:rPr>
              <a:t>Videos</a:t>
            </a:r>
          </a:p>
          <a:p>
            <a:pPr marL="285750" indent="-285750">
              <a:buFont typeface="Arial" panose="020B0604020202020204" pitchFamily="34" charset="0"/>
              <a:buChar char="•"/>
            </a:pPr>
            <a:r>
              <a:rPr lang="en-US" baseline="0" dirty="0">
                <a:effectLst/>
              </a:rPr>
              <a:t>And more!</a:t>
            </a:r>
            <a:endParaRPr lang="en-US" dirty="0"/>
          </a:p>
          <a:p>
            <a:endParaRPr lang="en-US" dirty="0"/>
          </a:p>
          <a:p>
            <a:r>
              <a:rPr lang="en-US" dirty="0">
                <a:effectLst/>
              </a:rPr>
              <a:t>These resources may help you start or continue a vaccine conversation with parents; the materials also are effective educational tools for parents to supplement the conversations you have with them.</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46</a:t>
            </a:fld>
            <a:endParaRPr lang="en-US" dirty="0"/>
          </a:p>
        </p:txBody>
      </p:sp>
    </p:spTree>
    <p:extLst>
      <p:ext uri="{BB962C8B-B14F-4D97-AF65-F5344CB8AC3E}">
        <p14:creationId xmlns:p14="http://schemas.microsoft.com/office/powerpoint/2010/main" val="1052972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many ways that you can use the materials in </a:t>
            </a:r>
            <a:r>
              <a:rPr lang="en-US" i="1" baseline="0" dirty="0"/>
              <a:t>Provider Resources with Vaccine Conversations for Children.</a:t>
            </a:r>
            <a:r>
              <a:rPr lang="en-US" i="0" baseline="0" dirty="0"/>
              <a:t>  </a:t>
            </a:r>
          </a:p>
          <a:p>
            <a:endParaRPr lang="en-US" i="0" baseline="0" dirty="0"/>
          </a:p>
          <a:p>
            <a:r>
              <a:rPr lang="en-US" i="0" baseline="0" dirty="0"/>
              <a:t>READ LIST</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dirty="0"/>
          </a:p>
        </p:txBody>
      </p:sp>
    </p:spTree>
    <p:extLst>
      <p:ext uri="{BB962C8B-B14F-4D97-AF65-F5344CB8AC3E}">
        <p14:creationId xmlns:p14="http://schemas.microsoft.com/office/powerpoint/2010/main" val="2559958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also has</a:t>
            </a:r>
            <a:r>
              <a:rPr lang="en-US" baseline="0" dirty="0"/>
              <a:t> many HPV resources for clinicians, listed here.</a:t>
            </a:r>
          </a:p>
          <a:p>
            <a:endParaRPr lang="en-US" baseline="0" dirty="0"/>
          </a:p>
          <a:p>
            <a:r>
              <a:rPr lang="en-US" baseline="0" dirty="0"/>
              <a:t>The short How I Recommend videos are one of the new resources—They are very helpful for hearing how real healthcare professionals talk about HPV with their patients.</a:t>
            </a:r>
          </a:p>
          <a:p>
            <a:endParaRPr lang="en-US" baseline="0" dirty="0"/>
          </a:p>
          <a:p>
            <a:r>
              <a:rPr lang="en-US" baseline="0" dirty="0"/>
              <a:t>You can find all of the resources on these webpages.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dirty="0"/>
          </a:p>
        </p:txBody>
      </p:sp>
    </p:spTree>
    <p:extLst>
      <p:ext uri="{BB962C8B-B14F-4D97-AF65-F5344CB8AC3E}">
        <p14:creationId xmlns:p14="http://schemas.microsoft.com/office/powerpoint/2010/main" val="85332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CDC childhood immunization resources that you can share with parents:</a:t>
            </a:r>
          </a:p>
          <a:p>
            <a:endParaRPr lang="en-US" baseline="0" dirty="0"/>
          </a:p>
          <a:p>
            <a:pPr marL="285750" indent="-285750">
              <a:buFont typeface="Arial" panose="020B0604020202020204" pitchFamily="34" charset="0"/>
              <a:buChar char="•"/>
            </a:pPr>
            <a:r>
              <a:rPr lang="en-US" baseline="0" dirty="0"/>
              <a:t>Fact sheets</a:t>
            </a:r>
          </a:p>
          <a:p>
            <a:pPr marL="285750" indent="-285750">
              <a:buFont typeface="Arial" panose="020B0604020202020204" pitchFamily="34" charset="0"/>
              <a:buChar char="•"/>
            </a:pPr>
            <a:r>
              <a:rPr lang="en-US" baseline="0" dirty="0"/>
              <a:t>Easy-to-read immunization schedules in English and Spanish</a:t>
            </a:r>
          </a:p>
          <a:p>
            <a:pPr marL="285750" indent="-285750">
              <a:buFont typeface="Arial" panose="020B0604020202020204" pitchFamily="34" charset="0"/>
              <a:buChar char="•"/>
            </a:pPr>
            <a:r>
              <a:rPr lang="en-US" baseline="0" dirty="0"/>
              <a:t>Infographics and listicles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Go to the URL listed on this slide to see these items and more, like posters and videos.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 will talk more about how to use these in a few minutes.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49</a:t>
            </a:fld>
            <a:endParaRPr lang="en-US" dirty="0"/>
          </a:p>
        </p:txBody>
      </p:sp>
    </p:spTree>
    <p:extLst>
      <p:ext uri="{BB962C8B-B14F-4D97-AF65-F5344CB8AC3E}">
        <p14:creationId xmlns:p14="http://schemas.microsoft.com/office/powerpoint/2010/main" val="3923907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Here are</a:t>
            </a:r>
            <a:r>
              <a:rPr lang="en-US" baseline="0" dirty="0"/>
              <a:t> screen shots of CDC’s frequently asked questions about infant immunizations.  A few examples include:</a:t>
            </a:r>
          </a:p>
          <a:p>
            <a:endParaRPr lang="en-US" baseline="0" dirty="0"/>
          </a:p>
          <a:p>
            <a:pPr marL="285750" indent="-285750">
              <a:buFont typeface="Arial" panose="020B0604020202020204" pitchFamily="34" charset="0"/>
              <a:buChar char="•"/>
            </a:pPr>
            <a:r>
              <a:rPr lang="en-US" baseline="0" dirty="0"/>
              <a:t>Are vaccines safe?</a:t>
            </a:r>
          </a:p>
          <a:p>
            <a:pPr marL="285750" indent="-285750">
              <a:buFont typeface="Arial" panose="020B0604020202020204" pitchFamily="34" charset="0"/>
              <a:buChar char="•"/>
            </a:pPr>
            <a:r>
              <a:rPr lang="en-US" baseline="0" dirty="0"/>
              <a:t>Can vaccines overload my baby’s immune system?</a:t>
            </a:r>
          </a:p>
          <a:p>
            <a:pPr marL="285750" indent="-285750">
              <a:buFont typeface="Arial" panose="020B0604020202020204" pitchFamily="34" charset="0"/>
              <a:buChar char="•"/>
            </a:pPr>
            <a:r>
              <a:rPr lang="en-US" baseline="0" dirty="0"/>
              <a:t>What’s wrong with delaying my baby’s vaccines if I’m planning to get them all eventually?</a:t>
            </a:r>
          </a:p>
          <a:p>
            <a:pPr marL="285750" indent="-285750">
              <a:buFont typeface="Arial" panose="020B0604020202020204" pitchFamily="34" charset="0"/>
              <a:buChar char="•"/>
            </a:pPr>
            <a:endParaRPr lang="en-US" baseline="0" dirty="0"/>
          </a:p>
          <a:p>
            <a:r>
              <a:rPr lang="en-US" baseline="0" dirty="0"/>
              <a:t>These fact sheets are written for parents of children 0-2 and CDC developed them together with The American Academy of Pediatrics and The American Academy of Family Physicians.  </a:t>
            </a:r>
          </a:p>
          <a:p>
            <a:endParaRPr lang="en-US" baseline="0" dirty="0"/>
          </a:p>
          <a:p>
            <a:r>
              <a:rPr lang="en-US" baseline="0" dirty="0"/>
              <a:t>They are available in English and Spanish, and you can view them online or download a PDF to print and copy for parents in your practice.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50</a:t>
            </a:fld>
            <a:endParaRPr lang="en-US" dirty="0"/>
          </a:p>
        </p:txBody>
      </p:sp>
    </p:spTree>
    <p:extLst>
      <p:ext uri="{BB962C8B-B14F-4D97-AF65-F5344CB8AC3E}">
        <p14:creationId xmlns:p14="http://schemas.microsoft.com/office/powerpoint/2010/main" val="1569183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CDC adolescent immunization resources that you can share with parents:</a:t>
            </a:r>
          </a:p>
          <a:p>
            <a:endParaRPr lang="en-US" baseline="0" dirty="0"/>
          </a:p>
          <a:p>
            <a:pPr marL="285750" indent="-285750">
              <a:buFont typeface="Arial" panose="020B0604020202020204" pitchFamily="34" charset="0"/>
              <a:buChar char="•"/>
            </a:pPr>
            <a:r>
              <a:rPr lang="en-US" baseline="0" dirty="0"/>
              <a:t>Fact sheets</a:t>
            </a:r>
          </a:p>
          <a:p>
            <a:pPr marL="285750" indent="-285750">
              <a:buFont typeface="Arial" panose="020B0604020202020204" pitchFamily="34" charset="0"/>
              <a:buChar char="•"/>
            </a:pPr>
            <a:r>
              <a:rPr lang="en-US" baseline="0" dirty="0"/>
              <a:t>Easy-to-read immunization schedules in English and Spanish</a:t>
            </a:r>
          </a:p>
          <a:p>
            <a:pPr marL="285750" indent="-285750">
              <a:buFont typeface="Arial" panose="020B0604020202020204" pitchFamily="34" charset="0"/>
              <a:buChar char="•"/>
            </a:pPr>
            <a:r>
              <a:rPr lang="en-US" baseline="0" dirty="0"/>
              <a:t>Posters</a:t>
            </a:r>
          </a:p>
          <a:p>
            <a:pPr marL="285750" indent="-285750">
              <a:buFont typeface="Arial" panose="020B0604020202020204" pitchFamily="34" charset="0"/>
              <a:buChar char="•"/>
            </a:pPr>
            <a:r>
              <a:rPr lang="en-US" baseline="0" dirty="0"/>
              <a:t>Videos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Go to the URL listed on this slide to see these items and more.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51</a:t>
            </a:fld>
            <a:endParaRPr lang="en-US" dirty="0"/>
          </a:p>
        </p:txBody>
      </p:sp>
    </p:spTree>
    <p:extLst>
      <p:ext uri="{BB962C8B-B14F-4D97-AF65-F5344CB8AC3E}">
        <p14:creationId xmlns:p14="http://schemas.microsoft.com/office/powerpoint/2010/main" val="159927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Following the introduction of the pneumococcal conjugate vaccines in the United States (PCV7 in 2000 and PCV13 in 2010), dramatic declines in invasive pneumococcal disease were reported among children less than 5 years old. </a:t>
            </a:r>
          </a:p>
          <a:p>
            <a:endParaRPr lang="en-US" dirty="0">
              <a:effectLst/>
            </a:endParaRPr>
          </a:p>
          <a:p>
            <a:r>
              <a:rPr lang="en-US" dirty="0">
                <a:effectLst/>
              </a:rPr>
              <a:t>Overall, invasive pneumococcal disease decreased from 100 cases per 100,000 people in 1998 to 9 cases per 100,000 in 2016. </a:t>
            </a:r>
          </a:p>
          <a:p>
            <a:endParaRPr lang="en-US" dirty="0">
              <a:effectLst/>
            </a:endParaRPr>
          </a:p>
          <a:p>
            <a:r>
              <a:rPr lang="en-US" dirty="0">
                <a:effectLst/>
              </a:rPr>
              <a:t>Invasive pneumococcal disease caused by the 13 serotypes covered by PCV13 decreased from 88 cases per 100,000 people in 1998 to 2 cases per 100,000 people in 2016.</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323186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Here are some ideas for how to use these communication resources in your practice.</a:t>
            </a:r>
          </a:p>
          <a:p>
            <a:endParaRPr lang="en-US" dirty="0"/>
          </a:p>
          <a:p>
            <a:r>
              <a:rPr lang="en-US" dirty="0"/>
              <a:t>You can share them with parents and</a:t>
            </a:r>
            <a:r>
              <a:rPr lang="en-US" baseline="0" dirty="0"/>
              <a:t> peers—either in hard copy, via email, or via your practice’s social media channels.  For example, you could print out hard copies of the parent-friendly immunization schedule, and then share CDC infographics and listicles via your practice Facebook page.</a:t>
            </a:r>
          </a:p>
          <a:p>
            <a:endParaRPr lang="en-US" baseline="0" dirty="0"/>
          </a:p>
          <a:p>
            <a:r>
              <a:rPr lang="en-US" baseline="0" dirty="0"/>
              <a:t>You can syndicate CDC web content and web features for your own website.  It’s easy and efficient, because when CDC makes updates, the updates will appear on your website as well.</a:t>
            </a:r>
          </a:p>
          <a:p>
            <a:endParaRPr lang="en-US" baseline="0" dirty="0"/>
          </a:p>
          <a:p>
            <a:r>
              <a:rPr lang="en-US" baseline="0" dirty="0"/>
              <a:t>You can order CDC posters and hang them in your waiting room or exam room.</a:t>
            </a:r>
          </a:p>
          <a:p>
            <a:endParaRPr lang="en-US" baseline="0" dirty="0"/>
          </a:p>
          <a:p>
            <a:r>
              <a:rPr lang="en-US" baseline="0" dirty="0"/>
              <a:t>You can also download fact sheets and include them in new parent packets, put them in a waiting room display, or leave them out in exam rooms.</a:t>
            </a:r>
          </a:p>
          <a:p>
            <a:endParaRPr lang="en-US" baseline="0" dirty="0"/>
          </a:p>
          <a:p>
            <a:r>
              <a:rPr lang="en-US" baseline="0" dirty="0"/>
              <a:t>All CDC materials are free to download and some can be ordered in hard copy at the CDC-INFO On Demand website listed here.</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52</a:t>
            </a:fld>
            <a:endParaRPr lang="en-US" dirty="0"/>
          </a:p>
        </p:txBody>
      </p:sp>
    </p:spTree>
    <p:extLst>
      <p:ext uri="{BB962C8B-B14F-4D97-AF65-F5344CB8AC3E}">
        <p14:creationId xmlns:p14="http://schemas.microsoft.com/office/powerpoint/2010/main" val="1719392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dirty="0"/>
          </a:p>
        </p:txBody>
      </p:sp>
    </p:spTree>
    <p:extLst>
      <p:ext uri="{BB962C8B-B14F-4D97-AF65-F5344CB8AC3E}">
        <p14:creationId xmlns:p14="http://schemas.microsoft.com/office/powerpoint/2010/main" val="135969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At the same time that vaccine-preventable diseases have decreased, vaccination coverage rates have increased.  This slide shows how vaccination rates have increased since 1994 among children 19-35 months, using data from CDC’s National Immunization Survey.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600" b="0" baseline="0" dirty="0">
                <a:solidFill>
                  <a:schemeClr val="tx2"/>
                </a:solidFill>
              </a:rPr>
              <a:t>The big dip in Hib vaccination rates from 2007-2009 was due to the national Hib vaccine shortage during these years.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600" b="0" baseline="0" dirty="0">
              <a:solidFill>
                <a:schemeClr val="tx2"/>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a:solidFill>
                <a:prstClr val="black"/>
              </a:solidFill>
            </a:endParaRPr>
          </a:p>
          <a:p>
            <a:pPr algn="ctr"/>
            <a:endParaRPr lang="en-US" sz="1200"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14615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can see from this slide, very few children – less than 1% of toddler nationally</a:t>
            </a:r>
            <a:r>
              <a:rPr lang="en-US" baseline="0" dirty="0"/>
              <a:t> – are not receiving any vaccines at all.  And this has stayed relatively stable for many years.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the good news because, we see that even though there is a lot of discussion and attention paid to parents who choose not to vaccinates their children on schedule, very few parents are actually choosing not to vaccinate at all.  And most kids are up to date on their vaccines by 35 months.</a:t>
            </a:r>
            <a:endParaRPr lang="en-US" dirty="0"/>
          </a:p>
          <a:p>
            <a:endParaRPr lang="en-US" dirty="0"/>
          </a:p>
          <a:p>
            <a:endParaRPr lang="en-US" dirty="0"/>
          </a:p>
          <a:p>
            <a:r>
              <a:rPr lang="en-US" dirty="0"/>
              <a:t>NOTE: 95% confidence intervals are</a:t>
            </a:r>
            <a:r>
              <a:rPr lang="en-US" baseline="0" dirty="0"/>
              <a:t> ±0.1 to 0.2 for each point estimate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403610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kern="1200" dirty="0">
                <a:solidFill>
                  <a:schemeClr val="tx2"/>
                </a:solidFill>
                <a:effectLst/>
                <a:latin typeface="+mn-lt"/>
                <a:ea typeface="+mn-ea"/>
                <a:cs typeface="+mn-cs"/>
              </a:rPr>
              <a:t>A few</a:t>
            </a:r>
            <a:r>
              <a:rPr lang="en-US" sz="1600" kern="1200" baseline="0" dirty="0">
                <a:solidFill>
                  <a:schemeClr val="tx2"/>
                </a:solidFill>
                <a:effectLst/>
                <a:latin typeface="+mn-lt"/>
                <a:ea typeface="+mn-ea"/>
                <a:cs typeface="+mn-cs"/>
              </a:rPr>
              <a:t> years ago, </a:t>
            </a:r>
            <a:r>
              <a:rPr lang="en-US" sz="1600" kern="1200" dirty="0">
                <a:solidFill>
                  <a:schemeClr val="tx2"/>
                </a:solidFill>
                <a:effectLst/>
                <a:latin typeface="+mn-lt"/>
                <a:ea typeface="+mn-ea"/>
                <a:cs typeface="+mn-cs"/>
              </a:rPr>
              <a:t>CDC</a:t>
            </a:r>
            <a:r>
              <a:rPr lang="en-US" sz="1600" kern="1200" baseline="0" dirty="0">
                <a:solidFill>
                  <a:schemeClr val="tx2"/>
                </a:solidFill>
                <a:effectLst/>
                <a:latin typeface="+mn-lt"/>
                <a:ea typeface="+mn-ea"/>
                <a:cs typeface="+mn-cs"/>
              </a:rPr>
              <a:t> did a study to evaluate the cost-benefit of immunizations during the Vaccines for Children period from 1994-2014.  This data was subsequently updated to estimate the impact of immunizations in children born through 2016.  </a:t>
            </a:r>
            <a:r>
              <a:rPr lang="en-US" sz="1600" kern="1200" dirty="0">
                <a:solidFill>
                  <a:schemeClr val="tx2"/>
                </a:solidFill>
                <a:effectLst/>
                <a:latin typeface="+mn-lt"/>
                <a:ea typeface="+mn-ea"/>
                <a:cs typeface="+mn-cs"/>
              </a:rPr>
              <a:t>Modeling estimated that, among children born during 1994– 2016, vaccination will prevent an estimated 381 million illnesses, 24.5 million hospitalizations, and 855,000 early deaths over the course of their lifetimes, at a net savings of $360 billion in direct costs and $1.65 trillion in total societal costs.</a:t>
            </a:r>
          </a:p>
          <a:p>
            <a:endParaRPr lang="en-US" sz="1600" kern="1200" dirty="0">
              <a:solidFill>
                <a:schemeClr val="tx2"/>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dirty="0">
                <a:solidFill>
                  <a:schemeClr val="tx2"/>
                </a:solidFill>
                <a:effectLst/>
                <a:latin typeface="+mn-lt"/>
                <a:ea typeface="+mn-ea"/>
                <a:cs typeface="+mn-cs"/>
              </a:rPr>
              <a:t>Costs were adjusted to 2016 dollars, and future costs related to disease were discounted at 3% annually.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dirty="0">
              <a:solidFill>
                <a:schemeClr val="tx2"/>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dirty="0">
                <a:solidFill>
                  <a:schemeClr val="tx2"/>
                </a:solidFill>
                <a:effectLst/>
                <a:latin typeface="+mn-lt"/>
                <a:ea typeface="+mn-ea"/>
                <a:cs typeface="+mn-cs"/>
              </a:rPr>
              <a:t>The following vaccines were included</a:t>
            </a:r>
            <a:r>
              <a:rPr lang="en-US" sz="1600" kern="1200" baseline="0" dirty="0">
                <a:solidFill>
                  <a:schemeClr val="tx2"/>
                </a:solidFill>
                <a:effectLst/>
                <a:latin typeface="+mn-lt"/>
                <a:ea typeface="+mn-ea"/>
                <a:cs typeface="+mn-cs"/>
              </a:rPr>
              <a:t> in the study: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baseline="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 DTP/</a:t>
            </a:r>
            <a:r>
              <a:rPr lang="en-US" sz="1600" kern="1200" dirty="0" err="1">
                <a:solidFill>
                  <a:schemeClr val="tx2"/>
                </a:solidFill>
                <a:effectLst/>
                <a:latin typeface="+mn-lt"/>
                <a:ea typeface="+mn-ea"/>
                <a:cs typeface="+mn-cs"/>
              </a:rPr>
              <a:t>DTaP</a:t>
            </a:r>
            <a:r>
              <a:rPr lang="en-US" sz="1600" kern="1200" dirty="0">
                <a:solidFill>
                  <a:schemeClr val="tx2"/>
                </a:solidFill>
                <a:effectLst/>
                <a:latin typeface="+mn-lt"/>
                <a:ea typeface="+mn-ea"/>
                <a:cs typeface="+mn-cs"/>
              </a:rPr>
              <a:t>: 1994-2016</a:t>
            </a:r>
          </a:p>
          <a:p>
            <a:r>
              <a:rPr lang="en-US" sz="1600" kern="1200" dirty="0">
                <a:solidFill>
                  <a:schemeClr val="tx2"/>
                </a:solidFill>
                <a:effectLst/>
                <a:latin typeface="+mn-lt"/>
                <a:ea typeface="+mn-ea"/>
                <a:cs typeface="+mn-cs"/>
              </a:rPr>
              <a:t>Polio: 1994-2016</a:t>
            </a:r>
          </a:p>
          <a:p>
            <a:r>
              <a:rPr lang="en-US" sz="1600" kern="1200" dirty="0">
                <a:solidFill>
                  <a:schemeClr val="tx2"/>
                </a:solidFill>
                <a:effectLst/>
                <a:latin typeface="+mn-lt"/>
                <a:ea typeface="+mn-ea"/>
                <a:cs typeface="+mn-cs"/>
              </a:rPr>
              <a:t>MMR: 1994-2016</a:t>
            </a:r>
          </a:p>
          <a:p>
            <a:r>
              <a:rPr lang="en-US" sz="1600" kern="1200" dirty="0" err="1">
                <a:solidFill>
                  <a:schemeClr val="tx2"/>
                </a:solidFill>
                <a:effectLst/>
                <a:latin typeface="+mn-lt"/>
                <a:ea typeface="+mn-ea"/>
                <a:cs typeface="+mn-cs"/>
              </a:rPr>
              <a:t>HepB</a:t>
            </a:r>
            <a:r>
              <a:rPr lang="en-US" sz="1600" kern="1200" dirty="0">
                <a:solidFill>
                  <a:schemeClr val="tx2"/>
                </a:solidFill>
                <a:effectLst/>
                <a:latin typeface="+mn-lt"/>
                <a:ea typeface="+mn-ea"/>
                <a:cs typeface="+mn-cs"/>
              </a:rPr>
              <a:t>: 1994-2016</a:t>
            </a:r>
          </a:p>
          <a:p>
            <a:r>
              <a:rPr lang="en-US" sz="1600" kern="1200" dirty="0">
                <a:solidFill>
                  <a:schemeClr val="tx2"/>
                </a:solidFill>
                <a:effectLst/>
                <a:latin typeface="+mn-lt"/>
                <a:ea typeface="+mn-ea"/>
                <a:cs typeface="+mn-cs"/>
              </a:rPr>
              <a:t>Hib: 1994-2016</a:t>
            </a:r>
          </a:p>
          <a:p>
            <a:r>
              <a:rPr lang="en-US" sz="1600" kern="1200" dirty="0">
                <a:solidFill>
                  <a:schemeClr val="tx2"/>
                </a:solidFill>
                <a:effectLst/>
                <a:latin typeface="+mn-lt"/>
                <a:ea typeface="+mn-ea"/>
                <a:cs typeface="+mn-cs"/>
              </a:rPr>
              <a:t>Varicella: 1996-2016</a:t>
            </a:r>
          </a:p>
          <a:p>
            <a:r>
              <a:rPr lang="en-US" sz="1600" kern="1200" dirty="0" err="1">
                <a:solidFill>
                  <a:schemeClr val="tx2"/>
                </a:solidFill>
                <a:effectLst/>
                <a:latin typeface="+mn-lt"/>
                <a:ea typeface="+mn-ea"/>
                <a:cs typeface="+mn-cs"/>
              </a:rPr>
              <a:t>HepA</a:t>
            </a:r>
            <a:r>
              <a:rPr lang="en-US" sz="1600" kern="1200" dirty="0">
                <a:solidFill>
                  <a:schemeClr val="tx2"/>
                </a:solidFill>
                <a:effectLst/>
                <a:latin typeface="+mn-lt"/>
                <a:ea typeface="+mn-ea"/>
                <a:cs typeface="+mn-cs"/>
              </a:rPr>
              <a:t>*: 2006-2016  (* not included in the previous VFC20)</a:t>
            </a:r>
          </a:p>
          <a:p>
            <a:r>
              <a:rPr lang="en-US" sz="1600" kern="1200" dirty="0">
                <a:solidFill>
                  <a:schemeClr val="tx2"/>
                </a:solidFill>
                <a:effectLst/>
                <a:latin typeface="+mn-lt"/>
                <a:ea typeface="+mn-ea"/>
                <a:cs typeface="+mn-cs"/>
              </a:rPr>
              <a:t>PCV7/13: 2001-2016</a:t>
            </a:r>
          </a:p>
          <a:p>
            <a:r>
              <a:rPr lang="en-US" sz="1600" kern="1200" dirty="0">
                <a:solidFill>
                  <a:schemeClr val="tx2"/>
                </a:solidFill>
                <a:effectLst/>
                <a:latin typeface="+mn-lt"/>
                <a:ea typeface="+mn-ea"/>
                <a:cs typeface="+mn-cs"/>
              </a:rPr>
              <a:t>Rotavirus: 2007-2016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dirty="0">
              <a:solidFill>
                <a:schemeClr val="tx2"/>
              </a:solidFill>
              <a:effectLst/>
              <a:latin typeface="+mn-lt"/>
              <a:ea typeface="+mn-ea"/>
              <a:cs typeface="+mn-cs"/>
            </a:endParaRP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10359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12205">
              <a:defRPr/>
            </a:pPr>
            <a:r>
              <a:rPr lang="en-US" dirty="0"/>
              <a:t>As</a:t>
            </a:r>
            <a:r>
              <a:rPr lang="en-US" baseline="0" dirty="0"/>
              <a:t> you can see, vaccination rates for preteen vaccines have steadily increased over the past decade, especially for </a:t>
            </a:r>
            <a:r>
              <a:rPr lang="en-US" baseline="0" dirty="0" err="1"/>
              <a:t>Tdap</a:t>
            </a:r>
            <a:r>
              <a:rPr lang="en-US" baseline="0" dirty="0"/>
              <a:t> and meningococcal vaccine.  </a:t>
            </a:r>
          </a:p>
          <a:p>
            <a:pPr defTabSz="912205">
              <a:defRPr/>
            </a:pPr>
            <a:endParaRPr lang="en-US" baseline="0" dirty="0"/>
          </a:p>
          <a:p>
            <a:pPr defTabSz="912205">
              <a:defRPr/>
            </a:pPr>
            <a:r>
              <a:rPr lang="en-US" baseline="0" dirty="0"/>
              <a:t>However, rates of first and third dose of HPV vaccine are not nearly as high as the coverage rates for the other vaccines routinely recommended for 11 and 12 year olds.  What this slide does show us, though, is that t</a:t>
            </a:r>
            <a:r>
              <a:rPr lang="en-US" dirty="0"/>
              <a:t>he strong coverage rates for </a:t>
            </a:r>
            <a:r>
              <a:rPr lang="en-US" dirty="0" err="1"/>
              <a:t>Tdap</a:t>
            </a:r>
            <a:r>
              <a:rPr lang="en-US" dirty="0"/>
              <a:t> vaccine</a:t>
            </a:r>
            <a:r>
              <a:rPr lang="en-US" baseline="0" dirty="0"/>
              <a:t> demonstrate that not only are most preteens and teens getting to the doctor, but they are also getting at least one of the recommended adolescent vaccines. </a:t>
            </a:r>
          </a:p>
          <a:p>
            <a:pPr defTabSz="912205">
              <a:defRPr/>
            </a:pPr>
            <a:endParaRPr lang="en-US" baseline="0" dirty="0"/>
          </a:p>
          <a:p>
            <a:r>
              <a:rPr lang="en-US" sz="1600" kern="1200" dirty="0">
                <a:solidFill>
                  <a:schemeClr val="tx2"/>
                </a:solidFill>
                <a:effectLst/>
                <a:latin typeface="+mn-lt"/>
                <a:ea typeface="+mn-ea"/>
                <a:cs typeface="+mn-cs"/>
              </a:rPr>
              <a:t>* ≥1 dose </a:t>
            </a:r>
            <a:r>
              <a:rPr lang="en-US" sz="1600" kern="1200" dirty="0" err="1">
                <a:solidFill>
                  <a:schemeClr val="tx2"/>
                </a:solidFill>
                <a:effectLst/>
                <a:latin typeface="+mn-lt"/>
                <a:ea typeface="+mn-ea"/>
                <a:cs typeface="+mn-cs"/>
              </a:rPr>
              <a:t>Tdap</a:t>
            </a:r>
            <a:r>
              <a:rPr lang="en-US" sz="1600" kern="1200" dirty="0">
                <a:solidFill>
                  <a:schemeClr val="tx2"/>
                </a:solidFill>
                <a:effectLst/>
                <a:latin typeface="+mn-lt"/>
                <a:ea typeface="+mn-ea"/>
                <a:cs typeface="+mn-cs"/>
              </a:rPr>
              <a:t> at or after age 10 years.</a:t>
            </a:r>
          </a:p>
          <a:p>
            <a:r>
              <a:rPr lang="en-US" sz="1600" kern="1200" dirty="0">
                <a:solidFill>
                  <a:schemeClr val="tx2"/>
                </a:solidFill>
                <a:effectLst/>
                <a:latin typeface="+mn-lt"/>
                <a:ea typeface="+mn-ea"/>
                <a:cs typeface="+mn-cs"/>
              </a:rPr>
              <a:t>† ≥1 dose </a:t>
            </a:r>
            <a:r>
              <a:rPr lang="en-US" sz="1600" kern="1200" dirty="0" err="1">
                <a:solidFill>
                  <a:schemeClr val="tx2"/>
                </a:solidFill>
                <a:effectLst/>
                <a:latin typeface="+mn-lt"/>
                <a:ea typeface="+mn-ea"/>
                <a:cs typeface="+mn-cs"/>
              </a:rPr>
              <a:t>MenACWY</a:t>
            </a:r>
            <a:r>
              <a:rPr lang="en-US" sz="1600" kern="1200" dirty="0">
                <a:solidFill>
                  <a:schemeClr val="tx2"/>
                </a:solidFill>
                <a:effectLst/>
                <a:latin typeface="+mn-lt"/>
                <a:ea typeface="+mn-ea"/>
                <a:cs typeface="+mn-cs"/>
              </a:rPr>
              <a:t> or meningococcal-unknown type vaccine.</a:t>
            </a:r>
          </a:p>
          <a:p>
            <a:r>
              <a:rPr lang="en-US" sz="1600" kern="1200" dirty="0">
                <a:solidFill>
                  <a:schemeClr val="tx2"/>
                </a:solidFill>
                <a:effectLst/>
                <a:latin typeface="+mn-lt"/>
                <a:ea typeface="+mn-ea"/>
                <a:cs typeface="+mn-cs"/>
              </a:rPr>
              <a:t>§ ≥2 doses </a:t>
            </a:r>
            <a:r>
              <a:rPr lang="en-US" sz="1600" kern="1200" dirty="0" err="1">
                <a:solidFill>
                  <a:schemeClr val="tx2"/>
                </a:solidFill>
                <a:effectLst/>
                <a:latin typeface="+mn-lt"/>
                <a:ea typeface="+mn-ea"/>
                <a:cs typeface="+mn-cs"/>
              </a:rPr>
              <a:t>MenACWY</a:t>
            </a:r>
            <a:r>
              <a:rPr lang="en-US" sz="1600" kern="1200" dirty="0">
                <a:solidFill>
                  <a:schemeClr val="tx2"/>
                </a:solidFill>
                <a:effectLst/>
                <a:latin typeface="+mn-lt"/>
                <a:ea typeface="+mn-ea"/>
                <a:cs typeface="+mn-cs"/>
              </a:rPr>
              <a:t> or meningococcal-unknown type vaccine, calculated only among adolescents aged 17 years at time of interview.  Does not include adolescents who received their first and only dose of </a:t>
            </a:r>
            <a:r>
              <a:rPr lang="en-US" sz="1600" kern="1200" dirty="0" err="1">
                <a:solidFill>
                  <a:schemeClr val="tx2"/>
                </a:solidFill>
                <a:effectLst/>
                <a:latin typeface="+mn-lt"/>
                <a:ea typeface="+mn-ea"/>
                <a:cs typeface="+mn-cs"/>
              </a:rPr>
              <a:t>MenACWY</a:t>
            </a:r>
            <a:r>
              <a:rPr lang="en-US" sz="1600" kern="1200" dirty="0">
                <a:solidFill>
                  <a:schemeClr val="tx2"/>
                </a:solidFill>
                <a:effectLst/>
                <a:latin typeface="+mn-lt"/>
                <a:ea typeface="+mn-ea"/>
                <a:cs typeface="+mn-cs"/>
              </a:rPr>
              <a:t> at or after 16 years of age.  </a:t>
            </a:r>
          </a:p>
          <a:p>
            <a:r>
              <a:rPr lang="en-US" sz="1600" kern="1200" dirty="0">
                <a:solidFill>
                  <a:schemeClr val="tx2"/>
                </a:solidFill>
                <a:effectLst/>
                <a:latin typeface="+mn-lt"/>
                <a:ea typeface="+mn-ea"/>
                <a:cs typeface="+mn-cs"/>
              </a:rPr>
              <a:t>¶ HPV vaccine, nine-</a:t>
            </a:r>
            <a:r>
              <a:rPr lang="en-US" sz="1600" kern="1200" dirty="0" err="1">
                <a:solidFill>
                  <a:schemeClr val="tx2"/>
                </a:solidFill>
                <a:effectLst/>
                <a:latin typeface="+mn-lt"/>
                <a:ea typeface="+mn-ea"/>
                <a:cs typeface="+mn-cs"/>
              </a:rPr>
              <a:t>valent</a:t>
            </a:r>
            <a:r>
              <a:rPr lang="en-US" sz="1600" kern="1200" dirty="0">
                <a:solidFill>
                  <a:schemeClr val="tx2"/>
                </a:solidFill>
                <a:effectLst/>
                <a:latin typeface="+mn-lt"/>
                <a:ea typeface="+mn-ea"/>
                <a:cs typeface="+mn-cs"/>
              </a:rPr>
              <a:t> (9vHPV), </a:t>
            </a:r>
            <a:r>
              <a:rPr lang="en-US" sz="1600" kern="1200" dirty="0" err="1">
                <a:solidFill>
                  <a:schemeClr val="tx2"/>
                </a:solidFill>
                <a:effectLst/>
                <a:latin typeface="+mn-lt"/>
                <a:ea typeface="+mn-ea"/>
                <a:cs typeface="+mn-cs"/>
              </a:rPr>
              <a:t>quadrivalent</a:t>
            </a:r>
            <a:r>
              <a:rPr lang="en-US" sz="1600" kern="1200" dirty="0">
                <a:solidFill>
                  <a:schemeClr val="tx2"/>
                </a:solidFill>
                <a:effectLst/>
                <a:latin typeface="+mn-lt"/>
                <a:ea typeface="+mn-ea"/>
                <a:cs typeface="+mn-cs"/>
              </a:rPr>
              <a:t> (4vHPV) or bivalent (2vHPV).  ACIP recommends 9vHPV, 4vHPV or 2vHPV for females and 9vHPV or 4vHPV for males.  The routine ACIP recommendation was made for females in 2006 and for males in 2011.</a:t>
            </a:r>
          </a:p>
          <a:p>
            <a:r>
              <a:rPr lang="en-US" sz="1600" kern="1200" dirty="0">
                <a:solidFill>
                  <a:schemeClr val="tx2"/>
                </a:solidFill>
                <a:effectLst/>
                <a:latin typeface="+mn-lt"/>
                <a:ea typeface="+mn-ea"/>
                <a:cs typeface="+mn-cs"/>
              </a:rPr>
              <a:t>** NIS-Teen implemented a revised adequate provider data definition (APD) in 2014, and retrospectively applied the revised APD definition to 2013 data.  Estimates using different APD definitions may not be directly comparable.  This graph includes two sets of estimates for 2013.  NIS-Teen estimates from 2006-2013 connected with dashed lines are previously published estimates using the previous APD definition.  NIS-Teen estimates from 2013-2016 connected with solid lines use the revised APD definition</a:t>
            </a:r>
            <a:endParaRPr lang="en-US"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3427516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dirty="0"/>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dirty="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dirty="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dirty="0">
                <a:solidFill>
                  <a:schemeClr val="tx2"/>
                </a:solidFill>
                <a:latin typeface="+mj-lt"/>
                <a:ea typeface="Calibri" panose="020F0502020204030204" pitchFamily="34" charset="0"/>
                <a:cs typeface="Times New Roman" panose="02020603050405020304" pitchFamily="18" charset="0"/>
              </a:rPr>
              <a:t> </a:t>
            </a:r>
            <a:r>
              <a:rPr lang="en-US" sz="9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data-slide">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a:ext>
            </a:extLst>
          </a:blip>
          <a:srcRect b="-41214"/>
          <a:stretch/>
        </p:blipFill>
        <p:spPr>
          <a:xfrm>
            <a:off x="8585" y="6690957"/>
            <a:ext cx="12192001" cy="24899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609600" y="6281586"/>
            <a:ext cx="10972800" cy="455612"/>
          </a:xfrm>
        </p:spPr>
        <p:txBody>
          <a:bodyPr anchor="b" anchorCtr="0"/>
          <a:lstStyle>
            <a:lvl1pPr marL="0" indent="0">
              <a:spcBef>
                <a:spcPts val="0"/>
              </a:spcBef>
              <a:buNone/>
              <a:defRPr sz="1400">
                <a:solidFill>
                  <a:schemeClr val="tx2">
                    <a:lumMod val="50000"/>
                  </a:schemeClr>
                </a:solidFill>
              </a:defRPr>
            </a:lvl1pPr>
            <a:lvl2pPr marL="243834" indent="0">
              <a:buNone/>
              <a:defRPr sz="1100">
                <a:solidFill>
                  <a:schemeClr val="tx2">
                    <a:lumMod val="50000"/>
                  </a:schemeClr>
                </a:solidFill>
              </a:defRPr>
            </a:lvl2pPr>
            <a:lvl3pPr marL="487668" indent="0">
              <a:buNone/>
              <a:defRPr sz="1100">
                <a:solidFill>
                  <a:schemeClr val="tx2">
                    <a:lumMod val="50000"/>
                  </a:schemeClr>
                </a:solidFill>
              </a:defRPr>
            </a:lvl3pPr>
            <a:lvl4pPr marL="731502" indent="0">
              <a:buNone/>
              <a:defRPr sz="1100">
                <a:solidFill>
                  <a:schemeClr val="tx2">
                    <a:lumMod val="50000"/>
                  </a:schemeClr>
                </a:solidFill>
              </a:defRPr>
            </a:lvl4pPr>
            <a:lvl5pPr marL="975336" indent="0">
              <a:buNone/>
              <a:defRPr sz="11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5446964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1312728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_O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5" y="6690957"/>
            <a:ext cx="12192001" cy="24899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609600" y="6281586"/>
            <a:ext cx="10972800" cy="455612"/>
          </a:xfrm>
        </p:spPr>
        <p:txBody>
          <a:bodyPr anchor="b" anchorCtr="0"/>
          <a:lstStyle>
            <a:lvl1pPr marL="0" indent="0">
              <a:spcBef>
                <a:spcPts val="0"/>
              </a:spcBef>
              <a:buNone/>
              <a:defRPr sz="1400">
                <a:solidFill>
                  <a:schemeClr val="tx2">
                    <a:lumMod val="50000"/>
                  </a:schemeClr>
                </a:solidFill>
              </a:defRPr>
            </a:lvl1pPr>
            <a:lvl2pPr marL="243834" indent="0">
              <a:buNone/>
              <a:defRPr sz="1100">
                <a:solidFill>
                  <a:schemeClr val="tx2">
                    <a:lumMod val="50000"/>
                  </a:schemeClr>
                </a:solidFill>
              </a:defRPr>
            </a:lvl2pPr>
            <a:lvl3pPr marL="487668" indent="0">
              <a:buNone/>
              <a:defRPr sz="1100">
                <a:solidFill>
                  <a:schemeClr val="tx2">
                    <a:lumMod val="50000"/>
                  </a:schemeClr>
                </a:solidFill>
              </a:defRPr>
            </a:lvl3pPr>
            <a:lvl4pPr marL="731502" indent="0">
              <a:buNone/>
              <a:defRPr sz="1100">
                <a:solidFill>
                  <a:schemeClr val="tx2">
                    <a:lumMod val="50000"/>
                  </a:schemeClr>
                </a:solidFill>
              </a:defRPr>
            </a:lvl4pPr>
            <a:lvl5pPr marL="975336" indent="0">
              <a:buNone/>
              <a:defRPr sz="1100">
                <a:solidFill>
                  <a:schemeClr val="tx2">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6338926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460"/>
            <a:ext cx="2743200" cy="365125"/>
          </a:xfrm>
          <a:prstGeom prst="rect">
            <a:avLst/>
          </a:prstGeom>
        </p:spPr>
        <p:txBody>
          <a:bodyPr/>
          <a:lstStyle/>
          <a:p>
            <a:fld id="{3B6D657A-B26B-4342-89A3-85C86A3E049B}" type="datetimeFigureOut">
              <a:rPr lang="en-US" smtClean="0"/>
              <a:t>4/2/2018</a:t>
            </a:fld>
            <a:endParaRPr lang="en-US"/>
          </a:p>
        </p:txBody>
      </p:sp>
      <p:sp>
        <p:nvSpPr>
          <p:cNvPr id="8" name="Footer Placeholder 7"/>
          <p:cNvSpPr>
            <a:spLocks noGrp="1"/>
          </p:cNvSpPr>
          <p:nvPr>
            <p:ph type="ftr" sz="quarter" idx="11"/>
          </p:nvPr>
        </p:nvSpPr>
        <p:spPr>
          <a:xfrm>
            <a:off x="4038600" y="635646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460"/>
            <a:ext cx="2743200" cy="365125"/>
          </a:xfrm>
          <a:prstGeom prst="rect">
            <a:avLst/>
          </a:prstGeom>
        </p:spPr>
        <p:txBody>
          <a:bodyPr/>
          <a:lstStyle/>
          <a:p>
            <a:fld id="{FE918073-918F-4EB6-9A9C-4DDE692603CE}" type="slidenum">
              <a:rPr lang="en-US" smtClean="0"/>
              <a:t>‹#›</a:t>
            </a:fld>
            <a:endParaRPr lang="en-US"/>
          </a:p>
        </p:txBody>
      </p:sp>
    </p:spTree>
    <p:extLst>
      <p:ext uri="{BB962C8B-B14F-4D97-AF65-F5344CB8AC3E}">
        <p14:creationId xmlns:p14="http://schemas.microsoft.com/office/powerpoint/2010/main" val="23164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A9B7797-1F21-4A40-BC4B-51CBCF83B942}" type="datetimeFigureOut">
              <a:rPr lang="en-US" smtClean="0"/>
              <a:t>4/2/2018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49015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BA9B7797-1F21-4A40-BC4B-51CBCF83B942}" type="datetimeFigureOut">
              <a:rPr lang="en-US" smtClean="0"/>
              <a:t>4/2/2018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641199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910049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20742626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a:p>
            <a:pPr lvl="7"/>
            <a:r>
              <a:rPr lang="en-US" dirty="0"/>
              <a:t>Ninth level</a:t>
            </a:r>
          </a:p>
          <a:p>
            <a:pPr lvl="7"/>
            <a:r>
              <a:rPr 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3870931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8657133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a:solidFill>
                  <a:schemeClr val="tx2"/>
                </a:solidFill>
                <a:latin typeface="+mj-lt"/>
              </a:rPr>
              <a:t>For more information, contact CDC</a:t>
            </a:r>
            <a:br>
              <a:rPr lang="en-US" sz="1600" dirty="0">
                <a:solidFill>
                  <a:schemeClr val="tx2"/>
                </a:solidFill>
                <a:latin typeface="+mj-lt"/>
              </a:rPr>
            </a:br>
            <a:r>
              <a:rPr lang="en-US" sz="1600" dirty="0">
                <a:solidFill>
                  <a:schemeClr val="tx2"/>
                </a:solidFill>
                <a:latin typeface="+mj-lt"/>
              </a:rPr>
              <a:t>1-800-CDC-INFO (232-4636)</a:t>
            </a:r>
            <a:br>
              <a:rPr lang="en-US" sz="1600" dirty="0">
                <a:solidFill>
                  <a:schemeClr val="tx2"/>
                </a:solidFill>
                <a:latin typeface="+mj-lt"/>
              </a:rPr>
            </a:br>
            <a:r>
              <a:rPr lang="en-US" sz="1600" dirty="0">
                <a:solidFill>
                  <a:schemeClr val="tx2"/>
                </a:solidFill>
                <a:latin typeface="+mj-lt"/>
              </a:rPr>
              <a:t>TTY:  1-888-232-6348    </a:t>
            </a:r>
            <a:r>
              <a:rPr lang="en-US" sz="1600" dirty="0">
                <a:solidFill>
                  <a:schemeClr val="tx2"/>
                </a:solidFill>
                <a:latin typeface="+mj-lt"/>
                <a:hlinkClick r:id="rId3"/>
              </a:rPr>
              <a:t>www.cdc.gov</a:t>
            </a:r>
            <a:endParaRPr lang="en-US" sz="1600" dirty="0">
              <a:solidFill>
                <a:schemeClr val="tx2"/>
              </a:solidFill>
              <a:latin typeface="+mj-lt"/>
            </a:endParaRPr>
          </a:p>
          <a:p>
            <a:br>
              <a:rPr lang="en-US" sz="1600" dirty="0">
                <a:solidFill>
                  <a:schemeClr val="tx2"/>
                </a:solidFill>
                <a:latin typeface="+mj-lt"/>
              </a:rPr>
            </a:br>
            <a:r>
              <a:rPr lang="en-US" sz="1200" dirty="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a:solidFill>
                <a:schemeClr val="tx2"/>
              </a:solidFill>
              <a:latin typeface="+mj-lt"/>
            </a:endParaRPr>
          </a:p>
          <a:p>
            <a:r>
              <a:rPr lang="en-US" sz="1200" kern="12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a:solidFill>
                  <a:schemeClr val="tx2"/>
                </a:solidFill>
                <a:latin typeface="+mj-lt"/>
                <a:ea typeface="Calibri" panose="020F0502020204030204" pitchFamily="34" charset="0"/>
                <a:cs typeface="Times New Roman" panose="02020603050405020304" pitchFamily="18" charset="0"/>
              </a:rPr>
              <a:t> </a:t>
            </a:r>
            <a:r>
              <a:rPr lang="en-US" sz="1200" kern="12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a:t>Click to edit Master text styles</a:t>
            </a:r>
          </a:p>
        </p:txBody>
      </p:sp>
    </p:spTree>
    <p:extLst>
      <p:ext uri="{BB962C8B-B14F-4D97-AF65-F5344CB8AC3E}">
        <p14:creationId xmlns:p14="http://schemas.microsoft.com/office/powerpoint/2010/main" val="27338061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mj-lt"/>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42319442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dirty="0"/>
              <a:t>Click to edit Master title style</a:t>
            </a:r>
          </a:p>
        </p:txBody>
      </p:sp>
      <p:pic>
        <p:nvPicPr>
          <p:cNvPr id="4" name="Picture 3"/>
          <p:cNvPicPr>
            <a:picLocks noChangeAspect="1"/>
          </p:cNvPicPr>
          <p:nvPr/>
        </p:nvPicPr>
        <p:blipFill rotWithShape="1">
          <a:blip r:embed="rId17"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7"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1" r:id="rId11"/>
    <p:sldLayoutId id="2147483865" r:id="rId12"/>
    <p:sldLayoutId id="2147483866" r:id="rId13"/>
    <p:sldLayoutId id="2147483868" r:id="rId14"/>
    <p:sldLayoutId id="2147483871" r:id="rId15"/>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measles/cases-outbreaks.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c.gov/mmwr/publications/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mumps/outbreaks.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mmwr/publication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pertussis/surv-reporting/cases-by-year.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wonder.cdc.gov/nndss/static/2016/annual/2016-table2k.html" TargetMode="External"/><Relationship Id="rId4" Type="http://schemas.openxmlformats.org/officeDocument/2006/relationships/hyperlink" Target="https://www.cdc.gov/pertussis/surv-reporting.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25941309"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vaccines/parents/parent-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cdc.gov/vaccines/hcp/conversations/downloads/talk-infants-color-office.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medscape.com/viewarticle/882865?src=par_cdc_stm_mscpedt&amp;faf=1" TargetMode="External"/><Relationship Id="rId7"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www.medscape.com/viewarticle/846509" TargetMode="External"/><Relationship Id="rId4" Type="http://schemas.openxmlformats.org/officeDocument/2006/relationships/hyperlink" Target="http://www.medscape.com/viewarticle/74231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hyperlink" Target="https://tools.cdc.gov/medialibrary/index.aspx#/learnmore#gethelp"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hyperlink" Target="https://wwwn.cdc.gov/pubs/CDCInfoOnDemand.asp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cdc.gov/pneumococcal/surveillanc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771496" y="1803612"/>
            <a:ext cx="10972800" cy="2135710"/>
          </a:xfrm>
        </p:spPr>
        <p:txBody>
          <a:bodyPr/>
          <a:lstStyle/>
          <a:p>
            <a:pPr marL="0" indent="0" algn="ctr">
              <a:buNone/>
            </a:pPr>
            <a:r>
              <a:rPr lang="en-US" dirty="0">
                <a:solidFill>
                  <a:srgbClr val="FF0000"/>
                </a:solidFill>
              </a:rPr>
              <a:t>[INSERT NAME OF PRESENTERS]</a:t>
            </a:r>
          </a:p>
          <a:p>
            <a:pPr marL="0" indent="0" algn="ctr">
              <a:buNone/>
            </a:pPr>
            <a:r>
              <a:rPr lang="en-US" dirty="0">
                <a:solidFill>
                  <a:srgbClr val="FF0000"/>
                </a:solidFill>
              </a:rPr>
              <a:t>[INSERT YOUR ORGANIZATIONAL LOGO]</a:t>
            </a:r>
          </a:p>
        </p:txBody>
      </p:sp>
      <p:sp>
        <p:nvSpPr>
          <p:cNvPr id="3" name="Title 2"/>
          <p:cNvSpPr>
            <a:spLocks noGrp="1"/>
          </p:cNvSpPr>
          <p:nvPr>
            <p:ph type="title"/>
          </p:nvPr>
        </p:nvSpPr>
        <p:spPr>
          <a:xfrm>
            <a:off x="890892" y="625682"/>
            <a:ext cx="10972800" cy="1188720"/>
          </a:xfrm>
        </p:spPr>
        <p:txBody>
          <a:bodyPr/>
          <a:lstStyle/>
          <a:p>
            <a:pPr algn="ctr"/>
            <a:r>
              <a:rPr lang="en-US" dirty="0"/>
              <a:t>Childhood Immunization Update</a:t>
            </a:r>
          </a:p>
        </p:txBody>
      </p:sp>
      <p:sp>
        <p:nvSpPr>
          <p:cNvPr id="4" name="Text Placeholder 3"/>
          <p:cNvSpPr>
            <a:spLocks noGrp="1"/>
          </p:cNvSpPr>
          <p:nvPr>
            <p:ph type="body" sz="quarter" idx="13"/>
          </p:nvPr>
        </p:nvSpPr>
        <p:spPr>
          <a:xfrm>
            <a:off x="5541142" y="6062701"/>
            <a:ext cx="1853901" cy="550863"/>
          </a:xfrm>
        </p:spPr>
        <p:txBody>
          <a:bodyPr/>
          <a:lstStyle/>
          <a:p>
            <a:r>
              <a:rPr lang="en-US" dirty="0"/>
              <a:t>Last updated March 2018</a:t>
            </a:r>
          </a:p>
        </p:txBody>
      </p:sp>
      <p:pic>
        <p:nvPicPr>
          <p:cNvPr id="9" name="Picture 8" descr="Mom with baby on her lap talking to a doctor.  Doctor is holding fact sheet.&#10;&#10;SOURCE:  CDC &quot;hold and tips&quot; photo shoot 2010. Photo waivers on file." title="Doctor talking to mom and bab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6068" y="3300610"/>
            <a:ext cx="3442447" cy="2302542"/>
          </a:xfrm>
          <a:prstGeom prst="rect">
            <a:avLst/>
          </a:prstGeom>
        </p:spPr>
      </p:pic>
    </p:spTree>
    <p:extLst>
      <p:ext uri="{BB962C8B-B14F-4D97-AF65-F5344CB8AC3E}">
        <p14:creationId xmlns:p14="http://schemas.microsoft.com/office/powerpoint/2010/main" val="7410345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hidden="1">
            <a:extLst>
              <a:ext uri="{FF2B5EF4-FFF2-40B4-BE49-F238E27FC236}">
                <a16:creationId xmlns:a16="http://schemas.microsoft.com/office/drawing/2014/main" id="{AF3FFD06-7BE2-4635-ACD9-22D190020DC0}"/>
              </a:ext>
            </a:extLst>
          </p:cNvPr>
          <p:cNvSpPr>
            <a:spLocks noGrp="1"/>
          </p:cNvSpPr>
          <p:nvPr>
            <p:ph sz="quarter" idx="14"/>
          </p:nvPr>
        </p:nvSpPr>
        <p:spPr/>
        <p:txBody>
          <a:bodyPr/>
          <a:lstStyle/>
          <a:p>
            <a:endParaRPr lang="en-US"/>
          </a:p>
        </p:txBody>
      </p:sp>
      <p:sp>
        <p:nvSpPr>
          <p:cNvPr id="6" name="Title 5" hidden="1">
            <a:extLst>
              <a:ext uri="{FF2B5EF4-FFF2-40B4-BE49-F238E27FC236}">
                <a16:creationId xmlns:a16="http://schemas.microsoft.com/office/drawing/2014/main" id="{1645D855-5A04-4BB9-AC36-B31818730884}"/>
              </a:ext>
            </a:extLst>
          </p:cNvPr>
          <p:cNvSpPr>
            <a:spLocks noGrp="1"/>
          </p:cNvSpPr>
          <p:nvPr>
            <p:ph type="title"/>
          </p:nvPr>
        </p:nvSpPr>
        <p:spPr>
          <a:xfrm>
            <a:off x="609600" y="4997032"/>
            <a:ext cx="10972800" cy="1188720"/>
          </a:xfrm>
        </p:spPr>
        <p:txBody>
          <a:bodyPr/>
          <a:lstStyle/>
          <a:p>
            <a:r>
              <a:rPr lang="en-US" dirty="0"/>
              <a:t>The Impact of Childhood Immunization</a:t>
            </a:r>
          </a:p>
        </p:txBody>
      </p:sp>
      <p:sp>
        <p:nvSpPr>
          <p:cNvPr id="4" name="Text Placeholder 3"/>
          <p:cNvSpPr>
            <a:spLocks noGrp="1"/>
          </p:cNvSpPr>
          <p:nvPr>
            <p:ph type="body" sz="quarter" idx="13"/>
          </p:nvPr>
        </p:nvSpPr>
        <p:spPr/>
        <p:txBody>
          <a:bodyPr/>
          <a:lstStyle/>
          <a:p>
            <a:r>
              <a:rPr lang="en-US"/>
              <a:t>Updated data from previous article: Benefits from Immunization During the Vaccines for Children Program Era – United States, 1994-2013.  MMWR. 25 April 2014</a:t>
            </a:r>
            <a:endParaRPr lang="en-US" dirty="0"/>
          </a:p>
        </p:txBody>
      </p:sp>
      <p:sp>
        <p:nvSpPr>
          <p:cNvPr id="5" name="Title 1"/>
          <p:cNvSpPr txBox="1">
            <a:spLocks/>
          </p:cNvSpPr>
          <p:nvPr/>
        </p:nvSpPr>
        <p:spPr>
          <a:xfrm>
            <a:off x="534707" y="416383"/>
            <a:ext cx="9667626" cy="586917"/>
          </a:xfrm>
          <a:prstGeom prst="rect">
            <a:avLst/>
          </a:prstGeom>
        </p:spPr>
        <p:txBody>
          <a:bodyPr vert="horz" lIns="91440" tIns="45720" rIns="91440" bIns="45720" rtlCol="0" anchor="t" anchorCtr="0">
            <a:no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r>
              <a:rPr lang="en-US" dirty="0">
                <a:latin typeface="Calibri" panose="020F0502020204030204" pitchFamily="34" charset="0"/>
              </a:rPr>
              <a:t>The Impact of Childhood Immunization</a:t>
            </a:r>
          </a:p>
        </p:txBody>
      </p:sp>
      <p:sp>
        <p:nvSpPr>
          <p:cNvPr id="8" name="Text Placeholder 3"/>
          <p:cNvSpPr txBox="1">
            <a:spLocks/>
          </p:cNvSpPr>
          <p:nvPr/>
        </p:nvSpPr>
        <p:spPr bwMode="auto">
          <a:xfrm>
            <a:off x="846679" y="1517720"/>
            <a:ext cx="6409282" cy="427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378">
              <a:spcBef>
                <a:spcPts val="0"/>
              </a:spcBef>
              <a:spcAft>
                <a:spcPts val="1200"/>
              </a:spcAft>
              <a:buClr>
                <a:srgbClr val="4983F2"/>
              </a:buClr>
              <a:buSzPct val="100000"/>
              <a:buNone/>
            </a:pPr>
            <a:r>
              <a:rPr lang="en-US" sz="2400" b="1" dirty="0">
                <a:solidFill>
                  <a:schemeClr val="bg2">
                    <a:lumMod val="50000"/>
                  </a:schemeClr>
                </a:solidFill>
              </a:rPr>
              <a:t>CDC estimates that vaccination of U.S. children born between 1994 and 2016 will:</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b="1" dirty="0">
                <a:solidFill>
                  <a:schemeClr val="bg2">
                    <a:lumMod val="50000"/>
                  </a:schemeClr>
                </a:solidFill>
              </a:rPr>
              <a:t>Prevent 381 million illnesses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b="1" dirty="0">
                <a:solidFill>
                  <a:schemeClr val="bg2">
                    <a:lumMod val="50000"/>
                  </a:schemeClr>
                </a:solidFill>
              </a:rPr>
              <a:t>Prevent 24.5 million hospitalizations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b="1" dirty="0">
                <a:solidFill>
                  <a:schemeClr val="bg2">
                    <a:lumMod val="50000"/>
                  </a:schemeClr>
                </a:solidFill>
              </a:rPr>
              <a:t>Help avoid 855,000 early deaths</a:t>
            </a:r>
          </a:p>
          <a:p>
            <a:pPr marL="342900" lvl="1" indent="-342900" defTabSz="914378">
              <a:spcBef>
                <a:spcPts val="0"/>
              </a:spcBef>
              <a:spcAft>
                <a:spcPts val="1200"/>
              </a:spcAft>
              <a:buClr>
                <a:schemeClr val="bg2">
                  <a:lumMod val="50000"/>
                </a:schemeClr>
              </a:buClr>
              <a:buSzPct val="75000"/>
              <a:buFont typeface="Calibri" panose="020F0502020204030204" pitchFamily="34" charset="0"/>
              <a:buChar char="•"/>
            </a:pPr>
            <a:r>
              <a:rPr lang="en-US" sz="2200" b="1" dirty="0">
                <a:solidFill>
                  <a:schemeClr val="bg2">
                    <a:lumMod val="50000"/>
                  </a:schemeClr>
                </a:solidFill>
              </a:rPr>
              <a:t>Save nearly $360 billion in direct costs and         $1.65 trillion in total society costs</a:t>
            </a:r>
          </a:p>
          <a:p>
            <a:pPr marL="0" lvl="1" indent="0" defTabSz="914378">
              <a:spcBef>
                <a:spcPts val="0"/>
              </a:spcBef>
              <a:spcAft>
                <a:spcPts val="1200"/>
              </a:spcAft>
              <a:buClr>
                <a:srgbClr val="4983F2"/>
              </a:buClr>
              <a:buSzPct val="34000"/>
              <a:buNone/>
            </a:pPr>
            <a:endParaRPr lang="en-US" sz="800" b="1" dirty="0">
              <a:solidFill>
                <a:schemeClr val="bg2">
                  <a:lumMod val="50000"/>
                </a:schemeClr>
              </a:solidFill>
            </a:endParaRPr>
          </a:p>
        </p:txBody>
      </p:sp>
      <p:sp>
        <p:nvSpPr>
          <p:cNvPr id="9" name="TextBox 8"/>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10</a:t>
            </a:r>
          </a:p>
        </p:txBody>
      </p:sp>
      <p:pic>
        <p:nvPicPr>
          <p:cNvPr id="10" name="Picture 9" descr="PHIL #19289" title="Child receiving rotavirus vacc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037" y="1769830"/>
            <a:ext cx="3245615" cy="2309023"/>
          </a:xfrm>
          <a:prstGeom prst="rect">
            <a:avLst/>
          </a:prstGeom>
        </p:spPr>
      </p:pic>
    </p:spTree>
    <p:extLst>
      <p:ext uri="{BB962C8B-B14F-4D97-AF65-F5344CB8AC3E}">
        <p14:creationId xmlns:p14="http://schemas.microsoft.com/office/powerpoint/2010/main" val="347756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11</a:t>
            </a:r>
          </a:p>
        </p:txBody>
      </p:sp>
      <p:sp>
        <p:nvSpPr>
          <p:cNvPr id="9" name="Title 1"/>
          <p:cNvSpPr txBox="1">
            <a:spLocks/>
          </p:cNvSpPr>
          <p:nvPr/>
        </p:nvSpPr>
        <p:spPr>
          <a:xfrm>
            <a:off x="639745" y="142692"/>
            <a:ext cx="10972800" cy="1188720"/>
          </a:xfrm>
          <a:prstGeom prst="rect">
            <a:avLst/>
          </a:prstGeom>
        </p:spPr>
        <p:txBody>
          <a:bodyPr vert="horz" lIns="91440" tIns="45720" rIns="91440" bIns="45720" rtlCol="0" anchor="t" anchorCtr="0">
            <a:normAutofit fontScale="85000" lnSpcReduction="100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algn="ctr"/>
            <a:r>
              <a:rPr lang="en-US" sz="4000" dirty="0">
                <a:cs typeface="Arial" pitchFamily="34" charset="0"/>
              </a:rPr>
              <a:t>Vaccine Coverage among Adolescents 13-17 Years      National Immunization Survey, United States, 2006-2016</a:t>
            </a:r>
            <a:endParaRPr lang="en-US" dirty="0"/>
          </a:p>
        </p:txBody>
      </p:sp>
      <p:sp>
        <p:nvSpPr>
          <p:cNvPr id="6" name="Title 5" hidden="1">
            <a:extLst>
              <a:ext uri="{FF2B5EF4-FFF2-40B4-BE49-F238E27FC236}">
                <a16:creationId xmlns:a16="http://schemas.microsoft.com/office/drawing/2014/main" id="{C4D118B3-0F31-41A1-9D2E-97E52E8F74A8}"/>
              </a:ext>
            </a:extLst>
          </p:cNvPr>
          <p:cNvSpPr>
            <a:spLocks noGrp="1"/>
          </p:cNvSpPr>
          <p:nvPr>
            <p:ph type="title"/>
          </p:nvPr>
        </p:nvSpPr>
        <p:spPr>
          <a:xfrm>
            <a:off x="639745" y="3137645"/>
            <a:ext cx="10972800" cy="1188720"/>
          </a:xfrm>
        </p:spPr>
        <p:txBody>
          <a:bodyPr/>
          <a:lstStyle/>
          <a:p>
            <a:r>
              <a:rPr lang="en-US" dirty="0"/>
              <a:t>Vaccine Coverage</a:t>
            </a:r>
          </a:p>
        </p:txBody>
      </p:sp>
      <p:sp>
        <p:nvSpPr>
          <p:cNvPr id="2" name="Text Placeholder 1"/>
          <p:cNvSpPr>
            <a:spLocks noGrp="1"/>
          </p:cNvSpPr>
          <p:nvPr>
            <p:ph type="body" sz="quarter" idx="13"/>
          </p:nvPr>
        </p:nvSpPr>
        <p:spPr>
          <a:xfrm>
            <a:off x="609600" y="6680519"/>
            <a:ext cx="10972800" cy="205389"/>
          </a:xfrm>
        </p:spPr>
        <p:txBody>
          <a:bodyPr/>
          <a:lstStyle/>
          <a:p>
            <a:endParaRPr lang="en-US" dirty="0"/>
          </a:p>
          <a:p>
            <a:r>
              <a:rPr lang="en-US" dirty="0"/>
              <a:t>Abbreviations: Tdap = tetanus toxoid, reduced diphtheria toxoid, and acellular pertussis vaccine; </a:t>
            </a:r>
            <a:r>
              <a:rPr lang="en-US" dirty="0" err="1"/>
              <a:t>MenACWY</a:t>
            </a:r>
            <a:r>
              <a:rPr lang="en-US" dirty="0"/>
              <a:t> = quadrivalent meningococcal conjugate vaccine; HPV = human papillomavirus; ACIP = Advisory Committee on Immunization Practices; APD=adequate provider data.</a:t>
            </a:r>
            <a:br>
              <a:rPr lang="en-US" dirty="0"/>
            </a:br>
            <a:r>
              <a:rPr lang="en-US" dirty="0"/>
              <a:t>*APD = Adequate provider data; †≥2 doses </a:t>
            </a:r>
            <a:r>
              <a:rPr lang="en-US" dirty="0" err="1"/>
              <a:t>MenACWY</a:t>
            </a:r>
            <a:r>
              <a:rPr lang="en-US" dirty="0"/>
              <a:t>  among adolescents aged 17 years</a:t>
            </a:r>
          </a:p>
          <a:p>
            <a:r>
              <a:rPr lang="en-US" dirty="0"/>
              <a:t>Walker et al. MMWR 2017.</a:t>
            </a:r>
          </a:p>
          <a:p>
            <a:endParaRPr lang="en-US" dirty="0"/>
          </a:p>
        </p:txBody>
      </p:sp>
      <p:sp>
        <p:nvSpPr>
          <p:cNvPr id="12" name="TextBox 7"/>
          <p:cNvSpPr txBox="1"/>
          <p:nvPr/>
        </p:nvSpPr>
        <p:spPr>
          <a:xfrm>
            <a:off x="7349828" y="1285907"/>
            <a:ext cx="1374094"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100" dirty="0">
                <a:solidFill>
                  <a:schemeClr val="accent4">
                    <a:lumMod val="50000"/>
                  </a:schemeClr>
                </a:solidFill>
              </a:rPr>
              <a:t>New APD</a:t>
            </a:r>
            <a:r>
              <a:rPr lang="en-US" sz="1100" baseline="0" dirty="0">
                <a:solidFill>
                  <a:schemeClr val="accent4">
                    <a:lumMod val="50000"/>
                  </a:schemeClr>
                </a:solidFill>
              </a:rPr>
              <a:t> definition*</a:t>
            </a:r>
            <a:endParaRPr lang="en-US" sz="1100" dirty="0">
              <a:solidFill>
                <a:schemeClr val="accent4">
                  <a:lumMod val="50000"/>
                </a:schemeClr>
              </a:solidFill>
            </a:endParaRPr>
          </a:p>
        </p:txBody>
      </p:sp>
      <p:graphicFrame>
        <p:nvGraphicFramePr>
          <p:cNvPr id="13" name="Content Placeholder 8">
            <a:extLst>
              <a:ext uri="{FF2B5EF4-FFF2-40B4-BE49-F238E27FC236}">
                <a16:creationId xmlns:a16="http://schemas.microsoft.com/office/drawing/2014/main" id="{B3F94342-133F-4798-AEDB-E2DA9CA2A03F}"/>
              </a:ext>
            </a:extLst>
          </p:cNvPr>
          <p:cNvGraphicFramePr>
            <a:graphicFrameLocks/>
          </p:cNvGraphicFramePr>
          <p:nvPr>
            <p:extLst>
              <p:ext uri="{D42A27DB-BD31-4B8C-83A1-F6EECF244321}">
                <p14:modId xmlns:p14="http://schemas.microsoft.com/office/powerpoint/2010/main" val="2530764868"/>
              </p:ext>
            </p:extLst>
          </p:nvPr>
        </p:nvGraphicFramePr>
        <p:xfrm>
          <a:off x="639745" y="944696"/>
          <a:ext cx="9307135" cy="496860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7">
            <a:extLst>
              <a:ext uri="{FF2B5EF4-FFF2-40B4-BE49-F238E27FC236}">
                <a16:creationId xmlns:a16="http://schemas.microsoft.com/office/drawing/2014/main" id="{E5E60A18-F210-4715-9D9F-17931A38EEF2}"/>
              </a:ext>
            </a:extLst>
          </p:cNvPr>
          <p:cNvSpPr txBox="1"/>
          <p:nvPr/>
        </p:nvSpPr>
        <p:spPr>
          <a:xfrm>
            <a:off x="6126145" y="1167031"/>
            <a:ext cx="1374094"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1100" dirty="0">
                <a:solidFill>
                  <a:schemeClr val="accent4">
                    <a:lumMod val="50000"/>
                  </a:schemeClr>
                </a:solidFill>
              </a:rPr>
              <a:t>New APD</a:t>
            </a:r>
            <a:r>
              <a:rPr lang="en-US" sz="1100" baseline="0" dirty="0">
                <a:solidFill>
                  <a:schemeClr val="accent4">
                    <a:lumMod val="50000"/>
                  </a:schemeClr>
                </a:solidFill>
              </a:rPr>
              <a:t> definition*</a:t>
            </a:r>
            <a:endParaRPr lang="en-US" sz="1100" dirty="0">
              <a:solidFill>
                <a:schemeClr val="accent4">
                  <a:lumMod val="50000"/>
                </a:schemeClr>
              </a:solidFill>
            </a:endParaRPr>
          </a:p>
        </p:txBody>
      </p:sp>
    </p:spTree>
    <p:extLst>
      <p:ext uri="{BB962C8B-B14F-4D97-AF65-F5344CB8AC3E}">
        <p14:creationId xmlns:p14="http://schemas.microsoft.com/office/powerpoint/2010/main" val="38731448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09600" y="6307137"/>
            <a:ext cx="10972800" cy="550863"/>
          </a:xfrm>
        </p:spPr>
        <p:txBody>
          <a:bodyPr/>
          <a:lstStyle/>
          <a:p>
            <a:r>
              <a:rPr lang="en-US" dirty="0"/>
              <a:t>*Estimated coverage with ≥1 dose of human papillomavirus (HPV) vaccine among adolescents aged 13-17 years, National Immunization Survey–Teen (NIS–Teen), </a:t>
            </a:r>
            <a:br>
              <a:rPr lang="en-US" dirty="0"/>
            </a:br>
            <a:r>
              <a:rPr lang="en-US" dirty="0"/>
              <a:t>United States, 2016 Source: </a:t>
            </a:r>
            <a:r>
              <a:rPr lang="en-US" i="1" dirty="0"/>
              <a:t>MMWR</a:t>
            </a:r>
            <a:r>
              <a:rPr lang="en-US" dirty="0"/>
              <a:t> August 25, 2017</a:t>
            </a:r>
          </a:p>
        </p:txBody>
      </p:sp>
      <p:sp>
        <p:nvSpPr>
          <p:cNvPr id="5" name="Title 1"/>
          <p:cNvSpPr>
            <a:spLocks noGrp="1"/>
          </p:cNvSpPr>
          <p:nvPr>
            <p:ph type="title"/>
          </p:nvPr>
        </p:nvSpPr>
        <p:spPr>
          <a:xfrm>
            <a:off x="734968" y="98050"/>
            <a:ext cx="10972800" cy="1188720"/>
          </a:xfrm>
        </p:spPr>
        <p:txBody>
          <a:bodyPr>
            <a:normAutofit/>
          </a:bodyPr>
          <a:lstStyle/>
          <a:p>
            <a:r>
              <a:rPr lang="en-US" sz="3400" dirty="0"/>
              <a:t>HPV vaccination is the best way to protect </a:t>
            </a:r>
            <a:br>
              <a:rPr lang="en-US" sz="3400" dirty="0"/>
            </a:br>
            <a:r>
              <a:rPr lang="en-US" sz="3400" dirty="0"/>
              <a:t>children from cancers caused by HPV </a:t>
            </a:r>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12</a:t>
            </a:r>
          </a:p>
        </p:txBody>
      </p:sp>
      <p:pic>
        <p:nvPicPr>
          <p:cNvPr id="3" name="Picture 2" descr="Map of the United States showing that nationwise 6 out of 10 parents are choosing to get the human papillomavirus vaccine for their children." title="HPV vaccination is the best way to protect children from cancers caused by HPV."/>
          <p:cNvPicPr>
            <a:picLocks noChangeAspect="1"/>
          </p:cNvPicPr>
          <p:nvPr/>
        </p:nvPicPr>
        <p:blipFill>
          <a:blip r:embed="rId3"/>
          <a:stretch>
            <a:fillRect/>
          </a:stretch>
        </p:blipFill>
        <p:spPr>
          <a:xfrm>
            <a:off x="894948" y="1129457"/>
            <a:ext cx="10300039" cy="4797617"/>
          </a:xfrm>
          <a:prstGeom prst="rect">
            <a:avLst/>
          </a:prstGeom>
        </p:spPr>
      </p:pic>
      <p:sp>
        <p:nvSpPr>
          <p:cNvPr id="9" name="Title 1"/>
          <p:cNvSpPr txBox="1">
            <a:spLocks/>
          </p:cNvSpPr>
          <p:nvPr/>
        </p:nvSpPr>
        <p:spPr>
          <a:xfrm>
            <a:off x="734968" y="1286770"/>
            <a:ext cx="6866671" cy="380063"/>
          </a:xfrm>
          <a:prstGeom prst="rect">
            <a:avLst/>
          </a:prstGeom>
          <a:solidFill>
            <a:schemeClr val="bg1"/>
          </a:solidFill>
        </p:spPr>
        <p:txBody>
          <a:bodyPr vert="horz" lIns="91440" tIns="45720" rIns="91440" bIns="45720" rtlCol="0" anchor="t" anchorCtr="0">
            <a:normAutofit fontScale="47500" lnSpcReduction="200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r>
              <a:rPr lang="en-US" sz="2800" dirty="0">
                <a:latin typeface="+mn-lt"/>
                <a:cs typeface="Arial" pitchFamily="34" charset="0"/>
              </a:rPr>
              <a:t>Percentage of adolescent boys and girls who have received one or more doses of HPV vaccine*</a:t>
            </a:r>
          </a:p>
        </p:txBody>
      </p:sp>
    </p:spTree>
    <p:extLst>
      <p:ext uri="{BB962C8B-B14F-4D97-AF65-F5344CB8AC3E}">
        <p14:creationId xmlns:p14="http://schemas.microsoft.com/office/powerpoint/2010/main" val="7943973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Immunization Challenges </a:t>
            </a:r>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61591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914"/>
            <a:ext cx="10126535" cy="4620895"/>
          </a:xfrm>
        </p:spPr>
        <p:txBody>
          <a:bodyPr/>
          <a:lstStyle/>
          <a:p>
            <a:pPr marL="0" indent="0">
              <a:buNone/>
            </a:pPr>
            <a:r>
              <a:rPr lang="en-US" b="1" dirty="0"/>
              <a:t>In spite of high national childhood immunization coverage rates:</a:t>
            </a:r>
          </a:p>
          <a:p>
            <a:pPr marL="0" indent="0">
              <a:buNone/>
            </a:pPr>
            <a:endParaRPr lang="en-US" sz="1000" b="1" dirty="0"/>
          </a:p>
          <a:p>
            <a:r>
              <a:rPr lang="en-US" b="1" dirty="0"/>
              <a:t>We see lower coverage for some vaccines requiring doses in the second year of life, such as </a:t>
            </a:r>
            <a:r>
              <a:rPr lang="en-US" b="1" dirty="0" err="1"/>
              <a:t>DTaP</a:t>
            </a:r>
            <a:r>
              <a:rPr lang="en-US" b="1" dirty="0"/>
              <a:t>, Hib, and PCV.</a:t>
            </a:r>
          </a:p>
          <a:p>
            <a:r>
              <a:rPr lang="en-US" b="1" dirty="0"/>
              <a:t>For most vaccines, coverage among children living below the federal poverty level is lower than coverage among those living at or above the federal poverty level.</a:t>
            </a:r>
          </a:p>
          <a:p>
            <a:r>
              <a:rPr lang="en-US" b="1" dirty="0"/>
              <a:t>Coverage is lower among children on Medicaid and much lower among uninsured children.</a:t>
            </a:r>
          </a:p>
          <a:p>
            <a:r>
              <a:rPr lang="en-US" b="1" dirty="0"/>
              <a:t>CDC is currently working to identify reasons for disparities and evidence-based interventions.</a:t>
            </a:r>
          </a:p>
        </p:txBody>
      </p:sp>
      <p:sp>
        <p:nvSpPr>
          <p:cNvPr id="4" name="Title 3"/>
          <p:cNvSpPr>
            <a:spLocks noGrp="1"/>
          </p:cNvSpPr>
          <p:nvPr>
            <p:ph type="title"/>
          </p:nvPr>
        </p:nvSpPr>
        <p:spPr/>
        <p:txBody>
          <a:bodyPr/>
          <a:lstStyle/>
          <a:p>
            <a:r>
              <a:rPr lang="en-US" dirty="0"/>
              <a:t>Childhood Immunization Disparities</a:t>
            </a:r>
          </a:p>
        </p:txBody>
      </p:sp>
      <p:sp>
        <p:nvSpPr>
          <p:cNvPr id="5" name="Text Placeholder 4"/>
          <p:cNvSpPr>
            <a:spLocks noGrp="1"/>
          </p:cNvSpPr>
          <p:nvPr>
            <p:ph type="body" sz="quarter" idx="13"/>
          </p:nvPr>
        </p:nvSpPr>
        <p:spPr>
          <a:xfrm>
            <a:off x="609600" y="6307137"/>
            <a:ext cx="10972800" cy="550863"/>
          </a:xfrm>
        </p:spPr>
        <p:txBody>
          <a:bodyPr/>
          <a:lstStyle/>
          <a:p>
            <a:r>
              <a:rPr lang="en-US" dirty="0"/>
              <a:t>Vaccination Coverage Among Children Aged 19–35 Months — United States, 2016. </a:t>
            </a:r>
            <a:r>
              <a:rPr lang="en-US" i="1" dirty="0"/>
              <a:t>MMWR Weekly</a:t>
            </a:r>
            <a:r>
              <a:rPr lang="en-US" dirty="0"/>
              <a:t> / November 3, 2017 / 66(43);1171–1177</a:t>
            </a:r>
          </a:p>
          <a:p>
            <a:endParaRPr lang="en-US" dirty="0"/>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14</a:t>
            </a:r>
          </a:p>
        </p:txBody>
      </p:sp>
    </p:spTree>
    <p:extLst>
      <p:ext uri="{BB962C8B-B14F-4D97-AF65-F5344CB8AC3E}">
        <p14:creationId xmlns:p14="http://schemas.microsoft.com/office/powerpoint/2010/main" val="28308135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079668" y="2625634"/>
            <a:ext cx="10972800" cy="1188720"/>
          </a:xfrm>
        </p:spPr>
        <p:txBody>
          <a:bodyPr/>
          <a:lstStyle/>
          <a:p>
            <a:r>
              <a:rPr lang="en-US" dirty="0"/>
              <a:t>Recent Disease Outbreaks</a:t>
            </a:r>
          </a:p>
        </p:txBody>
      </p:sp>
    </p:spTree>
    <p:extLst>
      <p:ext uri="{BB962C8B-B14F-4D97-AF65-F5344CB8AC3E}">
        <p14:creationId xmlns:p14="http://schemas.microsoft.com/office/powerpoint/2010/main" val="35185845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0234"/>
            <a:ext cx="6766560" cy="4620895"/>
          </a:xfrm>
        </p:spPr>
        <p:txBody>
          <a:bodyPr/>
          <a:lstStyle/>
          <a:p>
            <a:r>
              <a:rPr lang="en-US" b="1" dirty="0"/>
              <a:t>Although year-round transmission has been eliminated from the U.S., measles cases are still reported in the U.S., including among adults.</a:t>
            </a:r>
          </a:p>
          <a:p>
            <a:pPr lvl="1"/>
            <a:r>
              <a:rPr lang="en-US" b="1" dirty="0"/>
              <a:t>Most cases importation-related</a:t>
            </a:r>
          </a:p>
          <a:p>
            <a:r>
              <a:rPr lang="en-US" b="1" dirty="0"/>
              <a:t>Measles is still common in many parts of the world including some countries in Europe, Asia, the Pacific, and Africa.</a:t>
            </a:r>
          </a:p>
          <a:p>
            <a:r>
              <a:rPr lang="en-US" b="1" dirty="0"/>
              <a:t>The majority of people who got measles were unvaccinated.</a:t>
            </a:r>
          </a:p>
          <a:p>
            <a:pPr marL="0" indent="0">
              <a:buNone/>
            </a:pPr>
            <a:endParaRPr lang="en-US" b="1" dirty="0">
              <a:effectLst/>
            </a:endParaRPr>
          </a:p>
        </p:txBody>
      </p:sp>
      <p:sp>
        <p:nvSpPr>
          <p:cNvPr id="4" name="Title 3"/>
          <p:cNvSpPr>
            <a:spLocks noGrp="1"/>
          </p:cNvSpPr>
          <p:nvPr>
            <p:ph type="title"/>
          </p:nvPr>
        </p:nvSpPr>
        <p:spPr/>
        <p:txBody>
          <a:bodyPr/>
          <a:lstStyle/>
          <a:p>
            <a:r>
              <a:rPr lang="en-US" dirty="0"/>
              <a:t>Measles Cases Reported in the U.S.</a:t>
            </a:r>
          </a:p>
        </p:txBody>
      </p:sp>
      <p:sp>
        <p:nvSpPr>
          <p:cNvPr id="5" name="Text Placeholder 4"/>
          <p:cNvSpPr>
            <a:spLocks noGrp="1"/>
          </p:cNvSpPr>
          <p:nvPr>
            <p:ph type="body" sz="quarter" idx="13"/>
          </p:nvPr>
        </p:nvSpPr>
        <p:spPr/>
        <p:txBody>
          <a:bodyPr/>
          <a:lstStyle/>
          <a:p>
            <a:r>
              <a:rPr lang="en-US" dirty="0">
                <a:solidFill>
                  <a:schemeClr val="tx2">
                    <a:lumMod val="50000"/>
                  </a:schemeClr>
                </a:solidFill>
              </a:rPr>
              <a:t>Measles Cases and Outbreaks. </a:t>
            </a:r>
            <a:r>
              <a:rPr lang="en-US" dirty="0">
                <a:solidFill>
                  <a:schemeClr val="tx2">
                    <a:lumMod val="50000"/>
                  </a:schemeClr>
                </a:solidFill>
                <a:hlinkClick r:id="rId3"/>
              </a:rPr>
              <a:t>https://www.cdc.gov/measles/cases-outbreaks.html</a:t>
            </a:r>
            <a:r>
              <a:rPr lang="en-US" dirty="0">
                <a:solidFill>
                  <a:schemeClr val="tx2">
                    <a:lumMod val="50000"/>
                  </a:schemeClr>
                </a:solidFill>
              </a:rPr>
              <a:t> </a:t>
            </a:r>
            <a:endParaRPr lang="en-US" dirty="0">
              <a:solidFill>
                <a:schemeClr val="tx2">
                  <a:lumMod val="50000"/>
                </a:schemeClr>
              </a:solidFill>
              <a:hlinkClick r:id="rId4"/>
            </a:endParaRPr>
          </a:p>
          <a:p>
            <a:r>
              <a:rPr lang="en-US" dirty="0">
                <a:solidFill>
                  <a:schemeClr val="tx2">
                    <a:lumMod val="50000"/>
                  </a:schemeClr>
                </a:solidFill>
              </a:rPr>
              <a:t>Morbidity and Mortality Weekly Report (MMWR), Notifiable Diseases and Mortality Tables. </a:t>
            </a:r>
            <a:r>
              <a:rPr lang="en-US" dirty="0">
                <a:solidFill>
                  <a:schemeClr val="tx2">
                    <a:lumMod val="50000"/>
                  </a:schemeClr>
                </a:solidFill>
                <a:hlinkClick r:id="rId4"/>
              </a:rPr>
              <a:t>https://www.cdc.gov/mmwr/publications/index.html</a:t>
            </a:r>
            <a:r>
              <a:rPr lang="en-US" dirty="0">
                <a:solidFill>
                  <a:schemeClr val="tx2">
                    <a:lumMod val="50000"/>
                  </a:schemeClr>
                </a:solidFill>
              </a:rPr>
              <a:t> </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16</a:t>
            </a:r>
          </a:p>
        </p:txBody>
      </p:sp>
      <p:graphicFrame>
        <p:nvGraphicFramePr>
          <p:cNvPr id="7" name="Table 6"/>
          <p:cNvGraphicFramePr>
            <a:graphicFrameLocks noGrp="1"/>
          </p:cNvGraphicFramePr>
          <p:nvPr>
            <p:extLst/>
          </p:nvPr>
        </p:nvGraphicFramePr>
        <p:xfrm>
          <a:off x="8472916" y="1210234"/>
          <a:ext cx="2785634" cy="4572000"/>
        </p:xfrm>
        <a:graphic>
          <a:graphicData uri="http://schemas.openxmlformats.org/drawingml/2006/table">
            <a:tbl>
              <a:tblPr firstRow="1" bandRow="1">
                <a:tableStyleId>{5C22544A-7EE6-4342-B048-85BDC9FD1C3A}</a:tableStyleId>
              </a:tblPr>
              <a:tblGrid>
                <a:gridCol w="1392817">
                  <a:extLst>
                    <a:ext uri="{9D8B030D-6E8A-4147-A177-3AD203B41FA5}">
                      <a16:colId xmlns:a16="http://schemas.microsoft.com/office/drawing/2014/main" val="920555542"/>
                    </a:ext>
                  </a:extLst>
                </a:gridCol>
                <a:gridCol w="1392817">
                  <a:extLst>
                    <a:ext uri="{9D8B030D-6E8A-4147-A177-3AD203B41FA5}">
                      <a16:colId xmlns:a16="http://schemas.microsoft.com/office/drawing/2014/main" val="2521265822"/>
                    </a:ext>
                  </a:extLst>
                </a:gridCol>
              </a:tblGrid>
              <a:tr h="370840">
                <a:tc>
                  <a:txBody>
                    <a:bodyPr/>
                    <a:lstStyle/>
                    <a:p>
                      <a:pPr algn="ctr"/>
                      <a:r>
                        <a:rPr lang="en-US" dirty="0"/>
                        <a:t>Year</a:t>
                      </a:r>
                    </a:p>
                  </a:txBody>
                  <a:tcPr/>
                </a:tc>
                <a:tc>
                  <a:txBody>
                    <a:bodyPr/>
                    <a:lstStyle/>
                    <a:p>
                      <a:pPr algn="ctr"/>
                      <a:r>
                        <a:rPr lang="en-US" dirty="0"/>
                        <a:t>Cases</a:t>
                      </a:r>
                    </a:p>
                  </a:txBody>
                  <a:tcPr/>
                </a:tc>
                <a:extLst>
                  <a:ext uri="{0D108BD9-81ED-4DB2-BD59-A6C34878D82A}">
                    <a16:rowId xmlns:a16="http://schemas.microsoft.com/office/drawing/2014/main" val="4054924228"/>
                  </a:ext>
                </a:extLst>
              </a:tr>
              <a:tr h="370840">
                <a:tc>
                  <a:txBody>
                    <a:bodyPr/>
                    <a:lstStyle/>
                    <a:p>
                      <a:pPr algn="ctr"/>
                      <a:r>
                        <a:rPr lang="en-US" dirty="0"/>
                        <a:t>2010</a:t>
                      </a:r>
                    </a:p>
                  </a:txBody>
                  <a:tcPr/>
                </a:tc>
                <a:tc>
                  <a:txBody>
                    <a:bodyPr/>
                    <a:lstStyle/>
                    <a:p>
                      <a:pPr algn="ctr"/>
                      <a:r>
                        <a:rPr lang="en-US" dirty="0"/>
                        <a:t>63</a:t>
                      </a:r>
                    </a:p>
                  </a:txBody>
                  <a:tcPr/>
                </a:tc>
                <a:extLst>
                  <a:ext uri="{0D108BD9-81ED-4DB2-BD59-A6C34878D82A}">
                    <a16:rowId xmlns:a16="http://schemas.microsoft.com/office/drawing/2014/main" val="2707296524"/>
                  </a:ext>
                </a:extLst>
              </a:tr>
              <a:tr h="370840">
                <a:tc>
                  <a:txBody>
                    <a:bodyPr/>
                    <a:lstStyle/>
                    <a:p>
                      <a:pPr algn="ctr"/>
                      <a:r>
                        <a:rPr lang="en-US" dirty="0"/>
                        <a:t>2011</a:t>
                      </a:r>
                    </a:p>
                  </a:txBody>
                  <a:tcPr/>
                </a:tc>
                <a:tc>
                  <a:txBody>
                    <a:bodyPr/>
                    <a:lstStyle/>
                    <a:p>
                      <a:pPr algn="ctr"/>
                      <a:r>
                        <a:rPr lang="en-US" dirty="0"/>
                        <a:t>220</a:t>
                      </a:r>
                    </a:p>
                  </a:txBody>
                  <a:tcPr/>
                </a:tc>
                <a:extLst>
                  <a:ext uri="{0D108BD9-81ED-4DB2-BD59-A6C34878D82A}">
                    <a16:rowId xmlns:a16="http://schemas.microsoft.com/office/drawing/2014/main" val="1717703435"/>
                  </a:ext>
                </a:extLst>
              </a:tr>
              <a:tr h="370840">
                <a:tc>
                  <a:txBody>
                    <a:bodyPr/>
                    <a:lstStyle/>
                    <a:p>
                      <a:pPr algn="ctr"/>
                      <a:r>
                        <a:rPr lang="en-US" dirty="0"/>
                        <a:t>2012</a:t>
                      </a:r>
                    </a:p>
                  </a:txBody>
                  <a:tcPr/>
                </a:tc>
                <a:tc>
                  <a:txBody>
                    <a:bodyPr/>
                    <a:lstStyle/>
                    <a:p>
                      <a:pPr algn="ctr"/>
                      <a:r>
                        <a:rPr lang="en-US" dirty="0"/>
                        <a:t>55</a:t>
                      </a:r>
                    </a:p>
                  </a:txBody>
                  <a:tcPr/>
                </a:tc>
                <a:extLst>
                  <a:ext uri="{0D108BD9-81ED-4DB2-BD59-A6C34878D82A}">
                    <a16:rowId xmlns:a16="http://schemas.microsoft.com/office/drawing/2014/main" val="2712386771"/>
                  </a:ext>
                </a:extLst>
              </a:tr>
              <a:tr h="370840">
                <a:tc>
                  <a:txBody>
                    <a:bodyPr/>
                    <a:lstStyle/>
                    <a:p>
                      <a:pPr algn="ctr"/>
                      <a:r>
                        <a:rPr lang="en-US" dirty="0"/>
                        <a:t>2013</a:t>
                      </a:r>
                    </a:p>
                  </a:txBody>
                  <a:tcPr/>
                </a:tc>
                <a:tc>
                  <a:txBody>
                    <a:bodyPr/>
                    <a:lstStyle/>
                    <a:p>
                      <a:pPr algn="ctr"/>
                      <a:r>
                        <a:rPr lang="en-US" dirty="0"/>
                        <a:t>187</a:t>
                      </a:r>
                    </a:p>
                  </a:txBody>
                  <a:tcPr/>
                </a:tc>
                <a:extLst>
                  <a:ext uri="{0D108BD9-81ED-4DB2-BD59-A6C34878D82A}">
                    <a16:rowId xmlns:a16="http://schemas.microsoft.com/office/drawing/2014/main" val="3384474456"/>
                  </a:ext>
                </a:extLst>
              </a:tr>
              <a:tr h="370840">
                <a:tc>
                  <a:txBody>
                    <a:bodyPr/>
                    <a:lstStyle/>
                    <a:p>
                      <a:pPr algn="ctr"/>
                      <a:r>
                        <a:rPr lang="en-US" dirty="0"/>
                        <a:t>2014</a:t>
                      </a:r>
                    </a:p>
                  </a:txBody>
                  <a:tcPr/>
                </a:tc>
                <a:tc>
                  <a:txBody>
                    <a:bodyPr/>
                    <a:lstStyle/>
                    <a:p>
                      <a:pPr algn="ctr"/>
                      <a:r>
                        <a:rPr lang="en-US" dirty="0"/>
                        <a:t>667</a:t>
                      </a:r>
                    </a:p>
                  </a:txBody>
                  <a:tcPr/>
                </a:tc>
                <a:extLst>
                  <a:ext uri="{0D108BD9-81ED-4DB2-BD59-A6C34878D82A}">
                    <a16:rowId xmlns:a16="http://schemas.microsoft.com/office/drawing/2014/main" val="3046863427"/>
                  </a:ext>
                </a:extLst>
              </a:tr>
              <a:tr h="370840">
                <a:tc>
                  <a:txBody>
                    <a:bodyPr/>
                    <a:lstStyle/>
                    <a:p>
                      <a:pPr algn="ctr"/>
                      <a:r>
                        <a:rPr lang="en-US" dirty="0"/>
                        <a:t>2015</a:t>
                      </a:r>
                    </a:p>
                  </a:txBody>
                  <a:tcPr/>
                </a:tc>
                <a:tc>
                  <a:txBody>
                    <a:bodyPr/>
                    <a:lstStyle/>
                    <a:p>
                      <a:pPr algn="ctr"/>
                      <a:r>
                        <a:rPr lang="en-US" dirty="0"/>
                        <a:t>188</a:t>
                      </a:r>
                    </a:p>
                  </a:txBody>
                  <a:tcPr/>
                </a:tc>
                <a:extLst>
                  <a:ext uri="{0D108BD9-81ED-4DB2-BD59-A6C34878D82A}">
                    <a16:rowId xmlns:a16="http://schemas.microsoft.com/office/drawing/2014/main" val="2607120270"/>
                  </a:ext>
                </a:extLst>
              </a:tr>
              <a:tr h="370840">
                <a:tc>
                  <a:txBody>
                    <a:bodyPr/>
                    <a:lstStyle/>
                    <a:p>
                      <a:pPr algn="ctr"/>
                      <a:r>
                        <a:rPr lang="en-US" dirty="0"/>
                        <a:t>2016</a:t>
                      </a:r>
                    </a:p>
                  </a:txBody>
                  <a:tcPr/>
                </a:tc>
                <a:tc>
                  <a:txBody>
                    <a:bodyPr/>
                    <a:lstStyle/>
                    <a:p>
                      <a:pPr algn="ctr"/>
                      <a:r>
                        <a:rPr lang="en-US" dirty="0"/>
                        <a:t>86</a:t>
                      </a:r>
                    </a:p>
                  </a:txBody>
                  <a:tcPr/>
                </a:tc>
                <a:extLst>
                  <a:ext uri="{0D108BD9-81ED-4DB2-BD59-A6C34878D82A}">
                    <a16:rowId xmlns:a16="http://schemas.microsoft.com/office/drawing/2014/main" val="4253245169"/>
                  </a:ext>
                </a:extLst>
              </a:tr>
              <a:tr h="370840">
                <a:tc>
                  <a:txBody>
                    <a:bodyPr/>
                    <a:lstStyle/>
                    <a:p>
                      <a:pPr algn="ctr"/>
                      <a:r>
                        <a:rPr lang="en-US" dirty="0"/>
                        <a:t>2017</a:t>
                      </a:r>
                    </a:p>
                  </a:txBody>
                  <a:tcPr/>
                </a:tc>
                <a:tc>
                  <a:txBody>
                    <a:bodyPr/>
                    <a:lstStyle/>
                    <a:p>
                      <a:pPr algn="ctr"/>
                      <a:r>
                        <a:rPr lang="en-US" dirty="0"/>
                        <a:t>118</a:t>
                      </a:r>
                    </a:p>
                  </a:txBody>
                  <a:tcPr/>
                </a:tc>
                <a:extLst>
                  <a:ext uri="{0D108BD9-81ED-4DB2-BD59-A6C34878D82A}">
                    <a16:rowId xmlns:a16="http://schemas.microsoft.com/office/drawing/2014/main" val="303304328"/>
                  </a:ext>
                </a:extLst>
              </a:tr>
              <a:tr h="370840">
                <a:tc>
                  <a:txBody>
                    <a:bodyPr/>
                    <a:lstStyle/>
                    <a:p>
                      <a:pPr algn="ctr"/>
                      <a:r>
                        <a:rPr lang="en-US" dirty="0"/>
                        <a:t>2018</a:t>
                      </a:r>
                    </a:p>
                  </a:txBody>
                  <a:tcPr/>
                </a:tc>
                <a:tc>
                  <a:txBody>
                    <a:bodyPr/>
                    <a:lstStyle/>
                    <a:p>
                      <a:pPr algn="ctr"/>
                      <a:r>
                        <a:rPr lang="en-US" dirty="0"/>
                        <a:t>13*</a:t>
                      </a:r>
                    </a:p>
                  </a:txBody>
                  <a:tcPr/>
                </a:tc>
                <a:extLst>
                  <a:ext uri="{0D108BD9-81ED-4DB2-BD59-A6C34878D82A}">
                    <a16:rowId xmlns:a16="http://schemas.microsoft.com/office/drawing/2014/main" val="714020471"/>
                  </a:ext>
                </a:extLst>
              </a:tr>
            </a:tbl>
          </a:graphicData>
        </a:graphic>
      </p:graphicFrame>
      <p:sp>
        <p:nvSpPr>
          <p:cNvPr id="8" name="TextBox 7"/>
          <p:cNvSpPr txBox="1"/>
          <p:nvPr/>
        </p:nvSpPr>
        <p:spPr>
          <a:xfrm>
            <a:off x="8472916" y="326779"/>
            <a:ext cx="2785635" cy="830997"/>
          </a:xfrm>
          <a:prstGeom prst="rect">
            <a:avLst/>
          </a:prstGeom>
          <a:solidFill>
            <a:schemeClr val="tx1">
              <a:lumMod val="60000"/>
              <a:lumOff val="40000"/>
            </a:schemeClr>
          </a:solidFill>
        </p:spPr>
        <p:txBody>
          <a:bodyPr wrap="square" rtlCol="0">
            <a:spAutoFit/>
          </a:bodyPr>
          <a:lstStyle/>
          <a:p>
            <a:pPr algn="ctr"/>
            <a:r>
              <a:rPr lang="en-US" sz="2400" b="1" dirty="0">
                <a:solidFill>
                  <a:schemeClr val="bg1"/>
                </a:solidFill>
                <a:latin typeface="Calibri" panose="020F0502020204030204" pitchFamily="34" charset="0"/>
              </a:rPr>
              <a:t>Number of Measles Cases by Year</a:t>
            </a:r>
          </a:p>
        </p:txBody>
      </p:sp>
      <p:sp>
        <p:nvSpPr>
          <p:cNvPr id="9" name="TextBox 8"/>
          <p:cNvSpPr txBox="1"/>
          <p:nvPr/>
        </p:nvSpPr>
        <p:spPr>
          <a:xfrm>
            <a:off x="8561406" y="5768169"/>
            <a:ext cx="2697144" cy="307777"/>
          </a:xfrm>
          <a:prstGeom prst="rect">
            <a:avLst/>
          </a:prstGeom>
          <a:noFill/>
        </p:spPr>
        <p:txBody>
          <a:bodyPr wrap="square" rtlCol="0">
            <a:spAutoFit/>
          </a:bodyPr>
          <a:lstStyle/>
          <a:p>
            <a:pPr algn="r"/>
            <a:r>
              <a:rPr lang="en-US" sz="1400" dirty="0">
                <a:solidFill>
                  <a:schemeClr val="accent5">
                    <a:lumMod val="75000"/>
                  </a:schemeClr>
                </a:solidFill>
                <a:latin typeface="Calibri" panose="020F0502020204030204" pitchFamily="34" charset="0"/>
              </a:rPr>
              <a:t>*As of February 24, 2018</a:t>
            </a:r>
          </a:p>
        </p:txBody>
      </p:sp>
    </p:spTree>
    <p:extLst>
      <p:ext uri="{BB962C8B-B14F-4D97-AF65-F5344CB8AC3E}">
        <p14:creationId xmlns:p14="http://schemas.microsoft.com/office/powerpoint/2010/main" val="24609474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4620"/>
            <a:ext cx="6350602" cy="4620895"/>
          </a:xfrm>
        </p:spPr>
        <p:txBody>
          <a:bodyPr/>
          <a:lstStyle/>
          <a:p>
            <a:r>
              <a:rPr lang="en-US" sz="2800" b="1" dirty="0"/>
              <a:t>2016:  86 measles cases reported in 19 states</a:t>
            </a:r>
          </a:p>
          <a:p>
            <a:pPr lvl="1"/>
            <a:r>
              <a:rPr lang="en-US" sz="2400" b="1" dirty="0"/>
              <a:t>Total of 4 outbreaks reported in 2016 (defined as 3 or more linked cases)</a:t>
            </a:r>
          </a:p>
          <a:p>
            <a:pPr lvl="1"/>
            <a:r>
              <a:rPr lang="en-US" sz="2400" b="1" dirty="0"/>
              <a:t>72% of cases reported were outbreak-related</a:t>
            </a:r>
          </a:p>
          <a:p>
            <a:pPr lvl="0"/>
            <a:r>
              <a:rPr lang="en-US" sz="2800" b="1" dirty="0"/>
              <a:t>2017:  </a:t>
            </a:r>
            <a:r>
              <a:rPr lang="en-US" sz="2800" b="1" i="1" dirty="0"/>
              <a:t>provisional</a:t>
            </a:r>
            <a:r>
              <a:rPr lang="en-US" sz="2800" b="1" dirty="0"/>
              <a:t> 118 measles cases reported in 15 states and D.C.</a:t>
            </a:r>
          </a:p>
          <a:p>
            <a:pPr lvl="1"/>
            <a:r>
              <a:rPr lang="en-US" sz="2400" b="1" dirty="0"/>
              <a:t>7 outbreaks were reported (defined as 3 or more linked cases)</a:t>
            </a:r>
          </a:p>
          <a:p>
            <a:pPr lvl="1"/>
            <a:r>
              <a:rPr lang="en-US" sz="2400" b="1" dirty="0"/>
              <a:t>85% of cases in 2017 are outbreak-related</a:t>
            </a:r>
          </a:p>
          <a:p>
            <a:pPr lvl="1"/>
            <a:endParaRPr lang="en-US" sz="2000" b="1" dirty="0"/>
          </a:p>
          <a:p>
            <a:pPr lvl="1"/>
            <a:endParaRPr lang="en-US" sz="2000" dirty="0"/>
          </a:p>
        </p:txBody>
      </p:sp>
      <p:sp>
        <p:nvSpPr>
          <p:cNvPr id="4" name="Title 3"/>
          <p:cNvSpPr>
            <a:spLocks noGrp="1"/>
          </p:cNvSpPr>
          <p:nvPr>
            <p:ph type="title"/>
          </p:nvPr>
        </p:nvSpPr>
        <p:spPr/>
        <p:txBody>
          <a:bodyPr/>
          <a:lstStyle/>
          <a:p>
            <a:r>
              <a:rPr lang="en-US" dirty="0"/>
              <a:t>Measles, U.S. 2016 and 2017</a:t>
            </a:r>
          </a:p>
        </p:txBody>
      </p:sp>
      <p:sp>
        <p:nvSpPr>
          <p:cNvPr id="5" name="Text Placeholder 4"/>
          <p:cNvSpPr>
            <a:spLocks noGrp="1"/>
          </p:cNvSpPr>
          <p:nvPr>
            <p:ph type="body" sz="quarter" idx="13"/>
          </p:nvPr>
        </p:nvSpPr>
        <p:spPr/>
        <p:txBody>
          <a:bodyPr/>
          <a:lstStyle/>
          <a:p>
            <a:r>
              <a:rPr lang="en-US" dirty="0"/>
              <a:t>*Preliminary data reported to CDC’s National Center for Immunization and Respiratory Diseases, updated monthly.</a:t>
            </a:r>
          </a:p>
        </p:txBody>
      </p:sp>
      <p:sp>
        <p:nvSpPr>
          <p:cNvPr id="7" name="TextBox 6"/>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17</a:t>
            </a:r>
          </a:p>
        </p:txBody>
      </p:sp>
      <p:pic>
        <p:nvPicPr>
          <p:cNvPr id="8" name="Picture 7" descr="PHIL ID# 19434" title="Infant with meas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0721" y="1908139"/>
            <a:ext cx="3441923" cy="2276586"/>
          </a:xfrm>
          <a:prstGeom prst="rect">
            <a:avLst/>
          </a:prstGeom>
        </p:spPr>
      </p:pic>
    </p:spTree>
    <p:extLst>
      <p:ext uri="{BB962C8B-B14F-4D97-AF65-F5344CB8AC3E}">
        <p14:creationId xmlns:p14="http://schemas.microsoft.com/office/powerpoint/2010/main" val="26688794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62469"/>
            <a:ext cx="6766560" cy="4268660"/>
          </a:xfrm>
        </p:spPr>
        <p:txBody>
          <a:bodyPr/>
          <a:lstStyle/>
          <a:p>
            <a:r>
              <a:rPr lang="en-US" sz="2800" b="1" dirty="0"/>
              <a:t>2016:  6,366 mumps cases reported in 47 states and D.C.</a:t>
            </a:r>
          </a:p>
          <a:p>
            <a:pPr lvl="1"/>
            <a:r>
              <a:rPr lang="en-US" sz="2200" b="1" dirty="0"/>
              <a:t>Highest number of cases in a year since 2006</a:t>
            </a:r>
          </a:p>
          <a:p>
            <a:pPr lvl="0"/>
            <a:r>
              <a:rPr lang="en-US" sz="2800" b="1" dirty="0"/>
              <a:t>2017:  </a:t>
            </a:r>
            <a:r>
              <a:rPr lang="en-US" sz="2800" b="1" i="1" dirty="0"/>
              <a:t>provisional</a:t>
            </a:r>
            <a:r>
              <a:rPr lang="en-US" sz="2800" b="1" dirty="0"/>
              <a:t> 5,629* mumps cases reported in 48 states and D.C.</a:t>
            </a:r>
          </a:p>
          <a:p>
            <a:endParaRPr lang="en-US" b="1" dirty="0"/>
          </a:p>
        </p:txBody>
      </p:sp>
      <p:sp>
        <p:nvSpPr>
          <p:cNvPr id="4" name="Title 3"/>
          <p:cNvSpPr>
            <a:spLocks noGrp="1"/>
          </p:cNvSpPr>
          <p:nvPr>
            <p:ph type="title"/>
          </p:nvPr>
        </p:nvSpPr>
        <p:spPr/>
        <p:txBody>
          <a:bodyPr/>
          <a:lstStyle/>
          <a:p>
            <a:r>
              <a:rPr lang="en-US" dirty="0"/>
              <a:t>Mumps Cases Reported in the U.S.</a:t>
            </a:r>
          </a:p>
        </p:txBody>
      </p:sp>
      <p:sp>
        <p:nvSpPr>
          <p:cNvPr id="5" name="Text Placeholder 4"/>
          <p:cNvSpPr>
            <a:spLocks noGrp="1"/>
          </p:cNvSpPr>
          <p:nvPr>
            <p:ph type="body" sz="quarter" idx="13"/>
          </p:nvPr>
        </p:nvSpPr>
        <p:spPr/>
        <p:txBody>
          <a:bodyPr/>
          <a:lstStyle/>
          <a:p>
            <a:r>
              <a:rPr lang="en-US" dirty="0">
                <a:solidFill>
                  <a:schemeClr val="tx2">
                    <a:lumMod val="50000"/>
                  </a:schemeClr>
                </a:solidFill>
              </a:rPr>
              <a:t>*Preliminary data reported to CDC’s National Center for Immunization and Respiratory Diseases, updated monthly. Mumps outbreaks are not reportable.</a:t>
            </a:r>
          </a:p>
          <a:p>
            <a:r>
              <a:rPr lang="en-US" dirty="0">
                <a:solidFill>
                  <a:schemeClr val="tx2">
                    <a:lumMod val="50000"/>
                  </a:schemeClr>
                </a:solidFill>
              </a:rPr>
              <a:t>Mumps Cases and Outbreaks. </a:t>
            </a:r>
            <a:r>
              <a:rPr lang="en-US" dirty="0">
                <a:solidFill>
                  <a:schemeClr val="tx2">
                    <a:lumMod val="50000"/>
                  </a:schemeClr>
                </a:solidFill>
                <a:hlinkClick r:id="rId3"/>
              </a:rPr>
              <a:t>https://www.cdc.gov/mumps/outbreaks.html</a:t>
            </a:r>
            <a:r>
              <a:rPr lang="en-US" dirty="0">
                <a:solidFill>
                  <a:schemeClr val="tx2">
                    <a:lumMod val="50000"/>
                  </a:schemeClr>
                </a:solidFill>
              </a:rPr>
              <a:t> </a:t>
            </a:r>
            <a:endParaRPr lang="en-US" dirty="0">
              <a:solidFill>
                <a:schemeClr val="tx2">
                  <a:lumMod val="50000"/>
                </a:schemeClr>
              </a:solidFill>
              <a:hlinkClick r:id="rId4"/>
            </a:endParaRPr>
          </a:p>
          <a:p>
            <a:r>
              <a:rPr lang="en-US" dirty="0">
                <a:solidFill>
                  <a:schemeClr val="tx2">
                    <a:lumMod val="50000"/>
                  </a:schemeClr>
                </a:solidFill>
              </a:rPr>
              <a:t>Morbidity and Mortality Weekly Report (MMWR), Notifiable Diseases and Mortality Tables. </a:t>
            </a:r>
            <a:r>
              <a:rPr lang="en-US" dirty="0">
                <a:solidFill>
                  <a:schemeClr val="tx2">
                    <a:lumMod val="50000"/>
                  </a:schemeClr>
                </a:solidFill>
                <a:hlinkClick r:id="rId4"/>
              </a:rPr>
              <a:t>https://www.cdc.gov/mmwr/publications/index.html</a:t>
            </a:r>
            <a:r>
              <a:rPr lang="en-US" dirty="0">
                <a:solidFill>
                  <a:schemeClr val="tx2">
                    <a:lumMod val="50000"/>
                  </a:schemeClr>
                </a:solidFill>
              </a:rPr>
              <a:t> </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18</a:t>
            </a:r>
          </a:p>
        </p:txBody>
      </p:sp>
      <p:graphicFrame>
        <p:nvGraphicFramePr>
          <p:cNvPr id="7" name="Table 6"/>
          <p:cNvGraphicFramePr>
            <a:graphicFrameLocks noGrp="1"/>
          </p:cNvGraphicFramePr>
          <p:nvPr>
            <p:extLst/>
          </p:nvPr>
        </p:nvGraphicFramePr>
        <p:xfrm>
          <a:off x="8472916" y="1210234"/>
          <a:ext cx="2785634" cy="4572000"/>
        </p:xfrm>
        <a:graphic>
          <a:graphicData uri="http://schemas.openxmlformats.org/drawingml/2006/table">
            <a:tbl>
              <a:tblPr firstRow="1" bandRow="1">
                <a:tableStyleId>{F5AB1C69-6EDB-4FF4-983F-18BD219EF322}</a:tableStyleId>
              </a:tblPr>
              <a:tblGrid>
                <a:gridCol w="1392817">
                  <a:extLst>
                    <a:ext uri="{9D8B030D-6E8A-4147-A177-3AD203B41FA5}">
                      <a16:colId xmlns:a16="http://schemas.microsoft.com/office/drawing/2014/main" val="920555542"/>
                    </a:ext>
                  </a:extLst>
                </a:gridCol>
                <a:gridCol w="1392817">
                  <a:extLst>
                    <a:ext uri="{9D8B030D-6E8A-4147-A177-3AD203B41FA5}">
                      <a16:colId xmlns:a16="http://schemas.microsoft.com/office/drawing/2014/main" val="2521265822"/>
                    </a:ext>
                  </a:extLst>
                </a:gridCol>
              </a:tblGrid>
              <a:tr h="370840">
                <a:tc>
                  <a:txBody>
                    <a:bodyPr/>
                    <a:lstStyle/>
                    <a:p>
                      <a:pPr algn="ctr"/>
                      <a:r>
                        <a:rPr lang="en-US" dirty="0"/>
                        <a:t>Year</a:t>
                      </a:r>
                    </a:p>
                  </a:txBody>
                  <a:tcPr/>
                </a:tc>
                <a:tc>
                  <a:txBody>
                    <a:bodyPr/>
                    <a:lstStyle/>
                    <a:p>
                      <a:pPr algn="ctr"/>
                      <a:r>
                        <a:rPr lang="en-US" dirty="0"/>
                        <a:t>Cases</a:t>
                      </a:r>
                    </a:p>
                  </a:txBody>
                  <a:tcPr/>
                </a:tc>
                <a:extLst>
                  <a:ext uri="{0D108BD9-81ED-4DB2-BD59-A6C34878D82A}">
                    <a16:rowId xmlns:a16="http://schemas.microsoft.com/office/drawing/2014/main" val="4054924228"/>
                  </a:ext>
                </a:extLst>
              </a:tr>
              <a:tr h="370840">
                <a:tc>
                  <a:txBody>
                    <a:bodyPr/>
                    <a:lstStyle/>
                    <a:p>
                      <a:pPr algn="ctr"/>
                      <a:r>
                        <a:rPr lang="en-US" dirty="0"/>
                        <a:t>2010</a:t>
                      </a:r>
                    </a:p>
                  </a:txBody>
                  <a:tcPr/>
                </a:tc>
                <a:tc>
                  <a:txBody>
                    <a:bodyPr/>
                    <a:lstStyle/>
                    <a:p>
                      <a:pPr algn="ctr"/>
                      <a:r>
                        <a:rPr lang="en-US" dirty="0"/>
                        <a:t>2,612</a:t>
                      </a:r>
                    </a:p>
                  </a:txBody>
                  <a:tcPr/>
                </a:tc>
                <a:extLst>
                  <a:ext uri="{0D108BD9-81ED-4DB2-BD59-A6C34878D82A}">
                    <a16:rowId xmlns:a16="http://schemas.microsoft.com/office/drawing/2014/main" val="2707296524"/>
                  </a:ext>
                </a:extLst>
              </a:tr>
              <a:tr h="370840">
                <a:tc>
                  <a:txBody>
                    <a:bodyPr/>
                    <a:lstStyle/>
                    <a:p>
                      <a:pPr algn="ctr"/>
                      <a:r>
                        <a:rPr lang="en-US" dirty="0"/>
                        <a:t>2011</a:t>
                      </a:r>
                    </a:p>
                  </a:txBody>
                  <a:tcPr/>
                </a:tc>
                <a:tc>
                  <a:txBody>
                    <a:bodyPr/>
                    <a:lstStyle/>
                    <a:p>
                      <a:pPr algn="ctr"/>
                      <a:r>
                        <a:rPr lang="en-US" dirty="0"/>
                        <a:t>404</a:t>
                      </a:r>
                    </a:p>
                  </a:txBody>
                  <a:tcPr/>
                </a:tc>
                <a:extLst>
                  <a:ext uri="{0D108BD9-81ED-4DB2-BD59-A6C34878D82A}">
                    <a16:rowId xmlns:a16="http://schemas.microsoft.com/office/drawing/2014/main" val="1717703435"/>
                  </a:ext>
                </a:extLst>
              </a:tr>
              <a:tr h="370840">
                <a:tc>
                  <a:txBody>
                    <a:bodyPr/>
                    <a:lstStyle/>
                    <a:p>
                      <a:pPr algn="ctr"/>
                      <a:r>
                        <a:rPr lang="en-US" dirty="0"/>
                        <a:t>2012</a:t>
                      </a:r>
                    </a:p>
                  </a:txBody>
                  <a:tcPr/>
                </a:tc>
                <a:tc>
                  <a:txBody>
                    <a:bodyPr/>
                    <a:lstStyle/>
                    <a:p>
                      <a:pPr algn="ctr"/>
                      <a:r>
                        <a:rPr lang="en-US" dirty="0"/>
                        <a:t>229</a:t>
                      </a:r>
                    </a:p>
                  </a:txBody>
                  <a:tcPr/>
                </a:tc>
                <a:extLst>
                  <a:ext uri="{0D108BD9-81ED-4DB2-BD59-A6C34878D82A}">
                    <a16:rowId xmlns:a16="http://schemas.microsoft.com/office/drawing/2014/main" val="2712386771"/>
                  </a:ext>
                </a:extLst>
              </a:tr>
              <a:tr h="370840">
                <a:tc>
                  <a:txBody>
                    <a:bodyPr/>
                    <a:lstStyle/>
                    <a:p>
                      <a:pPr algn="ctr"/>
                      <a:r>
                        <a:rPr lang="en-US" dirty="0"/>
                        <a:t>2013</a:t>
                      </a:r>
                    </a:p>
                  </a:txBody>
                  <a:tcPr/>
                </a:tc>
                <a:tc>
                  <a:txBody>
                    <a:bodyPr/>
                    <a:lstStyle/>
                    <a:p>
                      <a:pPr algn="ctr"/>
                      <a:r>
                        <a:rPr lang="en-US" dirty="0"/>
                        <a:t>584</a:t>
                      </a:r>
                    </a:p>
                  </a:txBody>
                  <a:tcPr/>
                </a:tc>
                <a:extLst>
                  <a:ext uri="{0D108BD9-81ED-4DB2-BD59-A6C34878D82A}">
                    <a16:rowId xmlns:a16="http://schemas.microsoft.com/office/drawing/2014/main" val="3384474456"/>
                  </a:ext>
                </a:extLst>
              </a:tr>
              <a:tr h="370840">
                <a:tc>
                  <a:txBody>
                    <a:bodyPr/>
                    <a:lstStyle/>
                    <a:p>
                      <a:pPr algn="ctr"/>
                      <a:r>
                        <a:rPr lang="en-US" dirty="0"/>
                        <a:t>2014</a:t>
                      </a:r>
                    </a:p>
                  </a:txBody>
                  <a:tcPr/>
                </a:tc>
                <a:tc>
                  <a:txBody>
                    <a:bodyPr/>
                    <a:lstStyle/>
                    <a:p>
                      <a:pPr algn="ctr"/>
                      <a:r>
                        <a:rPr lang="en-US" dirty="0"/>
                        <a:t>1,223</a:t>
                      </a:r>
                    </a:p>
                  </a:txBody>
                  <a:tcPr/>
                </a:tc>
                <a:extLst>
                  <a:ext uri="{0D108BD9-81ED-4DB2-BD59-A6C34878D82A}">
                    <a16:rowId xmlns:a16="http://schemas.microsoft.com/office/drawing/2014/main" val="3046863427"/>
                  </a:ext>
                </a:extLst>
              </a:tr>
              <a:tr h="370840">
                <a:tc>
                  <a:txBody>
                    <a:bodyPr/>
                    <a:lstStyle/>
                    <a:p>
                      <a:pPr algn="ctr"/>
                      <a:r>
                        <a:rPr lang="en-US" dirty="0"/>
                        <a:t>2015</a:t>
                      </a:r>
                    </a:p>
                  </a:txBody>
                  <a:tcPr/>
                </a:tc>
                <a:tc>
                  <a:txBody>
                    <a:bodyPr/>
                    <a:lstStyle/>
                    <a:p>
                      <a:pPr algn="ctr"/>
                      <a:r>
                        <a:rPr lang="en-US" dirty="0"/>
                        <a:t>1,329</a:t>
                      </a:r>
                    </a:p>
                  </a:txBody>
                  <a:tcPr/>
                </a:tc>
                <a:extLst>
                  <a:ext uri="{0D108BD9-81ED-4DB2-BD59-A6C34878D82A}">
                    <a16:rowId xmlns:a16="http://schemas.microsoft.com/office/drawing/2014/main" val="2607120270"/>
                  </a:ext>
                </a:extLst>
              </a:tr>
              <a:tr h="370840">
                <a:tc>
                  <a:txBody>
                    <a:bodyPr/>
                    <a:lstStyle/>
                    <a:p>
                      <a:pPr algn="ctr"/>
                      <a:r>
                        <a:rPr lang="en-US" dirty="0"/>
                        <a:t>2016</a:t>
                      </a:r>
                    </a:p>
                  </a:txBody>
                  <a:tcPr/>
                </a:tc>
                <a:tc>
                  <a:txBody>
                    <a:bodyPr/>
                    <a:lstStyle/>
                    <a:p>
                      <a:pPr algn="ctr"/>
                      <a:r>
                        <a:rPr lang="en-US" dirty="0"/>
                        <a:t>6,366</a:t>
                      </a:r>
                    </a:p>
                  </a:txBody>
                  <a:tcPr/>
                </a:tc>
                <a:extLst>
                  <a:ext uri="{0D108BD9-81ED-4DB2-BD59-A6C34878D82A}">
                    <a16:rowId xmlns:a16="http://schemas.microsoft.com/office/drawing/2014/main" val="4253245169"/>
                  </a:ext>
                </a:extLst>
              </a:tr>
              <a:tr h="370840">
                <a:tc>
                  <a:txBody>
                    <a:bodyPr/>
                    <a:lstStyle/>
                    <a:p>
                      <a:pPr algn="ctr"/>
                      <a:r>
                        <a:rPr lang="en-US" dirty="0"/>
                        <a:t>2017</a:t>
                      </a:r>
                    </a:p>
                  </a:txBody>
                  <a:tcPr/>
                </a:tc>
                <a:tc>
                  <a:txBody>
                    <a:bodyPr/>
                    <a:lstStyle/>
                    <a:p>
                      <a:pPr algn="ctr"/>
                      <a:r>
                        <a:rPr lang="en-US" dirty="0"/>
                        <a:t>5,629</a:t>
                      </a:r>
                    </a:p>
                  </a:txBody>
                  <a:tcPr/>
                </a:tc>
                <a:extLst>
                  <a:ext uri="{0D108BD9-81ED-4DB2-BD59-A6C34878D82A}">
                    <a16:rowId xmlns:a16="http://schemas.microsoft.com/office/drawing/2014/main" val="303304328"/>
                  </a:ext>
                </a:extLst>
              </a:tr>
              <a:tr h="370840">
                <a:tc>
                  <a:txBody>
                    <a:bodyPr/>
                    <a:lstStyle/>
                    <a:p>
                      <a:pPr algn="ctr"/>
                      <a:r>
                        <a:rPr lang="en-US" dirty="0"/>
                        <a:t>2018</a:t>
                      </a:r>
                    </a:p>
                  </a:txBody>
                  <a:tcPr/>
                </a:tc>
                <a:tc>
                  <a:txBody>
                    <a:bodyPr/>
                    <a:lstStyle/>
                    <a:p>
                      <a:pPr algn="ctr"/>
                      <a:r>
                        <a:rPr lang="en-US" dirty="0"/>
                        <a:t>304**</a:t>
                      </a:r>
                    </a:p>
                  </a:txBody>
                  <a:tcPr/>
                </a:tc>
                <a:extLst>
                  <a:ext uri="{0D108BD9-81ED-4DB2-BD59-A6C34878D82A}">
                    <a16:rowId xmlns:a16="http://schemas.microsoft.com/office/drawing/2014/main" val="714020471"/>
                  </a:ext>
                </a:extLst>
              </a:tr>
            </a:tbl>
          </a:graphicData>
        </a:graphic>
      </p:graphicFrame>
      <p:sp>
        <p:nvSpPr>
          <p:cNvPr id="8" name="TextBox 7"/>
          <p:cNvSpPr txBox="1"/>
          <p:nvPr/>
        </p:nvSpPr>
        <p:spPr>
          <a:xfrm>
            <a:off x="8472916" y="326779"/>
            <a:ext cx="2785635" cy="830997"/>
          </a:xfrm>
          <a:prstGeom prst="rect">
            <a:avLst/>
          </a:prstGeom>
          <a:solidFill>
            <a:schemeClr val="accent3"/>
          </a:solidFill>
        </p:spPr>
        <p:txBody>
          <a:bodyPr wrap="square" rtlCol="0">
            <a:spAutoFit/>
          </a:bodyPr>
          <a:lstStyle/>
          <a:p>
            <a:pPr algn="ctr"/>
            <a:r>
              <a:rPr lang="en-US" sz="2400" b="1" dirty="0">
                <a:solidFill>
                  <a:schemeClr val="bg1"/>
                </a:solidFill>
                <a:latin typeface="Calibri" panose="020F0502020204030204" pitchFamily="34" charset="0"/>
              </a:rPr>
              <a:t>Number of Mumps Cases by Year</a:t>
            </a:r>
          </a:p>
        </p:txBody>
      </p:sp>
      <p:sp>
        <p:nvSpPr>
          <p:cNvPr id="9" name="TextBox 8"/>
          <p:cNvSpPr txBox="1"/>
          <p:nvPr/>
        </p:nvSpPr>
        <p:spPr>
          <a:xfrm>
            <a:off x="8561406" y="5768169"/>
            <a:ext cx="2697144" cy="307777"/>
          </a:xfrm>
          <a:prstGeom prst="rect">
            <a:avLst/>
          </a:prstGeom>
          <a:noFill/>
        </p:spPr>
        <p:txBody>
          <a:bodyPr wrap="square" rtlCol="0">
            <a:spAutoFit/>
          </a:bodyPr>
          <a:lstStyle/>
          <a:p>
            <a:pPr algn="r"/>
            <a:r>
              <a:rPr lang="en-US" sz="1400" dirty="0">
                <a:solidFill>
                  <a:schemeClr val="accent5">
                    <a:lumMod val="75000"/>
                  </a:schemeClr>
                </a:solidFill>
                <a:latin typeface="Calibri" panose="020F0502020204030204" pitchFamily="34" charset="0"/>
              </a:rPr>
              <a:t>*-As of February 24, 2018</a:t>
            </a:r>
          </a:p>
        </p:txBody>
      </p:sp>
    </p:spTree>
    <p:extLst>
      <p:ext uri="{BB962C8B-B14F-4D97-AF65-F5344CB8AC3E}">
        <p14:creationId xmlns:p14="http://schemas.microsoft.com/office/powerpoint/2010/main" val="20690024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descr="Bar graph showing the Reported Mumps Cases in the United States for vaccine era, 1968-2017." title="Bar graph showing the Reported Mumps Cases in the United States"/>
          <p:cNvGraphicFramePr>
            <a:graphicFrameLocks noGrp="1" noChangeAspect="1"/>
          </p:cNvGraphicFramePr>
          <p:nvPr>
            <p:ph idx="1"/>
            <p:extLst>
              <p:ext uri="{D42A27DB-BD31-4B8C-83A1-F6EECF244321}">
                <p14:modId xmlns:p14="http://schemas.microsoft.com/office/powerpoint/2010/main" val="3917150536"/>
              </p:ext>
            </p:extLst>
          </p:nvPr>
        </p:nvGraphicFramePr>
        <p:xfrm>
          <a:off x="609600" y="1400555"/>
          <a:ext cx="10771991" cy="445667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hidden="1">
            <a:extLst>
              <a:ext uri="{FF2B5EF4-FFF2-40B4-BE49-F238E27FC236}">
                <a16:creationId xmlns:a16="http://schemas.microsoft.com/office/drawing/2014/main" id="{F0A35678-EEE8-4656-816B-8A6C5B057DB7}"/>
              </a:ext>
            </a:extLst>
          </p:cNvPr>
          <p:cNvSpPr>
            <a:spLocks noGrp="1"/>
          </p:cNvSpPr>
          <p:nvPr>
            <p:ph type="title"/>
          </p:nvPr>
        </p:nvSpPr>
        <p:spPr>
          <a:xfrm>
            <a:off x="1482320" y="2081479"/>
            <a:ext cx="10972800" cy="1188720"/>
          </a:xfrm>
        </p:spPr>
        <p:txBody>
          <a:bodyPr>
            <a:normAutofit fontScale="90000"/>
          </a:bodyPr>
          <a:lstStyle/>
          <a:p>
            <a:r>
              <a:rPr lang="en-US" dirty="0"/>
              <a:t>Reported Mumps Cases, United states, Vaccine Era, 1968-2017</a:t>
            </a:r>
          </a:p>
        </p:txBody>
      </p:sp>
      <p:sp>
        <p:nvSpPr>
          <p:cNvPr id="8" name="Text Box 5"/>
          <p:cNvSpPr txBox="1">
            <a:spLocks noChangeArrowheads="1"/>
          </p:cNvSpPr>
          <p:nvPr/>
        </p:nvSpPr>
        <p:spPr bwMode="auto">
          <a:xfrm rot="16200000">
            <a:off x="2733764" y="2619824"/>
            <a:ext cx="850200" cy="134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lIns="55229" tIns="27614" rIns="55229" bIns="27614">
            <a:spAutoFit/>
          </a:bodyPr>
          <a:lstStyle>
            <a:lvl1pPr defTabSz="820738" eaLnBrk="0" hangingPunct="0">
              <a:defRPr>
                <a:solidFill>
                  <a:schemeClr val="bg1"/>
                </a:solidFill>
                <a:latin typeface="Arial" charset="0"/>
              </a:defRPr>
            </a:lvl1pPr>
            <a:lvl2pPr marL="742950" indent="-285750" defTabSz="820738" eaLnBrk="0" hangingPunct="0">
              <a:defRPr>
                <a:solidFill>
                  <a:schemeClr val="bg1"/>
                </a:solidFill>
                <a:latin typeface="Arial" charset="0"/>
              </a:defRPr>
            </a:lvl2pPr>
            <a:lvl3pPr marL="1143000" indent="-228600" defTabSz="820738" eaLnBrk="0" hangingPunct="0">
              <a:defRPr>
                <a:solidFill>
                  <a:schemeClr val="bg1"/>
                </a:solidFill>
                <a:latin typeface="Arial" charset="0"/>
              </a:defRPr>
            </a:lvl3pPr>
            <a:lvl4pPr marL="1600200" indent="-228600" defTabSz="820738" eaLnBrk="0" hangingPunct="0">
              <a:defRPr>
                <a:solidFill>
                  <a:schemeClr val="bg1"/>
                </a:solidFill>
                <a:latin typeface="Arial" charset="0"/>
              </a:defRPr>
            </a:lvl4pPr>
            <a:lvl5pPr marL="2057400" indent="-228600" defTabSz="820738" eaLnBrk="0" hangingPunct="0">
              <a:defRPr>
                <a:solidFill>
                  <a:schemeClr val="bg1"/>
                </a:solidFill>
                <a:latin typeface="Arial" charset="0"/>
              </a:defRPr>
            </a:lvl5pPr>
            <a:lvl6pPr marL="2514600" indent="-228600" algn="ctr" defTabSz="820738" eaLnBrk="0" fontAlgn="base" hangingPunct="0">
              <a:spcBef>
                <a:spcPct val="0"/>
              </a:spcBef>
              <a:spcAft>
                <a:spcPct val="0"/>
              </a:spcAft>
              <a:defRPr>
                <a:solidFill>
                  <a:schemeClr val="bg1"/>
                </a:solidFill>
                <a:latin typeface="Arial" charset="0"/>
              </a:defRPr>
            </a:lvl6pPr>
            <a:lvl7pPr marL="2971800" indent="-228600" algn="ctr" defTabSz="820738" eaLnBrk="0" fontAlgn="base" hangingPunct="0">
              <a:spcBef>
                <a:spcPct val="0"/>
              </a:spcBef>
              <a:spcAft>
                <a:spcPct val="0"/>
              </a:spcAft>
              <a:defRPr>
                <a:solidFill>
                  <a:schemeClr val="bg1"/>
                </a:solidFill>
                <a:latin typeface="Arial" charset="0"/>
              </a:defRPr>
            </a:lvl7pPr>
            <a:lvl8pPr marL="3429000" indent="-228600" algn="ctr" defTabSz="820738" eaLnBrk="0" fontAlgn="base" hangingPunct="0">
              <a:spcBef>
                <a:spcPct val="0"/>
              </a:spcBef>
              <a:spcAft>
                <a:spcPct val="0"/>
              </a:spcAft>
              <a:defRPr>
                <a:solidFill>
                  <a:schemeClr val="bg1"/>
                </a:solidFill>
                <a:latin typeface="Arial" charset="0"/>
              </a:defRPr>
            </a:lvl8pPr>
            <a:lvl9pPr marL="3886200" indent="-228600" algn="ctr" defTabSz="820738" eaLnBrk="0" fontAlgn="base" hangingPunct="0">
              <a:spcBef>
                <a:spcPct val="0"/>
              </a:spcBef>
              <a:spcAft>
                <a:spcPct val="0"/>
              </a:spcAft>
              <a:defRPr>
                <a:solidFill>
                  <a:schemeClr val="bg1"/>
                </a:solidFill>
                <a:latin typeface="Arial" charset="0"/>
              </a:defRPr>
            </a:lvl9pPr>
          </a:lstStyle>
          <a:p>
            <a:pPr algn="ctr" eaLnBrk="1" hangingPunct="1"/>
            <a:r>
              <a:rPr lang="en-US" altLang="en-US" sz="1200" b="1" dirty="0">
                <a:solidFill>
                  <a:schemeClr val="tx1"/>
                </a:solidFill>
                <a:latin typeface="+mn-lt"/>
                <a:cs typeface="Arial" charset="0"/>
              </a:rPr>
              <a:t>1977</a:t>
            </a:r>
          </a:p>
          <a:p>
            <a:pPr algn="ctr" eaLnBrk="1" hangingPunct="1"/>
            <a:r>
              <a:rPr lang="en-US" altLang="en-US" sz="1200" b="1" dirty="0">
                <a:solidFill>
                  <a:schemeClr val="tx1"/>
                </a:solidFill>
                <a:latin typeface="+mn-lt"/>
                <a:cs typeface="Arial" charset="0"/>
              </a:rPr>
              <a:t>1</a:t>
            </a:r>
            <a:r>
              <a:rPr lang="en-US" altLang="en-US" sz="1200" b="1" baseline="30000" dirty="0">
                <a:solidFill>
                  <a:schemeClr val="tx1"/>
                </a:solidFill>
                <a:latin typeface="+mn-lt"/>
                <a:cs typeface="Arial" charset="0"/>
              </a:rPr>
              <a:t>st</a:t>
            </a:r>
            <a:r>
              <a:rPr lang="en-US" altLang="en-US" sz="1200" b="1" dirty="0">
                <a:solidFill>
                  <a:schemeClr val="tx1"/>
                </a:solidFill>
                <a:latin typeface="+mn-lt"/>
                <a:cs typeface="Arial" charset="0"/>
              </a:rPr>
              <a:t> Dose </a:t>
            </a:r>
          </a:p>
          <a:p>
            <a:pPr algn="ctr" eaLnBrk="1" hangingPunct="1"/>
            <a:r>
              <a:rPr lang="en-US" altLang="en-US" sz="1200" b="1" dirty="0">
                <a:solidFill>
                  <a:schemeClr val="tx1"/>
                </a:solidFill>
                <a:latin typeface="+mn-lt"/>
                <a:cs typeface="Arial" charset="0"/>
              </a:rPr>
              <a:t>ACIP</a:t>
            </a:r>
          </a:p>
          <a:p>
            <a:pPr algn="ctr" eaLnBrk="1" hangingPunct="1"/>
            <a:r>
              <a:rPr lang="en-US" altLang="en-US" sz="1200" b="1" dirty="0">
                <a:solidFill>
                  <a:schemeClr val="tx1"/>
                </a:solidFill>
                <a:latin typeface="+mn-lt"/>
                <a:cs typeface="Arial" charset="0"/>
              </a:rPr>
              <a:t>Recommendation</a:t>
            </a:r>
          </a:p>
        </p:txBody>
      </p:sp>
      <p:sp>
        <p:nvSpPr>
          <p:cNvPr id="9" name="Text Box 6"/>
          <p:cNvSpPr txBox="1">
            <a:spLocks noChangeArrowheads="1"/>
          </p:cNvSpPr>
          <p:nvPr/>
        </p:nvSpPr>
        <p:spPr bwMode="auto">
          <a:xfrm rot="16200000">
            <a:off x="5077270" y="2792165"/>
            <a:ext cx="850200" cy="125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lIns="55229" tIns="27614" rIns="55229" bIns="27614">
            <a:spAutoFit/>
          </a:bodyPr>
          <a:lstStyle>
            <a:lvl1pPr defTabSz="820738" eaLnBrk="0" hangingPunct="0">
              <a:defRPr>
                <a:solidFill>
                  <a:schemeClr val="bg1"/>
                </a:solidFill>
                <a:latin typeface="Arial" charset="0"/>
              </a:defRPr>
            </a:lvl1pPr>
            <a:lvl2pPr marL="742950" indent="-285750" defTabSz="820738" eaLnBrk="0" hangingPunct="0">
              <a:defRPr>
                <a:solidFill>
                  <a:schemeClr val="bg1"/>
                </a:solidFill>
                <a:latin typeface="Arial" charset="0"/>
              </a:defRPr>
            </a:lvl2pPr>
            <a:lvl3pPr marL="1143000" indent="-228600" defTabSz="820738" eaLnBrk="0" hangingPunct="0">
              <a:defRPr>
                <a:solidFill>
                  <a:schemeClr val="bg1"/>
                </a:solidFill>
                <a:latin typeface="Arial" charset="0"/>
              </a:defRPr>
            </a:lvl3pPr>
            <a:lvl4pPr marL="1600200" indent="-228600" defTabSz="820738" eaLnBrk="0" hangingPunct="0">
              <a:defRPr>
                <a:solidFill>
                  <a:schemeClr val="bg1"/>
                </a:solidFill>
                <a:latin typeface="Arial" charset="0"/>
              </a:defRPr>
            </a:lvl4pPr>
            <a:lvl5pPr marL="2057400" indent="-228600" defTabSz="820738" eaLnBrk="0" hangingPunct="0">
              <a:defRPr>
                <a:solidFill>
                  <a:schemeClr val="bg1"/>
                </a:solidFill>
                <a:latin typeface="Arial" charset="0"/>
              </a:defRPr>
            </a:lvl5pPr>
            <a:lvl6pPr marL="2514600" indent="-228600" algn="ctr" defTabSz="820738" eaLnBrk="0" fontAlgn="base" hangingPunct="0">
              <a:spcBef>
                <a:spcPct val="0"/>
              </a:spcBef>
              <a:spcAft>
                <a:spcPct val="0"/>
              </a:spcAft>
              <a:defRPr>
                <a:solidFill>
                  <a:schemeClr val="bg1"/>
                </a:solidFill>
                <a:latin typeface="Arial" charset="0"/>
              </a:defRPr>
            </a:lvl6pPr>
            <a:lvl7pPr marL="2971800" indent="-228600" algn="ctr" defTabSz="820738" eaLnBrk="0" fontAlgn="base" hangingPunct="0">
              <a:spcBef>
                <a:spcPct val="0"/>
              </a:spcBef>
              <a:spcAft>
                <a:spcPct val="0"/>
              </a:spcAft>
              <a:defRPr>
                <a:solidFill>
                  <a:schemeClr val="bg1"/>
                </a:solidFill>
                <a:latin typeface="Arial" charset="0"/>
              </a:defRPr>
            </a:lvl7pPr>
            <a:lvl8pPr marL="3429000" indent="-228600" algn="ctr" defTabSz="820738" eaLnBrk="0" fontAlgn="base" hangingPunct="0">
              <a:spcBef>
                <a:spcPct val="0"/>
              </a:spcBef>
              <a:spcAft>
                <a:spcPct val="0"/>
              </a:spcAft>
              <a:defRPr>
                <a:solidFill>
                  <a:schemeClr val="bg1"/>
                </a:solidFill>
                <a:latin typeface="Arial" charset="0"/>
              </a:defRPr>
            </a:lvl8pPr>
            <a:lvl9pPr marL="3886200" indent="-228600" algn="ctr" defTabSz="820738" eaLnBrk="0" fontAlgn="base" hangingPunct="0">
              <a:spcBef>
                <a:spcPct val="0"/>
              </a:spcBef>
              <a:spcAft>
                <a:spcPct val="0"/>
              </a:spcAft>
              <a:defRPr>
                <a:solidFill>
                  <a:schemeClr val="bg1"/>
                </a:solidFill>
                <a:latin typeface="Arial" charset="0"/>
              </a:defRPr>
            </a:lvl9pPr>
          </a:lstStyle>
          <a:p>
            <a:pPr algn="ctr" eaLnBrk="1" hangingPunct="1"/>
            <a:r>
              <a:rPr lang="en-US" altLang="en-US" sz="1200" b="1" dirty="0">
                <a:solidFill>
                  <a:schemeClr val="tx1"/>
                </a:solidFill>
                <a:latin typeface="+mn-lt"/>
                <a:cs typeface="Arial" charset="0"/>
              </a:rPr>
              <a:t>1989</a:t>
            </a:r>
          </a:p>
          <a:p>
            <a:pPr algn="ctr" eaLnBrk="1" hangingPunct="1"/>
            <a:r>
              <a:rPr lang="en-US" altLang="en-US" sz="1200" b="1" dirty="0">
                <a:solidFill>
                  <a:schemeClr val="tx1"/>
                </a:solidFill>
                <a:latin typeface="+mn-lt"/>
                <a:cs typeface="Arial" charset="0"/>
              </a:rPr>
              <a:t>2</a:t>
            </a:r>
            <a:r>
              <a:rPr lang="en-US" altLang="en-US" sz="1200" b="1" baseline="30000" dirty="0">
                <a:solidFill>
                  <a:schemeClr val="tx1"/>
                </a:solidFill>
                <a:latin typeface="+mn-lt"/>
                <a:cs typeface="Arial" charset="0"/>
              </a:rPr>
              <a:t>nd</a:t>
            </a:r>
            <a:r>
              <a:rPr lang="en-US" altLang="en-US" sz="1200" b="1" dirty="0">
                <a:solidFill>
                  <a:schemeClr val="tx1"/>
                </a:solidFill>
                <a:latin typeface="+mn-lt"/>
                <a:cs typeface="Arial" charset="0"/>
              </a:rPr>
              <a:t> Dose MMR</a:t>
            </a:r>
          </a:p>
          <a:p>
            <a:pPr algn="ctr" eaLnBrk="1" hangingPunct="1"/>
            <a:r>
              <a:rPr lang="en-US" altLang="en-US" sz="1200" b="1" dirty="0">
                <a:solidFill>
                  <a:schemeClr val="tx1"/>
                </a:solidFill>
                <a:latin typeface="+mn-lt"/>
                <a:cs typeface="Arial" charset="0"/>
              </a:rPr>
              <a:t> ACIP</a:t>
            </a:r>
          </a:p>
          <a:p>
            <a:pPr algn="ctr" eaLnBrk="1" hangingPunct="1"/>
            <a:r>
              <a:rPr lang="en-US" altLang="en-US" sz="1200" b="1" dirty="0">
                <a:solidFill>
                  <a:schemeClr val="tx1"/>
                </a:solidFill>
                <a:latin typeface="+mn-lt"/>
                <a:cs typeface="Arial" charset="0"/>
              </a:rPr>
              <a:t>Recommendation</a:t>
            </a:r>
          </a:p>
        </p:txBody>
      </p:sp>
      <p:sp>
        <p:nvSpPr>
          <p:cNvPr id="10" name="Line 9" descr="Circle" title="Circle"/>
          <p:cNvSpPr>
            <a:spLocks noChangeShapeType="1"/>
          </p:cNvSpPr>
          <p:nvPr/>
        </p:nvSpPr>
        <p:spPr bwMode="auto">
          <a:xfrm flipH="1">
            <a:off x="5453737" y="3805085"/>
            <a:ext cx="3478" cy="970429"/>
          </a:xfrm>
          <a:prstGeom prst="line">
            <a:avLst/>
          </a:prstGeom>
          <a:noFill/>
          <a:ln w="12700">
            <a:solidFill>
              <a:schemeClr val="tx1"/>
            </a:solidFill>
            <a:round/>
            <a:headEnd/>
            <a:tailEnd type="triangle" w="med" len="med"/>
          </a:ln>
          <a:effectLst/>
        </p:spPr>
        <p:txBody>
          <a:bodyPr lIns="61544" tIns="30772" rIns="61544" bIns="30772"/>
          <a:lstStyle/>
          <a:p>
            <a:pPr>
              <a:defRPr/>
            </a:pPr>
            <a:endParaRPr lang="en-US" sz="900" dirty="0">
              <a:solidFill>
                <a:prstClr val="white"/>
              </a:solidFill>
            </a:endParaRPr>
          </a:p>
        </p:txBody>
      </p:sp>
      <p:sp>
        <p:nvSpPr>
          <p:cNvPr id="11" name="Slide Number Placeholder 1"/>
          <p:cNvSpPr txBox="1">
            <a:spLocks/>
          </p:cNvSpPr>
          <p:nvPr/>
        </p:nvSpPr>
        <p:spPr>
          <a:xfrm>
            <a:off x="9906000" y="6356352"/>
            <a:ext cx="378542"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a:solidFill>
                  <a:schemeClr val="bg1"/>
                </a:solidFill>
              </a:rPr>
              <a:t>4</a:t>
            </a:r>
            <a:endParaRPr lang="en-US" dirty="0">
              <a:solidFill>
                <a:schemeClr val="bg1"/>
              </a:solidFill>
            </a:endParaRPr>
          </a:p>
        </p:txBody>
      </p:sp>
      <p:sp>
        <p:nvSpPr>
          <p:cNvPr id="12" name="Title 2"/>
          <p:cNvSpPr txBox="1">
            <a:spLocks/>
          </p:cNvSpPr>
          <p:nvPr/>
        </p:nvSpPr>
        <p:spPr>
          <a:xfrm>
            <a:off x="437750" y="-29186"/>
            <a:ext cx="11332718" cy="1203642"/>
          </a:xfrm>
          <a:prstGeom prst="rect">
            <a:avLst/>
          </a:prstGeom>
        </p:spPr>
        <p:txBody>
          <a:bodyPr vert="horz" lIns="91440" tIns="45720" rIns="91440" bIns="45720" rtlCol="0" anchor="t" anchorCtr="0">
            <a:no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algn="ctr"/>
            <a:r>
              <a:rPr lang="en-US" sz="3700" dirty="0"/>
              <a:t>Reported Mumps Cases, United States, </a:t>
            </a:r>
          </a:p>
          <a:p>
            <a:pPr algn="ctr"/>
            <a:r>
              <a:rPr lang="en-US" sz="3700" dirty="0"/>
              <a:t>Vaccine Era, 1968-2017</a:t>
            </a:r>
          </a:p>
        </p:txBody>
      </p:sp>
      <p:cxnSp>
        <p:nvCxnSpPr>
          <p:cNvPr id="13" name="Straight Arrow Connector 12" descr="Arrow Connector" title="Arrow Connector"/>
          <p:cNvCxnSpPr/>
          <p:nvPr/>
        </p:nvCxnSpPr>
        <p:spPr>
          <a:xfrm>
            <a:off x="3156245" y="3805085"/>
            <a:ext cx="2619" cy="671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descr="Circle" title="Circle"/>
          <p:cNvSpPr/>
          <p:nvPr/>
        </p:nvSpPr>
        <p:spPr>
          <a:xfrm>
            <a:off x="8623641" y="4749063"/>
            <a:ext cx="2462282" cy="737337"/>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5400000">
            <a:off x="10444646" y="2911811"/>
            <a:ext cx="2354097" cy="300082"/>
          </a:xfrm>
          <a:prstGeom prst="rect">
            <a:avLst/>
          </a:prstGeom>
          <a:noFill/>
        </p:spPr>
        <p:txBody>
          <a:bodyPr wrap="square" rtlCol="0">
            <a:spAutoFit/>
          </a:bodyPr>
          <a:lstStyle/>
          <a:p>
            <a:r>
              <a:rPr lang="en-US" sz="1350" b="1" dirty="0">
                <a:solidFill>
                  <a:srgbClr val="000000"/>
                </a:solidFill>
                <a:latin typeface="Arial" panose="020B0604020202020204" pitchFamily="34" charset="0"/>
                <a:cs typeface="Arial" panose="020B0604020202020204" pitchFamily="34" charset="0"/>
              </a:rPr>
              <a:t>MMR vaccine coverage</a:t>
            </a:r>
          </a:p>
        </p:txBody>
      </p:sp>
      <p:sp>
        <p:nvSpPr>
          <p:cNvPr id="16" name="Text Box 5"/>
          <p:cNvSpPr txBox="1">
            <a:spLocks noChangeArrowheads="1"/>
          </p:cNvSpPr>
          <p:nvPr/>
        </p:nvSpPr>
        <p:spPr bwMode="auto">
          <a:xfrm rot="16200000">
            <a:off x="6828313" y="1924483"/>
            <a:ext cx="280814" cy="6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lIns="55229" tIns="27614" rIns="55229" bIns="27614">
            <a:spAutoFit/>
          </a:bodyPr>
          <a:lstStyle>
            <a:lvl1pPr defTabSz="820738" eaLnBrk="0" hangingPunct="0">
              <a:defRPr>
                <a:solidFill>
                  <a:schemeClr val="bg1"/>
                </a:solidFill>
                <a:latin typeface="Arial" charset="0"/>
              </a:defRPr>
            </a:lvl1pPr>
            <a:lvl2pPr marL="742950" indent="-285750" defTabSz="820738" eaLnBrk="0" hangingPunct="0">
              <a:defRPr>
                <a:solidFill>
                  <a:schemeClr val="bg1"/>
                </a:solidFill>
                <a:latin typeface="Arial" charset="0"/>
              </a:defRPr>
            </a:lvl2pPr>
            <a:lvl3pPr marL="1143000" indent="-228600" defTabSz="820738" eaLnBrk="0" hangingPunct="0">
              <a:defRPr>
                <a:solidFill>
                  <a:schemeClr val="bg1"/>
                </a:solidFill>
                <a:latin typeface="Arial" charset="0"/>
              </a:defRPr>
            </a:lvl3pPr>
            <a:lvl4pPr marL="1600200" indent="-228600" defTabSz="820738" eaLnBrk="0" hangingPunct="0">
              <a:defRPr>
                <a:solidFill>
                  <a:schemeClr val="bg1"/>
                </a:solidFill>
                <a:latin typeface="Arial" charset="0"/>
              </a:defRPr>
            </a:lvl4pPr>
            <a:lvl5pPr marL="2057400" indent="-228600" defTabSz="820738" eaLnBrk="0" hangingPunct="0">
              <a:defRPr>
                <a:solidFill>
                  <a:schemeClr val="bg1"/>
                </a:solidFill>
                <a:latin typeface="Arial" charset="0"/>
              </a:defRPr>
            </a:lvl5pPr>
            <a:lvl6pPr marL="2514600" indent="-228600" algn="ctr" defTabSz="820738" eaLnBrk="0" fontAlgn="base" hangingPunct="0">
              <a:spcBef>
                <a:spcPct val="0"/>
              </a:spcBef>
              <a:spcAft>
                <a:spcPct val="0"/>
              </a:spcAft>
              <a:defRPr>
                <a:solidFill>
                  <a:schemeClr val="bg1"/>
                </a:solidFill>
                <a:latin typeface="Arial" charset="0"/>
              </a:defRPr>
            </a:lvl6pPr>
            <a:lvl7pPr marL="2971800" indent="-228600" algn="ctr" defTabSz="820738" eaLnBrk="0" fontAlgn="base" hangingPunct="0">
              <a:spcBef>
                <a:spcPct val="0"/>
              </a:spcBef>
              <a:spcAft>
                <a:spcPct val="0"/>
              </a:spcAft>
              <a:defRPr>
                <a:solidFill>
                  <a:schemeClr val="bg1"/>
                </a:solidFill>
                <a:latin typeface="Arial" charset="0"/>
              </a:defRPr>
            </a:lvl7pPr>
            <a:lvl8pPr marL="3429000" indent="-228600" algn="ctr" defTabSz="820738" eaLnBrk="0" fontAlgn="base" hangingPunct="0">
              <a:spcBef>
                <a:spcPct val="0"/>
              </a:spcBef>
              <a:spcAft>
                <a:spcPct val="0"/>
              </a:spcAft>
              <a:defRPr>
                <a:solidFill>
                  <a:schemeClr val="bg1"/>
                </a:solidFill>
                <a:latin typeface="Arial" charset="0"/>
              </a:defRPr>
            </a:lvl8pPr>
            <a:lvl9pPr marL="3886200" indent="-228600" algn="ctr" defTabSz="820738" eaLnBrk="0" fontAlgn="base" hangingPunct="0">
              <a:spcBef>
                <a:spcPct val="0"/>
              </a:spcBef>
              <a:spcAft>
                <a:spcPct val="0"/>
              </a:spcAft>
              <a:defRPr>
                <a:solidFill>
                  <a:schemeClr val="bg1"/>
                </a:solidFill>
                <a:latin typeface="Arial" charset="0"/>
              </a:defRPr>
            </a:lvl9pPr>
          </a:lstStyle>
          <a:p>
            <a:pPr algn="ctr" eaLnBrk="1" hangingPunct="1"/>
            <a:r>
              <a:rPr lang="en-US" altLang="en-US" sz="1100" b="1" dirty="0">
                <a:solidFill>
                  <a:schemeClr val="tx1"/>
                </a:solidFill>
                <a:latin typeface="+mn-lt"/>
                <a:cs typeface="Arial" charset="0"/>
              </a:rPr>
              <a:t>1</a:t>
            </a:r>
            <a:r>
              <a:rPr lang="en-US" altLang="en-US" sz="1100" b="1" baseline="30000" dirty="0">
                <a:solidFill>
                  <a:schemeClr val="tx1"/>
                </a:solidFill>
                <a:latin typeface="+mn-lt"/>
                <a:cs typeface="Arial" charset="0"/>
              </a:rPr>
              <a:t>st</a:t>
            </a:r>
            <a:r>
              <a:rPr lang="en-US" altLang="en-US" sz="1100" b="1" dirty="0">
                <a:solidFill>
                  <a:schemeClr val="tx1"/>
                </a:solidFill>
                <a:latin typeface="+mn-lt"/>
                <a:cs typeface="Arial" charset="0"/>
              </a:rPr>
              <a:t> Dose </a:t>
            </a:r>
          </a:p>
        </p:txBody>
      </p:sp>
      <p:sp>
        <p:nvSpPr>
          <p:cNvPr id="17" name="Text Box 5"/>
          <p:cNvSpPr txBox="1">
            <a:spLocks noChangeArrowheads="1"/>
          </p:cNvSpPr>
          <p:nvPr/>
        </p:nvSpPr>
        <p:spPr bwMode="auto">
          <a:xfrm rot="16200000">
            <a:off x="7479736" y="1987719"/>
            <a:ext cx="450091" cy="147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wrap="square" lIns="55229" tIns="27614" rIns="55229" bIns="27614">
            <a:spAutoFit/>
          </a:bodyPr>
          <a:lstStyle>
            <a:lvl1pPr defTabSz="820738" eaLnBrk="0" hangingPunct="0">
              <a:defRPr>
                <a:solidFill>
                  <a:schemeClr val="bg1"/>
                </a:solidFill>
                <a:latin typeface="Arial" charset="0"/>
              </a:defRPr>
            </a:lvl1pPr>
            <a:lvl2pPr marL="742950" indent="-285750" defTabSz="820738" eaLnBrk="0" hangingPunct="0">
              <a:defRPr>
                <a:solidFill>
                  <a:schemeClr val="bg1"/>
                </a:solidFill>
                <a:latin typeface="Arial" charset="0"/>
              </a:defRPr>
            </a:lvl2pPr>
            <a:lvl3pPr marL="1143000" indent="-228600" defTabSz="820738" eaLnBrk="0" hangingPunct="0">
              <a:defRPr>
                <a:solidFill>
                  <a:schemeClr val="bg1"/>
                </a:solidFill>
                <a:latin typeface="Arial" charset="0"/>
              </a:defRPr>
            </a:lvl3pPr>
            <a:lvl4pPr marL="1600200" indent="-228600" defTabSz="820738" eaLnBrk="0" hangingPunct="0">
              <a:defRPr>
                <a:solidFill>
                  <a:schemeClr val="bg1"/>
                </a:solidFill>
                <a:latin typeface="Arial" charset="0"/>
              </a:defRPr>
            </a:lvl4pPr>
            <a:lvl5pPr marL="2057400" indent="-228600" defTabSz="820738" eaLnBrk="0" hangingPunct="0">
              <a:defRPr>
                <a:solidFill>
                  <a:schemeClr val="bg1"/>
                </a:solidFill>
                <a:latin typeface="Arial" charset="0"/>
              </a:defRPr>
            </a:lvl5pPr>
            <a:lvl6pPr marL="2514600" indent="-228600" algn="ctr" defTabSz="820738" eaLnBrk="0" fontAlgn="base" hangingPunct="0">
              <a:spcBef>
                <a:spcPct val="0"/>
              </a:spcBef>
              <a:spcAft>
                <a:spcPct val="0"/>
              </a:spcAft>
              <a:defRPr>
                <a:solidFill>
                  <a:schemeClr val="bg1"/>
                </a:solidFill>
                <a:latin typeface="Arial" charset="0"/>
              </a:defRPr>
            </a:lvl6pPr>
            <a:lvl7pPr marL="2971800" indent="-228600" algn="ctr" defTabSz="820738" eaLnBrk="0" fontAlgn="base" hangingPunct="0">
              <a:spcBef>
                <a:spcPct val="0"/>
              </a:spcBef>
              <a:spcAft>
                <a:spcPct val="0"/>
              </a:spcAft>
              <a:defRPr>
                <a:solidFill>
                  <a:schemeClr val="bg1"/>
                </a:solidFill>
                <a:latin typeface="Arial" charset="0"/>
              </a:defRPr>
            </a:lvl7pPr>
            <a:lvl8pPr marL="3429000" indent="-228600" algn="ctr" defTabSz="820738" eaLnBrk="0" fontAlgn="base" hangingPunct="0">
              <a:spcBef>
                <a:spcPct val="0"/>
              </a:spcBef>
              <a:spcAft>
                <a:spcPct val="0"/>
              </a:spcAft>
              <a:defRPr>
                <a:solidFill>
                  <a:schemeClr val="bg1"/>
                </a:solidFill>
                <a:latin typeface="Arial" charset="0"/>
              </a:defRPr>
            </a:lvl8pPr>
            <a:lvl9pPr marL="3886200" indent="-228600" algn="ctr" defTabSz="820738" eaLnBrk="0" fontAlgn="base" hangingPunct="0">
              <a:spcBef>
                <a:spcPct val="0"/>
              </a:spcBef>
              <a:spcAft>
                <a:spcPct val="0"/>
              </a:spcAft>
              <a:defRPr>
                <a:solidFill>
                  <a:schemeClr val="bg1"/>
                </a:solidFill>
                <a:latin typeface="Arial" charset="0"/>
              </a:defRPr>
            </a:lvl9pPr>
          </a:lstStyle>
          <a:p>
            <a:pPr algn="ctr" eaLnBrk="1" hangingPunct="1"/>
            <a:r>
              <a:rPr lang="en-US" altLang="en-US" sz="1100" b="1" dirty="0">
                <a:solidFill>
                  <a:schemeClr val="tx1"/>
                </a:solidFill>
                <a:latin typeface="+mn-lt"/>
                <a:cs typeface="Arial" charset="0"/>
              </a:rPr>
              <a:t>2</a:t>
            </a:r>
            <a:r>
              <a:rPr lang="en-US" altLang="en-US" sz="1100" b="1" baseline="30000" dirty="0">
                <a:solidFill>
                  <a:schemeClr val="tx1"/>
                </a:solidFill>
                <a:latin typeface="+mn-lt"/>
                <a:cs typeface="Arial" charset="0"/>
              </a:rPr>
              <a:t>nd</a:t>
            </a:r>
            <a:r>
              <a:rPr lang="en-US" altLang="en-US" sz="1100" b="1" dirty="0">
                <a:solidFill>
                  <a:schemeClr val="tx1"/>
                </a:solidFill>
                <a:latin typeface="+mn-lt"/>
                <a:cs typeface="Arial" charset="0"/>
              </a:rPr>
              <a:t> Dose </a:t>
            </a:r>
          </a:p>
          <a:p>
            <a:pPr algn="ctr" eaLnBrk="1" hangingPunct="1"/>
            <a:endParaRPr lang="en-US" altLang="en-US" sz="1100" b="1" dirty="0">
              <a:solidFill>
                <a:schemeClr val="tx1"/>
              </a:solidFill>
              <a:latin typeface="+mn-lt"/>
              <a:cs typeface="Arial" charset="0"/>
            </a:endParaRPr>
          </a:p>
        </p:txBody>
      </p:sp>
      <p:cxnSp>
        <p:nvCxnSpPr>
          <p:cNvPr id="18" name="Straight Arrow Connector 17" descr="Straight arrow connector" title="Straight arrow connector"/>
          <p:cNvCxnSpPr/>
          <p:nvPr/>
        </p:nvCxnSpPr>
        <p:spPr>
          <a:xfrm flipV="1">
            <a:off x="7018182" y="1902414"/>
            <a:ext cx="304800" cy="24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04172" y="6117938"/>
            <a:ext cx="11983656" cy="553998"/>
          </a:xfrm>
          <a:prstGeom prst="rect">
            <a:avLst/>
          </a:prstGeom>
        </p:spPr>
        <p:txBody>
          <a:bodyPr wrap="square">
            <a:spAutoFit/>
          </a:bodyPr>
          <a:lstStyle/>
          <a:p>
            <a:r>
              <a:rPr lang="en-US" sz="1500" b="1" dirty="0">
                <a:solidFill>
                  <a:schemeClr val="bg2"/>
                </a:solidFill>
                <a:latin typeface="+mn-lt"/>
              </a:rPr>
              <a:t>Source: National Notifiable Diseases Surveillance System (cases, passive surveillance); National Immunization Survey (NIS) (1</a:t>
            </a:r>
            <a:r>
              <a:rPr lang="en-US" sz="1500" b="1" baseline="30000" dirty="0">
                <a:solidFill>
                  <a:schemeClr val="bg2"/>
                </a:solidFill>
                <a:latin typeface="+mn-lt"/>
              </a:rPr>
              <a:t>st</a:t>
            </a:r>
            <a:r>
              <a:rPr lang="en-US" sz="1500" b="1" dirty="0">
                <a:solidFill>
                  <a:schemeClr val="bg2"/>
                </a:solidFill>
                <a:latin typeface="+mn-lt"/>
              </a:rPr>
              <a:t> dose coverage 19-35 year olds), National Health Interview Survey &amp; NIS-Teen (2</a:t>
            </a:r>
            <a:r>
              <a:rPr lang="en-US" sz="1500" b="1" baseline="30000" dirty="0">
                <a:solidFill>
                  <a:schemeClr val="bg2"/>
                </a:solidFill>
                <a:latin typeface="+mn-lt"/>
              </a:rPr>
              <a:t>nd</a:t>
            </a:r>
            <a:r>
              <a:rPr lang="en-US" sz="1500" b="1" dirty="0">
                <a:solidFill>
                  <a:schemeClr val="bg2"/>
                </a:solidFill>
                <a:latin typeface="+mn-lt"/>
              </a:rPr>
              <a:t> dose coverage); 2017 case data is preliminary and subject to change</a:t>
            </a:r>
          </a:p>
        </p:txBody>
      </p:sp>
      <p:sp>
        <p:nvSpPr>
          <p:cNvPr id="20" name="TextBox 19"/>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     19</a:t>
            </a:r>
          </a:p>
        </p:txBody>
      </p:sp>
    </p:spTree>
    <p:extLst>
      <p:ext uri="{BB962C8B-B14F-4D97-AF65-F5344CB8AC3E}">
        <p14:creationId xmlns:p14="http://schemas.microsoft.com/office/powerpoint/2010/main" val="274001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for Presenters</a:t>
            </a:r>
          </a:p>
        </p:txBody>
      </p:sp>
      <p:sp>
        <p:nvSpPr>
          <p:cNvPr id="3" name="Content Placeholder 2"/>
          <p:cNvSpPr>
            <a:spLocks noGrp="1"/>
          </p:cNvSpPr>
          <p:nvPr>
            <p:ph idx="1"/>
          </p:nvPr>
        </p:nvSpPr>
        <p:spPr/>
        <p:txBody>
          <a:bodyPr>
            <a:normAutofit/>
          </a:bodyPr>
          <a:lstStyle/>
          <a:p>
            <a:r>
              <a:rPr lang="en-US" b="1" dirty="0"/>
              <a:t>Be sure to customize the title slide, the resources slide and the contact information slide.</a:t>
            </a:r>
          </a:p>
          <a:p>
            <a:r>
              <a:rPr lang="en-US" b="1" dirty="0"/>
              <a:t>This slide deck should be adjusted to fit your allotted time and personal style of presenting.</a:t>
            </a:r>
          </a:p>
          <a:p>
            <a:r>
              <a:rPr lang="en-US" b="1" dirty="0"/>
              <a:t>Rather than deleting slides to shorten the presentation, simply hide the slides you do not want to show.</a:t>
            </a:r>
          </a:p>
          <a:p>
            <a:r>
              <a:rPr lang="en-US" b="1" dirty="0"/>
              <a:t>Replace the content on this slide with your disclosures statement.</a:t>
            </a:r>
          </a:p>
        </p:txBody>
      </p:sp>
      <p:sp>
        <p:nvSpPr>
          <p:cNvPr id="4" name="TextBox 3"/>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a:t>
            </a:r>
          </a:p>
        </p:txBody>
      </p:sp>
    </p:spTree>
    <p:extLst>
      <p:ext uri="{BB962C8B-B14F-4D97-AF65-F5344CB8AC3E}">
        <p14:creationId xmlns:p14="http://schemas.microsoft.com/office/powerpoint/2010/main" val="135949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320"/>
            <a:ext cx="12192000" cy="1188720"/>
          </a:xfrm>
        </p:spPr>
        <p:txBody>
          <a:bodyPr>
            <a:normAutofit/>
          </a:bodyPr>
          <a:lstStyle/>
          <a:p>
            <a:pPr algn="ctr"/>
            <a:r>
              <a:rPr lang="en-US" dirty="0"/>
              <a:t>2017 Reported Mumps Cases and Outbreaks (n=5,629)</a:t>
            </a:r>
          </a:p>
        </p:txBody>
      </p:sp>
      <p:pic>
        <p:nvPicPr>
          <p:cNvPr id="8" name="Picture 7" descr="Map of the United States showing the 2017 reported mumps cases and outbreaks (n+5,629)." title="Map of the United States"/>
          <p:cNvPicPr>
            <a:picLocks noChangeAspect="1"/>
          </p:cNvPicPr>
          <p:nvPr/>
        </p:nvPicPr>
        <p:blipFill>
          <a:blip r:embed="rId3"/>
          <a:stretch>
            <a:fillRect/>
          </a:stretch>
        </p:blipFill>
        <p:spPr>
          <a:xfrm>
            <a:off x="2078181" y="868680"/>
            <a:ext cx="8712995" cy="5808663"/>
          </a:xfrm>
          <a:prstGeom prst="rect">
            <a:avLst/>
          </a:prstGeom>
        </p:spPr>
      </p:pic>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     20</a:t>
            </a:r>
          </a:p>
        </p:txBody>
      </p:sp>
    </p:spTree>
    <p:extLst>
      <p:ext uri="{BB962C8B-B14F-4D97-AF65-F5344CB8AC3E}">
        <p14:creationId xmlns:p14="http://schemas.microsoft.com/office/powerpoint/2010/main" val="21067067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6" y="1285875"/>
            <a:ext cx="11287031" cy="4889499"/>
          </a:xfrm>
        </p:spPr>
        <p:txBody>
          <a:bodyPr/>
          <a:lstStyle/>
          <a:p>
            <a:pPr>
              <a:defRPr/>
            </a:pPr>
            <a:r>
              <a:rPr lang="en-US" b="1" dirty="0">
                <a:solidFill>
                  <a:srgbClr val="000000"/>
                </a:solidFill>
              </a:rPr>
              <a:t>Use of the mumps vaccine reduced disease levels ~99% versus pre-vaccine era in the United States</a:t>
            </a:r>
          </a:p>
          <a:p>
            <a:pPr>
              <a:defRPr/>
            </a:pPr>
            <a:r>
              <a:rPr lang="en-US" b="1" dirty="0">
                <a:solidFill>
                  <a:srgbClr val="000000"/>
                </a:solidFill>
              </a:rPr>
              <a:t>Since 2006, multiple mumps outbreaks have occurred in highly 2-dose vaccinated populations</a:t>
            </a:r>
          </a:p>
          <a:p>
            <a:pPr>
              <a:defRPr/>
            </a:pPr>
            <a:r>
              <a:rPr lang="en-US" b="1" dirty="0">
                <a:solidFill>
                  <a:srgbClr val="000000"/>
                </a:solidFill>
              </a:rPr>
              <a:t>Intense exposure settings and waning immunity appear to be risk factors for secondary vaccine failure</a:t>
            </a:r>
          </a:p>
          <a:p>
            <a:pPr>
              <a:defRPr/>
            </a:pPr>
            <a:r>
              <a:rPr lang="en-US" b="1" dirty="0">
                <a:solidFill>
                  <a:srgbClr val="000000"/>
                </a:solidFill>
              </a:rPr>
              <a:t>Current 2-dose schedule is sufficient for mumps control in the general population</a:t>
            </a:r>
            <a:endParaRPr lang="en-US" dirty="0"/>
          </a:p>
        </p:txBody>
      </p:sp>
      <p:sp>
        <p:nvSpPr>
          <p:cNvPr id="4" name="Title 3"/>
          <p:cNvSpPr>
            <a:spLocks noGrp="1"/>
          </p:cNvSpPr>
          <p:nvPr>
            <p:ph type="title"/>
          </p:nvPr>
        </p:nvSpPr>
        <p:spPr/>
        <p:txBody>
          <a:bodyPr/>
          <a:lstStyle/>
          <a:p>
            <a:r>
              <a:rPr lang="en-US" dirty="0"/>
              <a:t>Mumps Summary</a:t>
            </a:r>
          </a:p>
        </p:txBody>
      </p:sp>
      <p:sp>
        <p:nvSpPr>
          <p:cNvPr id="6" name="TextBox 5"/>
          <p:cNvSpPr txBox="1"/>
          <p:nvPr/>
        </p:nvSpPr>
        <p:spPr>
          <a:xfrm>
            <a:off x="11231435" y="6175374"/>
            <a:ext cx="2194560" cy="369332"/>
          </a:xfrm>
          <a:prstGeom prst="rect">
            <a:avLst/>
          </a:prstGeom>
          <a:noFill/>
        </p:spPr>
        <p:txBody>
          <a:bodyPr wrap="square" rtlCol="0">
            <a:spAutoFit/>
          </a:bodyPr>
          <a:lstStyle/>
          <a:p>
            <a:r>
              <a:rPr lang="en-US" b="1" dirty="0">
                <a:latin typeface="Calibri" panose="020F0502020204030204" pitchFamily="34" charset="0"/>
              </a:rPr>
              <a:t>21</a:t>
            </a:r>
          </a:p>
        </p:txBody>
      </p:sp>
      <p:sp>
        <p:nvSpPr>
          <p:cNvPr id="2" name="TextBox 1"/>
          <p:cNvSpPr txBox="1"/>
          <p:nvPr/>
        </p:nvSpPr>
        <p:spPr>
          <a:xfrm>
            <a:off x="609596" y="4530094"/>
            <a:ext cx="10972804" cy="1477328"/>
          </a:xfrm>
          <a:prstGeom prst="rect">
            <a:avLst/>
          </a:prstGeom>
          <a:solidFill>
            <a:schemeClr val="accent3">
              <a:lumMod val="20000"/>
              <a:lumOff val="80000"/>
            </a:schemeClr>
          </a:solidFill>
          <a:ln>
            <a:solidFill>
              <a:srgbClr val="000000"/>
            </a:solidFill>
          </a:ln>
        </p:spPr>
        <p:txBody>
          <a:bodyPr wrap="square" rtlCol="0">
            <a:spAutoFit/>
          </a:bodyPr>
          <a:lstStyle/>
          <a:p>
            <a:r>
              <a:rPr lang="en-US" b="1" dirty="0">
                <a:solidFill>
                  <a:srgbClr val="000000"/>
                </a:solidFill>
                <a:latin typeface="Calibri" panose="020F0502020204030204" pitchFamily="34" charset="0"/>
              </a:rPr>
              <a:t>ACIP Recommendation for 3</a:t>
            </a:r>
            <a:r>
              <a:rPr lang="en-US" b="1" baseline="30000" dirty="0">
                <a:solidFill>
                  <a:srgbClr val="000000"/>
                </a:solidFill>
                <a:latin typeface="Calibri" panose="020F0502020204030204" pitchFamily="34" charset="0"/>
              </a:rPr>
              <a:t>rd</a:t>
            </a:r>
            <a:r>
              <a:rPr lang="en-US" b="1" dirty="0">
                <a:solidFill>
                  <a:srgbClr val="000000"/>
                </a:solidFill>
                <a:latin typeface="Calibri" panose="020F0502020204030204" pitchFamily="34" charset="0"/>
              </a:rPr>
              <a:t> Dose MMR Use During Mumps Outbreaks</a:t>
            </a:r>
          </a:p>
          <a:p>
            <a:r>
              <a:rPr lang="en-US" dirty="0">
                <a:solidFill>
                  <a:srgbClr val="000000"/>
                </a:solidFill>
                <a:latin typeface="Calibri" panose="020F0502020204030204" pitchFamily="34" charset="0"/>
              </a:rPr>
              <a:t>In October 2017, ACIP recommended that persons previously vaccinated with two doses of a mumps-virus containing vaccine (MMR or MMRV) who are </a:t>
            </a:r>
            <a:r>
              <a:rPr lang="en-US" b="1" u="sng" dirty="0">
                <a:solidFill>
                  <a:srgbClr val="000000"/>
                </a:solidFill>
                <a:latin typeface="Calibri" panose="020F0502020204030204" pitchFamily="34" charset="0"/>
              </a:rPr>
              <a:t>identified by public health authorities </a:t>
            </a:r>
            <a:r>
              <a:rPr lang="en-US" dirty="0">
                <a:solidFill>
                  <a:srgbClr val="000000"/>
                </a:solidFill>
                <a:latin typeface="Calibri" panose="020F0502020204030204" pitchFamily="34" charset="0"/>
              </a:rPr>
              <a:t>as being </a:t>
            </a:r>
            <a:r>
              <a:rPr lang="en-US" b="1" u="sng" dirty="0">
                <a:solidFill>
                  <a:srgbClr val="000000"/>
                </a:solidFill>
                <a:latin typeface="Calibri" panose="020F0502020204030204" pitchFamily="34" charset="0"/>
              </a:rPr>
              <a:t>part of a group or population</a:t>
            </a:r>
            <a:r>
              <a:rPr lang="en-US" dirty="0">
                <a:solidFill>
                  <a:srgbClr val="000000"/>
                </a:solidFill>
                <a:latin typeface="Calibri" panose="020F0502020204030204" pitchFamily="34" charset="0"/>
              </a:rPr>
              <a:t> at increased risk for acquiring mumps because of a mumps outbreak should receive a third dose of a mumps-virus containing vaccine to improve protection against mumps disease and related complications.</a:t>
            </a:r>
          </a:p>
        </p:txBody>
      </p:sp>
    </p:spTree>
    <p:extLst>
      <p:ext uri="{BB962C8B-B14F-4D97-AF65-F5344CB8AC3E}">
        <p14:creationId xmlns:p14="http://schemas.microsoft.com/office/powerpoint/2010/main" val="2449794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p:cNvSpPr>
            <a:spLocks noGrp="1"/>
          </p:cNvSpPr>
          <p:nvPr>
            <p:ph type="title"/>
          </p:nvPr>
        </p:nvSpPr>
        <p:spPr/>
        <p:txBody>
          <a:bodyPr/>
          <a:lstStyle/>
          <a:p>
            <a:r>
              <a:rPr lang="en-US" dirty="0"/>
              <a:t>Pertussis Cases Reported in the U.S.</a:t>
            </a:r>
          </a:p>
        </p:txBody>
      </p:sp>
      <p:sp>
        <p:nvSpPr>
          <p:cNvPr id="9" name="Text Placeholder 3"/>
          <p:cNvSpPr txBox="1">
            <a:spLocks/>
          </p:cNvSpPr>
          <p:nvPr/>
        </p:nvSpPr>
        <p:spPr bwMode="auto">
          <a:xfrm>
            <a:off x="609600" y="6528961"/>
            <a:ext cx="109728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ts val="200"/>
              </a:spcBef>
              <a:spcAft>
                <a:spcPct val="0"/>
              </a:spcAft>
              <a:buClr>
                <a:schemeClr val="accent1"/>
              </a:buClr>
              <a:buSzPct val="100000"/>
              <a:buFont typeface="Wingdings" panose="05000000000000000000" pitchFamily="2" charset="2"/>
              <a:buNone/>
              <a:defRPr sz="12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dirty="0"/>
              <a:t>Sources:  </a:t>
            </a:r>
            <a:r>
              <a:rPr lang="en-US" dirty="0">
                <a:hlinkClick r:id="rId3"/>
              </a:rPr>
              <a:t>https://www.cdc.gov/pertussis/surv-reporting/cases-by-year.html</a:t>
            </a:r>
            <a:endParaRPr lang="en-US" dirty="0"/>
          </a:p>
          <a:p>
            <a:r>
              <a:rPr lang="en-US" dirty="0">
                <a:hlinkClick r:id="rId4"/>
              </a:rPr>
              <a:t>https://www.cdc.gov/pertussis/surv-reporting.html</a:t>
            </a:r>
            <a:r>
              <a:rPr lang="en-US" dirty="0"/>
              <a:t> </a:t>
            </a:r>
          </a:p>
          <a:p>
            <a:r>
              <a:rPr lang="en-US" u="sng" dirty="0">
                <a:hlinkClick r:id="rId5"/>
              </a:rPr>
              <a:t>https://wonder.cdc.gov/nndss/static/2016/annual/2016-table2k.html</a:t>
            </a:r>
            <a:endParaRPr lang="en-US" dirty="0"/>
          </a:p>
          <a:p>
            <a:r>
              <a:rPr lang="en-US" dirty="0"/>
              <a:t> </a:t>
            </a:r>
          </a:p>
          <a:p>
            <a:endParaRPr lang="en-US" dirty="0"/>
          </a:p>
        </p:txBody>
      </p:sp>
      <p:sp>
        <p:nvSpPr>
          <p:cNvPr id="10" name="Content Placeholder 1"/>
          <p:cNvSpPr txBox="1">
            <a:spLocks/>
          </p:cNvSpPr>
          <p:nvPr/>
        </p:nvSpPr>
        <p:spPr bwMode="auto">
          <a:xfrm>
            <a:off x="964098" y="1593902"/>
            <a:ext cx="5655733"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b="1" dirty="0"/>
              <a:t>Pertussis cases have steadily increased in recent decades  </a:t>
            </a:r>
          </a:p>
          <a:p>
            <a:r>
              <a:rPr lang="en-US" b="1" dirty="0"/>
              <a:t>More than 20,000 cases per year in recent years</a:t>
            </a:r>
          </a:p>
          <a:p>
            <a:r>
              <a:rPr lang="en-US" b="1" dirty="0"/>
              <a:t>For U.S. infants under 1 year old:</a:t>
            </a:r>
          </a:p>
          <a:p>
            <a:pPr lvl="1"/>
            <a:r>
              <a:rPr lang="en-US" b="1" dirty="0"/>
              <a:t>2,041 cases in 2016</a:t>
            </a:r>
          </a:p>
          <a:p>
            <a:pPr lvl="1"/>
            <a:r>
              <a:rPr lang="en-US" b="1" dirty="0"/>
              <a:t>6 deaths in 2016</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22</a:t>
            </a:r>
          </a:p>
        </p:txBody>
      </p:sp>
      <p:sp>
        <p:nvSpPr>
          <p:cNvPr id="17" name="TextBox 7"/>
          <p:cNvSpPr txBox="1"/>
          <p:nvPr/>
        </p:nvSpPr>
        <p:spPr>
          <a:xfrm>
            <a:off x="7708298" y="1301359"/>
            <a:ext cx="2785635" cy="830997"/>
          </a:xfrm>
          <a:prstGeom prst="rect">
            <a:avLst/>
          </a:prstGeom>
          <a:solidFill>
            <a:schemeClr val="tx1">
              <a:lumMod val="60000"/>
              <a:lumOff val="40000"/>
            </a:schemeClr>
          </a:solid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lgn="ctr"/>
            <a:r>
              <a:rPr lang="en-US" sz="2400" b="1" dirty="0">
                <a:solidFill>
                  <a:schemeClr val="bg1"/>
                </a:solidFill>
                <a:latin typeface="Calibri" panose="020F0502020204030204" pitchFamily="34" charset="0"/>
              </a:rPr>
              <a:t>Number of Pertussis Cases by Year</a:t>
            </a:r>
          </a:p>
        </p:txBody>
      </p:sp>
      <p:graphicFrame>
        <p:nvGraphicFramePr>
          <p:cNvPr id="21" name="Table 20"/>
          <p:cNvGraphicFramePr>
            <a:graphicFrameLocks noGrp="1"/>
          </p:cNvGraphicFramePr>
          <p:nvPr>
            <p:extLst>
              <p:ext uri="{D42A27DB-BD31-4B8C-83A1-F6EECF244321}">
                <p14:modId xmlns:p14="http://schemas.microsoft.com/office/powerpoint/2010/main" val="1122706447"/>
              </p:ext>
            </p:extLst>
          </p:nvPr>
        </p:nvGraphicFramePr>
        <p:xfrm>
          <a:off x="7708298" y="2132356"/>
          <a:ext cx="2785636" cy="2743200"/>
        </p:xfrm>
        <a:graphic>
          <a:graphicData uri="http://schemas.openxmlformats.org/drawingml/2006/table">
            <a:tbl>
              <a:tblPr firstRow="1" bandRow="1">
                <a:tableStyleId>{5C22544A-7EE6-4342-B048-85BDC9FD1C3A}</a:tableStyleId>
              </a:tblPr>
              <a:tblGrid>
                <a:gridCol w="1392818">
                  <a:extLst>
                    <a:ext uri="{9D8B030D-6E8A-4147-A177-3AD203B41FA5}">
                      <a16:colId xmlns:a16="http://schemas.microsoft.com/office/drawing/2014/main" val="116326335"/>
                    </a:ext>
                  </a:extLst>
                </a:gridCol>
                <a:gridCol w="1392818">
                  <a:extLst>
                    <a:ext uri="{9D8B030D-6E8A-4147-A177-3AD203B41FA5}">
                      <a16:colId xmlns:a16="http://schemas.microsoft.com/office/drawing/2014/main" val="4114792514"/>
                    </a:ext>
                  </a:extLst>
                </a:gridCol>
              </a:tblGrid>
              <a:tr h="370840">
                <a:tc>
                  <a:txBody>
                    <a:bodyPr/>
                    <a:lstStyle/>
                    <a:p>
                      <a:pPr algn="ctr"/>
                      <a:r>
                        <a:rPr lang="en-US" dirty="0"/>
                        <a:t>Year</a:t>
                      </a:r>
                    </a:p>
                  </a:txBody>
                  <a:tcPr/>
                </a:tc>
                <a:tc>
                  <a:txBody>
                    <a:bodyPr/>
                    <a:lstStyle/>
                    <a:p>
                      <a:pPr algn="ctr"/>
                      <a:r>
                        <a:rPr lang="en-US" dirty="0"/>
                        <a:t>Cases</a:t>
                      </a:r>
                    </a:p>
                  </a:txBody>
                  <a:tcPr/>
                </a:tc>
                <a:extLst>
                  <a:ext uri="{0D108BD9-81ED-4DB2-BD59-A6C34878D82A}">
                    <a16:rowId xmlns:a16="http://schemas.microsoft.com/office/drawing/2014/main" val="3786747396"/>
                  </a:ext>
                </a:extLst>
              </a:tr>
              <a:tr h="370840">
                <a:tc>
                  <a:txBody>
                    <a:bodyPr/>
                    <a:lstStyle/>
                    <a:p>
                      <a:pPr algn="ctr"/>
                      <a:r>
                        <a:rPr lang="en-US" dirty="0"/>
                        <a:t>2012</a:t>
                      </a:r>
                    </a:p>
                  </a:txBody>
                  <a:tcPr/>
                </a:tc>
                <a:tc>
                  <a:txBody>
                    <a:bodyPr/>
                    <a:lstStyle/>
                    <a:p>
                      <a:pPr algn="ctr"/>
                      <a:r>
                        <a:rPr lang="en-US" dirty="0"/>
                        <a:t>48,277</a:t>
                      </a:r>
                    </a:p>
                  </a:txBody>
                  <a:tcPr/>
                </a:tc>
                <a:extLst>
                  <a:ext uri="{0D108BD9-81ED-4DB2-BD59-A6C34878D82A}">
                    <a16:rowId xmlns:a16="http://schemas.microsoft.com/office/drawing/2014/main" val="1859449257"/>
                  </a:ext>
                </a:extLst>
              </a:tr>
              <a:tr h="370840">
                <a:tc>
                  <a:txBody>
                    <a:bodyPr/>
                    <a:lstStyle/>
                    <a:p>
                      <a:pPr algn="ctr"/>
                      <a:r>
                        <a:rPr lang="en-US" dirty="0"/>
                        <a:t>2013</a:t>
                      </a:r>
                    </a:p>
                  </a:txBody>
                  <a:tcPr/>
                </a:tc>
                <a:tc>
                  <a:txBody>
                    <a:bodyPr/>
                    <a:lstStyle/>
                    <a:p>
                      <a:pPr algn="ctr"/>
                      <a:r>
                        <a:rPr lang="en-US" dirty="0"/>
                        <a:t>28,639</a:t>
                      </a:r>
                    </a:p>
                  </a:txBody>
                  <a:tcPr/>
                </a:tc>
                <a:extLst>
                  <a:ext uri="{0D108BD9-81ED-4DB2-BD59-A6C34878D82A}">
                    <a16:rowId xmlns:a16="http://schemas.microsoft.com/office/drawing/2014/main" val="2216757245"/>
                  </a:ext>
                </a:extLst>
              </a:tr>
              <a:tr h="370840">
                <a:tc>
                  <a:txBody>
                    <a:bodyPr/>
                    <a:lstStyle/>
                    <a:p>
                      <a:pPr algn="ctr"/>
                      <a:r>
                        <a:rPr lang="en-US" dirty="0"/>
                        <a:t>2014</a:t>
                      </a:r>
                    </a:p>
                  </a:txBody>
                  <a:tcPr/>
                </a:tc>
                <a:tc>
                  <a:txBody>
                    <a:bodyPr/>
                    <a:lstStyle/>
                    <a:p>
                      <a:pPr algn="ctr"/>
                      <a:r>
                        <a:rPr lang="en-US" dirty="0"/>
                        <a:t>32,971</a:t>
                      </a:r>
                    </a:p>
                  </a:txBody>
                  <a:tcPr/>
                </a:tc>
                <a:extLst>
                  <a:ext uri="{0D108BD9-81ED-4DB2-BD59-A6C34878D82A}">
                    <a16:rowId xmlns:a16="http://schemas.microsoft.com/office/drawing/2014/main" val="3345045543"/>
                  </a:ext>
                </a:extLst>
              </a:tr>
              <a:tr h="370840">
                <a:tc>
                  <a:txBody>
                    <a:bodyPr/>
                    <a:lstStyle/>
                    <a:p>
                      <a:pPr algn="ctr"/>
                      <a:r>
                        <a:rPr lang="en-US" dirty="0"/>
                        <a:t>2015</a:t>
                      </a:r>
                    </a:p>
                  </a:txBody>
                  <a:tcPr/>
                </a:tc>
                <a:tc>
                  <a:txBody>
                    <a:bodyPr/>
                    <a:lstStyle/>
                    <a:p>
                      <a:pPr algn="ctr"/>
                      <a:r>
                        <a:rPr lang="en-US" dirty="0"/>
                        <a:t>20,762</a:t>
                      </a:r>
                    </a:p>
                  </a:txBody>
                  <a:tcPr/>
                </a:tc>
                <a:extLst>
                  <a:ext uri="{0D108BD9-81ED-4DB2-BD59-A6C34878D82A}">
                    <a16:rowId xmlns:a16="http://schemas.microsoft.com/office/drawing/2014/main" val="325026814"/>
                  </a:ext>
                </a:extLst>
              </a:tr>
              <a:tr h="370840">
                <a:tc>
                  <a:txBody>
                    <a:bodyPr/>
                    <a:lstStyle/>
                    <a:p>
                      <a:pPr algn="ctr"/>
                      <a:r>
                        <a:rPr lang="en-US" dirty="0"/>
                        <a:t>2016</a:t>
                      </a:r>
                    </a:p>
                  </a:txBody>
                  <a:tcPr/>
                </a:tc>
                <a:tc>
                  <a:txBody>
                    <a:bodyPr/>
                    <a:lstStyle/>
                    <a:p>
                      <a:pPr algn="ctr"/>
                      <a:r>
                        <a:rPr lang="en-US" dirty="0"/>
                        <a:t>17,972</a:t>
                      </a:r>
                    </a:p>
                  </a:txBody>
                  <a:tcPr/>
                </a:tc>
                <a:extLst>
                  <a:ext uri="{0D108BD9-81ED-4DB2-BD59-A6C34878D82A}">
                    <a16:rowId xmlns:a16="http://schemas.microsoft.com/office/drawing/2014/main" val="170615829"/>
                  </a:ext>
                </a:extLst>
              </a:tr>
            </a:tbl>
          </a:graphicData>
        </a:graphic>
      </p:graphicFrame>
    </p:spTree>
    <p:extLst>
      <p:ext uri="{BB962C8B-B14F-4D97-AF65-F5344CB8AC3E}">
        <p14:creationId xmlns:p14="http://schemas.microsoft.com/office/powerpoint/2010/main" val="191234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Pertussis Incidence from 1990-2016</a:t>
            </a:r>
          </a:p>
        </p:txBody>
      </p:sp>
      <p:pic>
        <p:nvPicPr>
          <p:cNvPr id="6" name="Content Placeholder 2" title="Graph"/>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56247" y="1147826"/>
            <a:ext cx="6401214" cy="480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23</a:t>
            </a:r>
          </a:p>
        </p:txBody>
      </p:sp>
    </p:spTree>
    <p:extLst>
      <p:ext uri="{BB962C8B-B14F-4D97-AF65-F5344CB8AC3E}">
        <p14:creationId xmlns:p14="http://schemas.microsoft.com/office/powerpoint/2010/main" val="37965138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txBox="1">
            <a:spLocks/>
          </p:cNvSpPr>
          <p:nvPr/>
        </p:nvSpPr>
        <p:spPr>
          <a:xfrm>
            <a:off x="762000" y="426720"/>
            <a:ext cx="10972800" cy="1188720"/>
          </a:xfrm>
          <a:prstGeom prst="rect">
            <a:avLst/>
          </a:prstGeom>
        </p:spPr>
        <p:txBody>
          <a:bodyPr vert="horz" lIns="91440" tIns="45720" rIns="91440" bIns="45720" rtlCol="0" anchor="t" anchorCtr="0">
            <a:norm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r>
              <a:rPr lang="en-US" dirty="0"/>
              <a:t>Pertussis Summary </a:t>
            </a:r>
          </a:p>
        </p:txBody>
      </p:sp>
      <p:sp>
        <p:nvSpPr>
          <p:cNvPr id="7" name="Content Placeholder 1"/>
          <p:cNvSpPr>
            <a:spLocks noGrp="1"/>
          </p:cNvSpPr>
          <p:nvPr>
            <p:ph idx="1"/>
          </p:nvPr>
        </p:nvSpPr>
        <p:spPr>
          <a:xfrm>
            <a:off x="609600" y="1021080"/>
            <a:ext cx="11125200" cy="4620895"/>
          </a:xfrm>
        </p:spPr>
        <p:txBody>
          <a:bodyPr/>
          <a:lstStyle/>
          <a:p>
            <a:r>
              <a:rPr lang="en-US" dirty="0"/>
              <a:t>Pertussis incidence has increased since 1980s</a:t>
            </a:r>
          </a:p>
          <a:p>
            <a:r>
              <a:rPr lang="en-US" dirty="0"/>
              <a:t>Resurgence of childhood disease despite high DTaP coverage</a:t>
            </a:r>
          </a:p>
          <a:p>
            <a:pPr lvl="1"/>
            <a:r>
              <a:rPr lang="en-US" dirty="0"/>
              <a:t>Young infants at risk</a:t>
            </a:r>
          </a:p>
          <a:p>
            <a:pPr lvl="1"/>
            <a:r>
              <a:rPr lang="en-US" dirty="0"/>
              <a:t>Excellent initial vaccine effectiveness (98%)</a:t>
            </a:r>
          </a:p>
          <a:p>
            <a:pPr lvl="1"/>
            <a:r>
              <a:rPr lang="en-US" dirty="0"/>
              <a:t>Moderate and immediate waning of immunity</a:t>
            </a:r>
          </a:p>
          <a:p>
            <a:pPr lvl="2"/>
            <a:r>
              <a:rPr lang="en-US" dirty="0"/>
              <a:t>70% effective 5 years after receiving the 5th dose</a:t>
            </a:r>
          </a:p>
          <a:p>
            <a:r>
              <a:rPr lang="en-US" dirty="0"/>
              <a:t>Re-emergence of adolescent disease</a:t>
            </a:r>
          </a:p>
          <a:p>
            <a:pPr lvl="1"/>
            <a:r>
              <a:rPr lang="en-US" dirty="0"/>
              <a:t>Tdap effectiveness 73% within 1 year of vaccination; 34% 2 to 4 years post vaccination</a:t>
            </a:r>
          </a:p>
          <a:p>
            <a:pPr lvl="1"/>
            <a:r>
              <a:rPr lang="en-US" dirty="0"/>
              <a:t>Tdap boost in DTaP recipients may wane more quickly2</a:t>
            </a:r>
          </a:p>
          <a:p>
            <a:r>
              <a:rPr lang="en-US" dirty="0"/>
              <a:t>Switch to acellular pertussis vaccines is changing epidemiology</a:t>
            </a:r>
          </a:p>
          <a:p>
            <a:pPr lvl="1"/>
            <a:r>
              <a:rPr lang="en-US" dirty="0"/>
              <a:t>Waning immunity driving disease incidence</a:t>
            </a:r>
          </a:p>
          <a:p>
            <a:endParaRPr lang="en-US" dirty="0"/>
          </a:p>
        </p:txBody>
      </p:sp>
      <p:sp>
        <p:nvSpPr>
          <p:cNvPr id="9" name="Title 8" hidden="1">
            <a:extLst>
              <a:ext uri="{FF2B5EF4-FFF2-40B4-BE49-F238E27FC236}">
                <a16:creationId xmlns:a16="http://schemas.microsoft.com/office/drawing/2014/main" id="{11B15DC1-80D3-4145-B66F-7359D5C76A7F}"/>
              </a:ext>
            </a:extLst>
          </p:cNvPr>
          <p:cNvSpPr>
            <a:spLocks noGrp="1"/>
          </p:cNvSpPr>
          <p:nvPr>
            <p:ph type="title"/>
          </p:nvPr>
        </p:nvSpPr>
        <p:spPr>
          <a:xfrm>
            <a:off x="609600" y="2240280"/>
            <a:ext cx="10972800" cy="1188720"/>
          </a:xfrm>
        </p:spPr>
        <p:txBody>
          <a:bodyPr/>
          <a:lstStyle/>
          <a:p>
            <a:r>
              <a:rPr lang="en-US" dirty="0"/>
              <a:t>Pertussis Summary</a:t>
            </a:r>
          </a:p>
        </p:txBody>
      </p:sp>
      <p:sp>
        <p:nvSpPr>
          <p:cNvPr id="8" name="Text Placeholder 3"/>
          <p:cNvSpPr>
            <a:spLocks noGrp="1"/>
          </p:cNvSpPr>
          <p:nvPr>
            <p:ph type="body" sz="quarter" idx="13"/>
          </p:nvPr>
        </p:nvSpPr>
        <p:spPr/>
        <p:txBody>
          <a:bodyPr/>
          <a:lstStyle/>
          <a:p>
            <a:endParaRPr lang="en-US" dirty="0"/>
          </a:p>
          <a:p>
            <a:r>
              <a:rPr lang="en-US" dirty="0"/>
              <a:t>Sources:</a:t>
            </a:r>
          </a:p>
          <a:p>
            <a:r>
              <a:rPr lang="en-US" dirty="0"/>
              <a:t>1Acosta AM, </a:t>
            </a:r>
            <a:r>
              <a:rPr lang="en-US" dirty="0" err="1"/>
              <a:t>DeBolt</a:t>
            </a:r>
            <a:r>
              <a:rPr lang="en-US" dirty="0"/>
              <a:t> C, </a:t>
            </a:r>
            <a:r>
              <a:rPr lang="en-US" dirty="0" err="1"/>
              <a:t>Tasslimi</a:t>
            </a:r>
            <a:r>
              <a:rPr lang="en-US" dirty="0"/>
              <a:t> A, Lewis M, Steward LK, </a:t>
            </a:r>
            <a:r>
              <a:rPr lang="en-US" dirty="0" err="1"/>
              <a:t>Misegades</a:t>
            </a:r>
            <a:r>
              <a:rPr lang="en-US" dirty="0"/>
              <a:t> LK, et al. </a:t>
            </a:r>
            <a:r>
              <a:rPr lang="en-US" dirty="0">
                <a:hlinkClick r:id="rId3"/>
              </a:rPr>
              <a:t>Tdap vaccine effectiveness in adolescents during the 2012 Washington state pertussis epidemic</a:t>
            </a:r>
            <a:r>
              <a:rPr lang="en-US" dirty="0"/>
              <a:t>. Pediatrics. 2015;135:981–9.</a:t>
            </a:r>
          </a:p>
          <a:p>
            <a:r>
              <a:rPr lang="en-US" dirty="0"/>
              <a:t>2CDC. MMWR  2012;61(28);517-522.  </a:t>
            </a:r>
          </a:p>
          <a:p>
            <a:endParaRPr lang="en-US" dirty="0"/>
          </a:p>
        </p:txBody>
      </p:sp>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24</a:t>
            </a:r>
          </a:p>
        </p:txBody>
      </p:sp>
    </p:spTree>
    <p:extLst>
      <p:ext uri="{BB962C8B-B14F-4D97-AF65-F5344CB8AC3E}">
        <p14:creationId xmlns:p14="http://schemas.microsoft.com/office/powerpoint/2010/main" val="31936763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73478"/>
            <a:ext cx="12192000" cy="1188720"/>
          </a:xfrm>
        </p:spPr>
        <p:txBody>
          <a:bodyPr>
            <a:normAutofit fontScale="90000"/>
          </a:bodyPr>
          <a:lstStyle/>
          <a:p>
            <a:pPr algn="ctr"/>
            <a:r>
              <a:rPr lang="en-US" dirty="0"/>
              <a:t>Challenges in Normalizing HPV Vaccination                                            and Raising Rates</a:t>
            </a:r>
          </a:p>
        </p:txBody>
      </p:sp>
    </p:spTree>
    <p:extLst>
      <p:ext uri="{BB962C8B-B14F-4D97-AF65-F5344CB8AC3E}">
        <p14:creationId xmlns:p14="http://schemas.microsoft.com/office/powerpoint/2010/main" val="17824909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36" y="280302"/>
            <a:ext cx="11143398" cy="647887"/>
          </a:xfrm>
        </p:spPr>
        <p:txBody>
          <a:bodyPr>
            <a:noAutofit/>
          </a:bodyPr>
          <a:lstStyle/>
          <a:p>
            <a:r>
              <a:rPr lang="en-US" b="1" dirty="0"/>
              <a:t>Barriers to On-Time HPV Vaccination for all Preteens</a:t>
            </a:r>
          </a:p>
        </p:txBody>
      </p:sp>
      <p:sp>
        <p:nvSpPr>
          <p:cNvPr id="3" name="Text Placeholder 2"/>
          <p:cNvSpPr>
            <a:spLocks noGrp="1"/>
          </p:cNvSpPr>
          <p:nvPr>
            <p:ph type="body" idx="1"/>
          </p:nvPr>
        </p:nvSpPr>
        <p:spPr>
          <a:xfrm>
            <a:off x="539536" y="1015441"/>
            <a:ext cx="5157787" cy="484094"/>
          </a:xfrm>
        </p:spPr>
        <p:txBody>
          <a:bodyPr/>
          <a:lstStyle/>
          <a:p>
            <a:r>
              <a:rPr lang="en-US" dirty="0"/>
              <a:t>Parents</a:t>
            </a:r>
          </a:p>
        </p:txBody>
      </p:sp>
      <p:sp>
        <p:nvSpPr>
          <p:cNvPr id="4" name="Content Placeholder 3"/>
          <p:cNvSpPr>
            <a:spLocks noGrp="1"/>
          </p:cNvSpPr>
          <p:nvPr>
            <p:ph sz="half" idx="2"/>
          </p:nvPr>
        </p:nvSpPr>
        <p:spPr>
          <a:xfrm>
            <a:off x="539536" y="1613474"/>
            <a:ext cx="5492774" cy="4383742"/>
          </a:xfrm>
        </p:spPr>
        <p:txBody>
          <a:bodyPr>
            <a:normAutofit/>
          </a:bodyPr>
          <a:lstStyle/>
          <a:p>
            <a:r>
              <a:rPr lang="en-US" sz="2000" dirty="0"/>
              <a:t>Not receiving a healthcare professional’s strong recommendation for the HPV vaccine</a:t>
            </a:r>
          </a:p>
          <a:p>
            <a:endParaRPr lang="en-US" sz="400" dirty="0"/>
          </a:p>
          <a:p>
            <a:r>
              <a:rPr lang="en-US" sz="2000" dirty="0"/>
              <a:t>Need more information about the HPV vaccine</a:t>
            </a:r>
          </a:p>
          <a:p>
            <a:endParaRPr lang="en-US" sz="800" dirty="0"/>
          </a:p>
          <a:p>
            <a:r>
              <a:rPr lang="en-US" sz="2000" dirty="0"/>
              <a:t>May believe that their child is too young to get vaccinated for HPV</a:t>
            </a:r>
          </a:p>
          <a:p>
            <a:endParaRPr lang="en-US" sz="800" dirty="0"/>
          </a:p>
          <a:p>
            <a:r>
              <a:rPr lang="en-US" sz="2000" dirty="0"/>
              <a:t>May have concerns about vaccine adverse effects, safety, and newness</a:t>
            </a:r>
          </a:p>
          <a:p>
            <a:endParaRPr lang="en-US" sz="800" dirty="0"/>
          </a:p>
          <a:p>
            <a:r>
              <a:rPr lang="en-US" sz="2000" dirty="0"/>
              <a:t>Cost of the HPV vaccine</a:t>
            </a:r>
          </a:p>
        </p:txBody>
      </p:sp>
      <p:sp>
        <p:nvSpPr>
          <p:cNvPr id="5" name="Text Placeholder 4"/>
          <p:cNvSpPr>
            <a:spLocks noGrp="1"/>
          </p:cNvSpPr>
          <p:nvPr>
            <p:ph type="body" sz="quarter" idx="3"/>
          </p:nvPr>
        </p:nvSpPr>
        <p:spPr>
          <a:xfrm>
            <a:off x="6499746" y="1015441"/>
            <a:ext cx="5183188" cy="481665"/>
          </a:xfrm>
        </p:spPr>
        <p:txBody>
          <a:bodyPr/>
          <a:lstStyle/>
          <a:p>
            <a:r>
              <a:rPr lang="en-US" dirty="0"/>
              <a:t>Healthcare Professionals</a:t>
            </a:r>
          </a:p>
        </p:txBody>
      </p:sp>
      <p:sp>
        <p:nvSpPr>
          <p:cNvPr id="6" name="Content Placeholder 5"/>
          <p:cNvSpPr>
            <a:spLocks noGrp="1"/>
          </p:cNvSpPr>
          <p:nvPr>
            <p:ph sz="quarter" idx="4"/>
          </p:nvPr>
        </p:nvSpPr>
        <p:spPr>
          <a:xfrm>
            <a:off x="6499745" y="1610553"/>
            <a:ext cx="5183189" cy="4507892"/>
          </a:xfrm>
        </p:spPr>
        <p:txBody>
          <a:bodyPr>
            <a:normAutofit/>
          </a:bodyPr>
          <a:lstStyle/>
          <a:p>
            <a:r>
              <a:rPr lang="en-US" sz="2000" dirty="0"/>
              <a:t>Perceive parents’ attitudes are negative about HPV vaccine and think they have concerns</a:t>
            </a:r>
          </a:p>
          <a:p>
            <a:endParaRPr lang="en-US" sz="800" dirty="0"/>
          </a:p>
          <a:p>
            <a:r>
              <a:rPr lang="en-US" sz="2000" dirty="0"/>
              <a:t>Knowledge gaps when it comes to talking about HPV vaccine</a:t>
            </a:r>
          </a:p>
          <a:p>
            <a:endParaRPr lang="en-US" sz="800" dirty="0"/>
          </a:p>
          <a:p>
            <a:r>
              <a:rPr lang="en-US" sz="2000" dirty="0"/>
              <a:t>Inadequate insurance coverage and reimbursement</a:t>
            </a:r>
          </a:p>
          <a:p>
            <a:endParaRPr lang="en-US" sz="800" dirty="0"/>
          </a:p>
          <a:p>
            <a:r>
              <a:rPr lang="en-US" sz="2000" dirty="0"/>
              <a:t>May prefer to wait and vaccinate older vs younger adolescents</a:t>
            </a:r>
          </a:p>
          <a:p>
            <a:endParaRPr lang="en-US" sz="800" dirty="0"/>
          </a:p>
          <a:p>
            <a:r>
              <a:rPr lang="en-US" sz="2000" dirty="0"/>
              <a:t>Preference for vaccinating girls vs boys</a:t>
            </a:r>
          </a:p>
        </p:txBody>
      </p:sp>
      <p:sp>
        <p:nvSpPr>
          <p:cNvPr id="7" name="TextBox 6"/>
          <p:cNvSpPr txBox="1"/>
          <p:nvPr/>
        </p:nvSpPr>
        <p:spPr>
          <a:xfrm>
            <a:off x="241690" y="6057781"/>
            <a:ext cx="9039782" cy="800219"/>
          </a:xfrm>
          <a:prstGeom prst="rect">
            <a:avLst/>
          </a:prstGeom>
          <a:noFill/>
        </p:spPr>
        <p:txBody>
          <a:bodyPr wrap="none" rtlCol="0">
            <a:spAutoFit/>
          </a:bodyPr>
          <a:lstStyle/>
          <a:p>
            <a:endParaRPr lang="en-US" sz="2200" dirty="0">
              <a:latin typeface="+mn-lt"/>
            </a:endParaRPr>
          </a:p>
          <a:p>
            <a:r>
              <a:rPr lang="en-US" sz="1200" u="sng" dirty="0">
                <a:solidFill>
                  <a:schemeClr val="bg2">
                    <a:lumMod val="50000"/>
                  </a:schemeClr>
                </a:solidFill>
                <a:latin typeface="+mn-lt"/>
              </a:rPr>
              <a:t>Source</a:t>
            </a:r>
            <a:r>
              <a:rPr lang="en-US" sz="1200" dirty="0">
                <a:solidFill>
                  <a:schemeClr val="bg2">
                    <a:lumMod val="50000"/>
                  </a:schemeClr>
                </a:solidFill>
                <a:latin typeface="+mn-lt"/>
              </a:rPr>
              <a:t>: M Holman, Dawn &amp; </a:t>
            </a:r>
            <a:r>
              <a:rPr lang="en-US" sz="1200" dirty="0" err="1">
                <a:solidFill>
                  <a:schemeClr val="bg2">
                    <a:lumMod val="50000"/>
                  </a:schemeClr>
                </a:solidFill>
                <a:latin typeface="+mn-lt"/>
              </a:rPr>
              <a:t>Benard</a:t>
            </a:r>
            <a:r>
              <a:rPr lang="en-US" sz="1200" dirty="0">
                <a:solidFill>
                  <a:schemeClr val="bg2">
                    <a:lumMod val="50000"/>
                  </a:schemeClr>
                </a:solidFill>
                <a:latin typeface="+mn-lt"/>
              </a:rPr>
              <a:t>, Vicki &amp; Roland, Katherine &amp; Watson, Meg &amp; </a:t>
            </a:r>
            <a:r>
              <a:rPr lang="en-US" sz="1200" dirty="0" err="1">
                <a:solidFill>
                  <a:schemeClr val="bg2">
                    <a:lumMod val="50000"/>
                  </a:schemeClr>
                </a:solidFill>
                <a:latin typeface="+mn-lt"/>
              </a:rPr>
              <a:t>Liddon</a:t>
            </a:r>
            <a:r>
              <a:rPr lang="en-US" sz="1200" dirty="0">
                <a:solidFill>
                  <a:schemeClr val="bg2">
                    <a:lumMod val="50000"/>
                  </a:schemeClr>
                </a:solidFill>
                <a:latin typeface="+mn-lt"/>
              </a:rPr>
              <a:t>, Nicole &amp; Stokley, Shannon. (2013). </a:t>
            </a:r>
            <a:br>
              <a:rPr lang="en-US" sz="1200" dirty="0">
                <a:solidFill>
                  <a:schemeClr val="bg2">
                    <a:lumMod val="50000"/>
                  </a:schemeClr>
                </a:solidFill>
                <a:latin typeface="+mn-lt"/>
              </a:rPr>
            </a:br>
            <a:r>
              <a:rPr lang="en-US" sz="1200" dirty="0">
                <a:solidFill>
                  <a:schemeClr val="bg2">
                    <a:lumMod val="50000"/>
                  </a:schemeClr>
                </a:solidFill>
                <a:latin typeface="+mn-lt"/>
              </a:rPr>
              <a:t>Barriers to Human Papillomavirus Vaccination Among US Adolescents. </a:t>
            </a:r>
            <a:r>
              <a:rPr lang="en-US" sz="1200" i="1" dirty="0">
                <a:solidFill>
                  <a:schemeClr val="bg2">
                    <a:lumMod val="50000"/>
                  </a:schemeClr>
                </a:solidFill>
                <a:latin typeface="+mn-lt"/>
              </a:rPr>
              <a:t>JAMA pediatrics</a:t>
            </a:r>
            <a:r>
              <a:rPr lang="en-US" sz="1200" dirty="0">
                <a:solidFill>
                  <a:schemeClr val="bg2">
                    <a:lumMod val="50000"/>
                  </a:schemeClr>
                </a:solidFill>
                <a:latin typeface="+mn-lt"/>
              </a:rPr>
              <a:t>. 168(1)76-28. </a:t>
            </a:r>
            <a:r>
              <a:rPr lang="en-US" sz="1200" dirty="0" err="1">
                <a:solidFill>
                  <a:schemeClr val="bg2">
                    <a:lumMod val="50000"/>
                  </a:schemeClr>
                </a:solidFill>
                <a:latin typeface="+mn-lt"/>
              </a:rPr>
              <a:t>doi</a:t>
            </a:r>
            <a:r>
              <a:rPr lang="en-US" sz="1200" dirty="0">
                <a:solidFill>
                  <a:schemeClr val="bg2">
                    <a:lumMod val="50000"/>
                  </a:schemeClr>
                </a:solidFill>
                <a:latin typeface="+mn-lt"/>
              </a:rPr>
              <a:t>: 10.1001/jamapediatrics.2013.2752. </a:t>
            </a:r>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26</a:t>
            </a:r>
          </a:p>
        </p:txBody>
      </p:sp>
    </p:spTree>
    <p:extLst>
      <p:ext uri="{BB962C8B-B14F-4D97-AF65-F5344CB8AC3E}">
        <p14:creationId xmlns:p14="http://schemas.microsoft.com/office/powerpoint/2010/main" val="191642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t>Value Parents Place on the Vaccines</a:t>
            </a:r>
          </a:p>
        </p:txBody>
      </p:sp>
      <p:graphicFrame>
        <p:nvGraphicFramePr>
          <p:cNvPr id="5" name="Content Placeholder 4" descr="Bar graph showing value parents place on the vaccines." title="Bar graph"/>
          <p:cNvGraphicFramePr>
            <a:graphicFrameLocks noGrp="1"/>
          </p:cNvGraphicFramePr>
          <p:nvPr>
            <p:ph idx="1"/>
            <p:extLst>
              <p:ext uri="{D42A27DB-BD31-4B8C-83A1-F6EECF244321}">
                <p14:modId xmlns:p14="http://schemas.microsoft.com/office/powerpoint/2010/main" val="189612515"/>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1215241" y="6263325"/>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u="sng" dirty="0">
                <a:solidFill>
                  <a:schemeClr val="bg2">
                    <a:lumMod val="50000"/>
                  </a:schemeClr>
                </a:solidFill>
              </a:rPr>
              <a:t>Source</a:t>
            </a:r>
            <a:r>
              <a:rPr lang="en-US" sz="1200" b="0" dirty="0">
                <a:solidFill>
                  <a:schemeClr val="bg2">
                    <a:lumMod val="50000"/>
                  </a:schemeClr>
                </a:solidFill>
              </a:rPr>
              <a:t>: Adapted from Healy et al. Vaccine. 2014;32:579-584.</a:t>
            </a:r>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27</a:t>
            </a:r>
          </a:p>
        </p:txBody>
      </p:sp>
    </p:spTree>
    <p:extLst>
      <p:ext uri="{BB962C8B-B14F-4D97-AF65-F5344CB8AC3E}">
        <p14:creationId xmlns:p14="http://schemas.microsoft.com/office/powerpoint/2010/main" val="400913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400" dirty="0"/>
              <a:t>Clinicians underestimate the value parents place on HPV vaccine</a:t>
            </a:r>
          </a:p>
        </p:txBody>
      </p:sp>
      <p:graphicFrame>
        <p:nvGraphicFramePr>
          <p:cNvPr id="5" name="Content Placeholder 4" descr="Bar graph showing clinicians underestimate the value parents place of HPV vaccine" title="Bar graph showing clinicians underestimate the value parents place of HPV vaccine"/>
          <p:cNvGraphicFramePr>
            <a:graphicFrameLocks noGrp="1"/>
          </p:cNvGraphicFramePr>
          <p:nvPr>
            <p:ph idx="1"/>
            <p:extLst>
              <p:ext uri="{D42A27DB-BD31-4B8C-83A1-F6EECF244321}">
                <p14:modId xmlns:p14="http://schemas.microsoft.com/office/powerpoint/2010/main" val="1704965033"/>
              </p:ext>
            </p:extLst>
          </p:nvPr>
        </p:nvGraphicFramePr>
        <p:xfrm>
          <a:off x="1981200" y="164152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1215241" y="6263325"/>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0" u="sng" dirty="0">
                <a:solidFill>
                  <a:schemeClr val="bg2">
                    <a:lumMod val="50000"/>
                  </a:schemeClr>
                </a:solidFill>
              </a:rPr>
              <a:t>Source</a:t>
            </a:r>
            <a:r>
              <a:rPr lang="en-US" sz="1200" b="0" dirty="0">
                <a:solidFill>
                  <a:schemeClr val="bg2">
                    <a:lumMod val="50000"/>
                  </a:schemeClr>
                </a:solidFill>
              </a:rPr>
              <a:t>: Adapted from Healy et al. Vaccine. 2014;32:579-584.</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28</a:t>
            </a:r>
          </a:p>
        </p:txBody>
      </p:sp>
    </p:spTree>
    <p:extLst>
      <p:ext uri="{BB962C8B-B14F-4D97-AF65-F5344CB8AC3E}">
        <p14:creationId xmlns:p14="http://schemas.microsoft.com/office/powerpoint/2010/main" val="33570652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to Practice</a:t>
            </a:r>
          </a:p>
        </p:txBody>
      </p:sp>
      <p:sp>
        <p:nvSpPr>
          <p:cNvPr id="3" name="TextBox 2"/>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39</a:t>
            </a:r>
          </a:p>
        </p:txBody>
      </p:sp>
    </p:spTree>
    <p:extLst>
      <p:ext uri="{BB962C8B-B14F-4D97-AF65-F5344CB8AC3E}">
        <p14:creationId xmlns:p14="http://schemas.microsoft.com/office/powerpoint/2010/main" val="33269889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9600" y="1271453"/>
            <a:ext cx="10972800" cy="4621212"/>
          </a:xfrm>
        </p:spPr>
        <p:txBody>
          <a:bodyPr/>
          <a:lstStyle/>
          <a:p>
            <a:pPr marL="0" indent="0">
              <a:buNone/>
            </a:pPr>
            <a:r>
              <a:rPr lang="en-US" sz="2800" dirty="0"/>
              <a:t>By the end of this session, you should be able to:</a:t>
            </a:r>
          </a:p>
          <a:p>
            <a:r>
              <a:rPr lang="en-US" dirty="0"/>
              <a:t>Cite current immunization coverage rates for young children and teens</a:t>
            </a:r>
          </a:p>
          <a:p>
            <a:r>
              <a:rPr lang="en-US" dirty="0"/>
              <a:t>Describe current challenges related to childhood immunization</a:t>
            </a:r>
          </a:p>
          <a:p>
            <a:r>
              <a:rPr lang="en-US" dirty="0"/>
              <a:t>Describe key research findings regarding parental attitudes, beliefs, and practices </a:t>
            </a:r>
          </a:p>
          <a:p>
            <a:r>
              <a:rPr lang="en-US" dirty="0"/>
              <a:t>Describe effective strategies for talking with parents about vaccines</a:t>
            </a:r>
          </a:p>
          <a:p>
            <a:r>
              <a:rPr lang="en-US" dirty="0"/>
              <a:t>Access CDC training and communication resources</a:t>
            </a:r>
          </a:p>
          <a:p>
            <a:endParaRPr lang="en-US" dirty="0"/>
          </a:p>
          <a:p>
            <a:endParaRPr lang="en-US" dirty="0"/>
          </a:p>
        </p:txBody>
      </p:sp>
      <p:sp>
        <p:nvSpPr>
          <p:cNvPr id="3" name="Title 2"/>
          <p:cNvSpPr>
            <a:spLocks noGrp="1"/>
          </p:cNvSpPr>
          <p:nvPr>
            <p:ph type="title"/>
          </p:nvPr>
        </p:nvSpPr>
        <p:spPr/>
        <p:txBody>
          <a:bodyPr/>
          <a:lstStyle/>
          <a:p>
            <a:r>
              <a:rPr lang="en-US" dirty="0"/>
              <a:t>Learning Objectives</a:t>
            </a:r>
          </a:p>
        </p:txBody>
      </p:sp>
      <p:sp>
        <p:nvSpPr>
          <p:cNvPr id="4" name="TextBox 3"/>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a:t>
            </a:r>
          </a:p>
        </p:txBody>
      </p:sp>
    </p:spTree>
    <p:extLst>
      <p:ext uri="{BB962C8B-B14F-4D97-AF65-F5344CB8AC3E}">
        <p14:creationId xmlns:p14="http://schemas.microsoft.com/office/powerpoint/2010/main" val="16430437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5569"/>
            <a:ext cx="10449264" cy="4620895"/>
          </a:xfrm>
        </p:spPr>
        <p:txBody>
          <a:bodyPr/>
          <a:lstStyle/>
          <a:p>
            <a:endParaRPr lang="en-US" dirty="0">
              <a:solidFill>
                <a:srgbClr val="000000"/>
              </a:solidFill>
            </a:endParaRPr>
          </a:p>
          <a:p>
            <a:r>
              <a:rPr lang="en-US" dirty="0">
                <a:solidFill>
                  <a:srgbClr val="000000"/>
                </a:solidFill>
              </a:rPr>
              <a:t>CDC conducts formative and evaluation research with parents and healthcare professionals in order to inform its childhood and adolescent immunization education campaigns.  </a:t>
            </a:r>
            <a:endParaRPr lang="en-US" sz="2400" dirty="0">
              <a:solidFill>
                <a:srgbClr val="000000"/>
              </a:solidFill>
            </a:endParaRPr>
          </a:p>
          <a:p>
            <a:r>
              <a:rPr lang="en-US" dirty="0">
                <a:solidFill>
                  <a:srgbClr val="000000"/>
                </a:solidFill>
              </a:rPr>
              <a:t>This research helps CDC to better understand audience’s knowledge of diseases and vaccines.  It also helps CDC to track attitudes, beliefs and self-reported practices over time.</a:t>
            </a:r>
          </a:p>
          <a:p>
            <a:endParaRPr lang="en-US" dirty="0">
              <a:solidFill>
                <a:srgbClr val="000000"/>
              </a:solidFill>
            </a:endParaRPr>
          </a:p>
          <a:p>
            <a:pPr marL="0" indent="0">
              <a:buNone/>
            </a:pPr>
            <a:endParaRPr lang="en-US" dirty="0">
              <a:solidFill>
                <a:srgbClr val="000000"/>
              </a:solidFill>
            </a:endParaRPr>
          </a:p>
        </p:txBody>
      </p:sp>
      <p:sp>
        <p:nvSpPr>
          <p:cNvPr id="6" name="Title 5"/>
          <p:cNvSpPr>
            <a:spLocks noGrp="1"/>
          </p:cNvSpPr>
          <p:nvPr>
            <p:ph type="title"/>
          </p:nvPr>
        </p:nvSpPr>
        <p:spPr>
          <a:xfrm>
            <a:off x="609600" y="274320"/>
            <a:ext cx="10972800" cy="763792"/>
          </a:xfrm>
        </p:spPr>
        <p:txBody>
          <a:bodyPr>
            <a:normAutofit fontScale="90000"/>
          </a:bodyPr>
          <a:lstStyle/>
          <a:p>
            <a:r>
              <a:rPr lang="en-US" dirty="0"/>
              <a:t>Understanding Vaccine Knowledge, Attitudes and Beliefs</a:t>
            </a:r>
          </a:p>
        </p:txBody>
      </p:sp>
      <p:sp>
        <p:nvSpPr>
          <p:cNvPr id="4" name="TextBox 3"/>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30</a:t>
            </a:r>
          </a:p>
        </p:txBody>
      </p:sp>
    </p:spTree>
    <p:extLst>
      <p:ext uri="{BB962C8B-B14F-4D97-AF65-F5344CB8AC3E}">
        <p14:creationId xmlns:p14="http://schemas.microsoft.com/office/powerpoint/2010/main" val="142155326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7" y="1463040"/>
            <a:ext cx="10972803" cy="4620895"/>
          </a:xfrm>
        </p:spPr>
        <p:txBody>
          <a:bodyPr/>
          <a:lstStyle/>
          <a:p>
            <a:r>
              <a:rPr lang="en-US" dirty="0">
                <a:solidFill>
                  <a:srgbClr val="000000"/>
                </a:solidFill>
              </a:rPr>
              <a:t>Initial survey showed that over 85% of respondents had already made a plan for vaccinating their baby by their 2</a:t>
            </a:r>
            <a:r>
              <a:rPr lang="en-US" baseline="30000" dirty="0">
                <a:solidFill>
                  <a:srgbClr val="000000"/>
                </a:solidFill>
              </a:rPr>
              <a:t>nd</a:t>
            </a:r>
            <a:r>
              <a:rPr lang="en-US" dirty="0">
                <a:solidFill>
                  <a:srgbClr val="000000"/>
                </a:solidFill>
              </a:rPr>
              <a:t> trimester.</a:t>
            </a:r>
          </a:p>
          <a:p>
            <a:r>
              <a:rPr lang="en-US" dirty="0">
                <a:solidFill>
                  <a:srgbClr val="000000"/>
                </a:solidFill>
              </a:rPr>
              <a:t>However, only 6% of women were very satisfied with their current level of knowledge about childhood vaccines.</a:t>
            </a:r>
          </a:p>
          <a:p>
            <a:r>
              <a:rPr lang="en-US" dirty="0">
                <a:solidFill>
                  <a:srgbClr val="000000"/>
                </a:solidFill>
              </a:rPr>
              <a:t>Internet search engines were their #1 source of information about childhood vaccines.  Only 22.5% cited their ob-gyn or primary care provider.</a:t>
            </a:r>
          </a:p>
          <a:p>
            <a:r>
              <a:rPr lang="en-US" dirty="0">
                <a:solidFill>
                  <a:srgbClr val="000000"/>
                </a:solidFill>
              </a:rPr>
              <a:t>Results suggest a need for midwives and ob-gyns to direct expectant women to credible sources of childhood immunization information.</a:t>
            </a:r>
          </a:p>
          <a:p>
            <a:endParaRPr lang="en-US" dirty="0"/>
          </a:p>
          <a:p>
            <a:endParaRPr lang="en-US" dirty="0"/>
          </a:p>
        </p:txBody>
      </p:sp>
      <p:sp>
        <p:nvSpPr>
          <p:cNvPr id="4" name="Title 3"/>
          <p:cNvSpPr>
            <a:spLocks noGrp="1"/>
          </p:cNvSpPr>
          <p:nvPr>
            <p:ph type="title"/>
          </p:nvPr>
        </p:nvSpPr>
        <p:spPr/>
        <p:txBody>
          <a:bodyPr>
            <a:normAutofit fontScale="90000"/>
          </a:bodyPr>
          <a:lstStyle/>
          <a:p>
            <a:r>
              <a:rPr lang="en-US" dirty="0"/>
              <a:t>CDC Longitudinal Survey of First Time Expectant Moms</a:t>
            </a:r>
          </a:p>
        </p:txBody>
      </p:sp>
      <p:sp>
        <p:nvSpPr>
          <p:cNvPr id="5" name="Text Placeholder 4"/>
          <p:cNvSpPr>
            <a:spLocks noGrp="1"/>
          </p:cNvSpPr>
          <p:nvPr>
            <p:ph type="body" sz="quarter" idx="13"/>
          </p:nvPr>
        </p:nvSpPr>
        <p:spPr>
          <a:xfrm>
            <a:off x="609600" y="5808503"/>
            <a:ext cx="10972800" cy="550863"/>
          </a:xfrm>
        </p:spPr>
        <p:txBody>
          <a:bodyPr/>
          <a:lstStyle/>
          <a:p>
            <a:endParaRPr lang="en-US" dirty="0"/>
          </a:p>
          <a:p>
            <a:r>
              <a:rPr lang="en-US" u="sng" dirty="0"/>
              <a:t>Source</a:t>
            </a:r>
            <a:r>
              <a:rPr lang="en-US" dirty="0"/>
              <a:t>: Weiner, J. et al. Childhood Immunizations: First Time Expectant Mothers’ Knowledge, Intentions, Beliefs, and Behaviors. </a:t>
            </a:r>
            <a:r>
              <a:rPr lang="en-US" i="1" dirty="0"/>
              <a:t>Am J </a:t>
            </a:r>
            <a:r>
              <a:rPr lang="en-US" i="1" dirty="0" err="1"/>
              <a:t>Prev</a:t>
            </a:r>
            <a:r>
              <a:rPr lang="en-US" i="1" dirty="0"/>
              <a:t> Med </a:t>
            </a:r>
            <a:r>
              <a:rPr lang="en-US" dirty="0"/>
              <a:t>2015;49(6S4):S426–S434.</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31</a:t>
            </a:r>
          </a:p>
        </p:txBody>
      </p:sp>
    </p:spTree>
    <p:extLst>
      <p:ext uri="{BB962C8B-B14F-4D97-AF65-F5344CB8AC3E}">
        <p14:creationId xmlns:p14="http://schemas.microsoft.com/office/powerpoint/2010/main" val="123580805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40229" y="0"/>
            <a:ext cx="10972800" cy="1143000"/>
          </a:xfrm>
        </p:spPr>
        <p:txBody>
          <a:bodyPr>
            <a:normAutofit/>
          </a:bodyPr>
          <a:lstStyle/>
          <a:p>
            <a:r>
              <a:rPr lang="en-US" dirty="0"/>
              <a:t>Parents’ Vaccination Plans for Youngest Child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80549198"/>
              </p:ext>
            </p:extLst>
          </p:nvPr>
        </p:nvGraphicFramePr>
        <p:xfrm>
          <a:off x="2826327" y="1600200"/>
          <a:ext cx="5961414" cy="4358640"/>
        </p:xfrm>
        <a:graphic>
          <a:graphicData uri="http://schemas.openxmlformats.org/drawingml/2006/table">
            <a:tbl>
              <a:tblPr firstRow="1" bandRow="1">
                <a:tableStyleId>{5C22544A-7EE6-4342-B048-85BDC9FD1C3A}</a:tableStyleId>
              </a:tblPr>
              <a:tblGrid>
                <a:gridCol w="2980707">
                  <a:extLst>
                    <a:ext uri="{9D8B030D-6E8A-4147-A177-3AD203B41FA5}">
                      <a16:colId xmlns:a16="http://schemas.microsoft.com/office/drawing/2014/main" val="20000"/>
                    </a:ext>
                  </a:extLst>
                </a:gridCol>
                <a:gridCol w="2980707">
                  <a:extLst>
                    <a:ext uri="{9D8B030D-6E8A-4147-A177-3AD203B41FA5}">
                      <a16:colId xmlns:a16="http://schemas.microsoft.com/office/drawing/2014/main" val="20003"/>
                    </a:ext>
                  </a:extLst>
                </a:gridCol>
              </a:tblGrid>
              <a:tr h="2906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t>Weighted Est. (95% CI)</a:t>
                      </a:r>
                    </a:p>
                  </a:txBody>
                  <a:tcPr anchor="ctr">
                    <a:solidFill>
                      <a:srgbClr val="8B9B92"/>
                    </a:solidFill>
                  </a:tcPr>
                </a:tc>
                <a:tc>
                  <a:txBody>
                    <a:bodyPr/>
                    <a:lstStyle/>
                    <a:p>
                      <a:pPr algn="ctr"/>
                      <a:r>
                        <a:rPr lang="en-US" sz="1400" dirty="0"/>
                        <a:t>2015</a:t>
                      </a:r>
                    </a:p>
                    <a:p>
                      <a:pPr algn="ctr"/>
                      <a:r>
                        <a:rPr lang="en-US" sz="1400" b="0" dirty="0"/>
                        <a:t>(N = 749)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1" dirty="0"/>
                        <a:t>Missing: n = 3</a:t>
                      </a:r>
                    </a:p>
                  </a:txBody>
                  <a:tcPr>
                    <a:solidFill>
                      <a:srgbClr val="8B9B92"/>
                    </a:solidFill>
                  </a:tcPr>
                </a:tc>
                <a:extLst>
                  <a:ext uri="{0D108BD9-81ED-4DB2-BD59-A6C34878D82A}">
                    <a16:rowId xmlns:a16="http://schemas.microsoft.com/office/drawing/2014/main" val="10000"/>
                  </a:ext>
                </a:extLst>
              </a:tr>
              <a:tr h="731520">
                <a:tc>
                  <a:txBody>
                    <a:bodyPr/>
                    <a:lstStyle/>
                    <a:p>
                      <a:pPr lvl="0"/>
                      <a:r>
                        <a:rPr lang="en-US" sz="1400" b="1" dirty="0">
                          <a:solidFill>
                            <a:schemeClr val="accent4">
                              <a:lumMod val="50000"/>
                            </a:schemeClr>
                          </a:solidFill>
                        </a:rPr>
                        <a:t>My child </a:t>
                      </a:r>
                      <a:r>
                        <a:rPr lang="en-US" sz="1400" b="1" u="sng" dirty="0">
                          <a:solidFill>
                            <a:schemeClr val="accent4">
                              <a:lumMod val="50000"/>
                            </a:schemeClr>
                          </a:solidFill>
                        </a:rPr>
                        <a:t>has already received all</a:t>
                      </a:r>
                      <a:r>
                        <a:rPr lang="en-US" sz="1400" b="1" dirty="0">
                          <a:solidFill>
                            <a:schemeClr val="accent4">
                              <a:lumMod val="50000"/>
                            </a:schemeClr>
                          </a:solidFill>
                        </a:rPr>
                        <a:t> of the recommended vaccines</a:t>
                      </a:r>
                    </a:p>
                  </a:txBody>
                  <a:tcPr/>
                </a:tc>
                <a:tc>
                  <a:txBody>
                    <a:bodyPr/>
                    <a:lstStyle/>
                    <a:p>
                      <a:pPr algn="ctr"/>
                      <a:r>
                        <a:rPr lang="en-US" sz="1400" b="1" dirty="0">
                          <a:solidFill>
                            <a:schemeClr val="accent4">
                              <a:lumMod val="50000"/>
                            </a:schemeClr>
                          </a:solidFill>
                        </a:rPr>
                        <a:t>79.1% (75.4, 82.4%)</a:t>
                      </a:r>
                    </a:p>
                  </a:txBody>
                  <a:tcPr anchor="ctr"/>
                </a:tc>
                <a:extLst>
                  <a:ext uri="{0D108BD9-81ED-4DB2-BD59-A6C34878D82A}">
                    <a16:rowId xmlns:a16="http://schemas.microsoft.com/office/drawing/2014/main" val="10001"/>
                  </a:ext>
                </a:extLst>
              </a:tr>
              <a:tr h="731520">
                <a:tc>
                  <a:txBody>
                    <a:bodyPr/>
                    <a:lstStyle/>
                    <a:p>
                      <a:pPr lvl="0"/>
                      <a:r>
                        <a:rPr lang="en-US" sz="1400" b="1" dirty="0">
                          <a:solidFill>
                            <a:schemeClr val="accent4">
                              <a:lumMod val="50000"/>
                            </a:schemeClr>
                          </a:solidFill>
                        </a:rPr>
                        <a:t>I intend to have my child </a:t>
                      </a:r>
                      <a:r>
                        <a:rPr lang="en-US" sz="1400" b="1" u="sng" dirty="0">
                          <a:solidFill>
                            <a:schemeClr val="accent4">
                              <a:lumMod val="50000"/>
                            </a:schemeClr>
                          </a:solidFill>
                        </a:rPr>
                        <a:t>receive all</a:t>
                      </a:r>
                      <a:r>
                        <a:rPr lang="en-US" sz="1400" b="1" u="sng" baseline="0" dirty="0">
                          <a:solidFill>
                            <a:schemeClr val="accent4">
                              <a:lumMod val="50000"/>
                            </a:schemeClr>
                          </a:solidFill>
                        </a:rPr>
                        <a:t> as scheduled</a:t>
                      </a:r>
                      <a:endParaRPr lang="en-US" sz="1400" b="1" u="sng" dirty="0">
                        <a:solidFill>
                          <a:schemeClr val="accent4">
                            <a:lumMod val="50000"/>
                          </a:schemeClr>
                        </a:solidFill>
                      </a:endParaRPr>
                    </a:p>
                  </a:txBody>
                  <a:tcPr/>
                </a:tc>
                <a:tc>
                  <a:txBody>
                    <a:bodyPr/>
                    <a:lstStyle/>
                    <a:p>
                      <a:pPr algn="ctr"/>
                      <a:r>
                        <a:rPr lang="en-US" sz="1400" b="1" dirty="0">
                          <a:solidFill>
                            <a:schemeClr val="accent4">
                              <a:lumMod val="50000"/>
                            </a:schemeClr>
                          </a:solidFill>
                        </a:rPr>
                        <a:t>10.6% (8.3, 13.5%)</a:t>
                      </a:r>
                    </a:p>
                  </a:txBody>
                  <a:tcPr anchor="ctr"/>
                </a:tc>
                <a:extLst>
                  <a:ext uri="{0D108BD9-81ED-4DB2-BD59-A6C34878D82A}">
                    <a16:rowId xmlns:a16="http://schemas.microsoft.com/office/drawing/2014/main" val="10002"/>
                  </a:ext>
                </a:extLst>
              </a:tr>
              <a:tr h="731520">
                <a:tc>
                  <a:txBody>
                    <a:bodyPr/>
                    <a:lstStyle/>
                    <a:p>
                      <a:r>
                        <a:rPr lang="en-US" sz="1400" b="1" dirty="0">
                          <a:solidFill>
                            <a:schemeClr val="accent4">
                              <a:lumMod val="50000"/>
                            </a:schemeClr>
                          </a:solidFill>
                        </a:rPr>
                        <a:t>I intend to have my child </a:t>
                      </a:r>
                      <a:r>
                        <a:rPr lang="en-US" sz="1400" b="1" u="sng" dirty="0">
                          <a:solidFill>
                            <a:schemeClr val="accent4">
                              <a:lumMod val="50000"/>
                            </a:schemeClr>
                          </a:solidFill>
                        </a:rPr>
                        <a:t>receive all but</a:t>
                      </a:r>
                      <a:r>
                        <a:rPr lang="en-US" sz="1400" b="1" u="sng" baseline="0" dirty="0">
                          <a:solidFill>
                            <a:schemeClr val="accent4">
                              <a:lumMod val="50000"/>
                            </a:schemeClr>
                          </a:solidFill>
                        </a:rPr>
                        <a:t> will space-out or delay</a:t>
                      </a:r>
                      <a:r>
                        <a:rPr lang="en-US" sz="1400" b="1" baseline="0" dirty="0">
                          <a:solidFill>
                            <a:schemeClr val="accent4">
                              <a:lumMod val="50000"/>
                            </a:schemeClr>
                          </a:solidFill>
                        </a:rPr>
                        <a:t> them</a:t>
                      </a:r>
                      <a:endParaRPr lang="en-US" sz="1400" b="1" dirty="0">
                        <a:solidFill>
                          <a:schemeClr val="accent4">
                            <a:lumMod val="50000"/>
                          </a:schemeClr>
                        </a:solidFill>
                      </a:endParaRPr>
                    </a:p>
                  </a:txBody>
                  <a:tcPr/>
                </a:tc>
                <a:tc>
                  <a:txBody>
                    <a:bodyPr/>
                    <a:lstStyle/>
                    <a:p>
                      <a:pPr algn="ctr"/>
                      <a:r>
                        <a:rPr lang="en-US" sz="1400" b="1" dirty="0">
                          <a:solidFill>
                            <a:schemeClr val="accent4">
                              <a:lumMod val="50000"/>
                            </a:schemeClr>
                          </a:solidFill>
                        </a:rPr>
                        <a:t>5.8% (4.0, 8.4%)</a:t>
                      </a:r>
                    </a:p>
                  </a:txBody>
                  <a:tcPr anchor="ctr"/>
                </a:tc>
                <a:extLst>
                  <a:ext uri="{0D108BD9-81ED-4DB2-BD59-A6C34878D82A}">
                    <a16:rowId xmlns:a16="http://schemas.microsoft.com/office/drawing/2014/main" val="10003"/>
                  </a:ext>
                </a:extLst>
              </a:tr>
              <a:tr h="731520">
                <a:tc>
                  <a:txBody>
                    <a:bodyPr/>
                    <a:lstStyle/>
                    <a:p>
                      <a:r>
                        <a:rPr lang="en-US" sz="1400" b="1" dirty="0">
                          <a:solidFill>
                            <a:schemeClr val="accent4">
                              <a:lumMod val="50000"/>
                            </a:schemeClr>
                          </a:solidFill>
                        </a:rPr>
                        <a:t>I intend to have my child</a:t>
                      </a:r>
                      <a:r>
                        <a:rPr lang="en-US" sz="1400" b="1" u="sng" dirty="0">
                          <a:solidFill>
                            <a:schemeClr val="accent4">
                              <a:lumMod val="50000"/>
                            </a:schemeClr>
                          </a:solidFill>
                        </a:rPr>
                        <a:t> receive some but not all</a:t>
                      </a:r>
                    </a:p>
                  </a:txBody>
                  <a:tcPr/>
                </a:tc>
                <a:tc>
                  <a:txBody>
                    <a:bodyPr/>
                    <a:lstStyle/>
                    <a:p>
                      <a:pPr algn="ctr"/>
                      <a:r>
                        <a:rPr lang="en-US" sz="1400" b="1" dirty="0">
                          <a:solidFill>
                            <a:schemeClr val="accent4">
                              <a:lumMod val="50000"/>
                            </a:schemeClr>
                          </a:solidFill>
                        </a:rPr>
                        <a:t>2.9% (1.8, 4.5%)</a:t>
                      </a:r>
                    </a:p>
                  </a:txBody>
                  <a:tcPr anchor="ctr"/>
                </a:tc>
                <a:extLst>
                  <a:ext uri="{0D108BD9-81ED-4DB2-BD59-A6C34878D82A}">
                    <a16:rowId xmlns:a16="http://schemas.microsoft.com/office/drawing/2014/main" val="10004"/>
                  </a:ext>
                </a:extLst>
              </a:tr>
              <a:tr h="731520">
                <a:tc>
                  <a:txBody>
                    <a:bodyPr/>
                    <a:lstStyle/>
                    <a:p>
                      <a:r>
                        <a:rPr lang="en-US" sz="1400" b="1" dirty="0">
                          <a:solidFill>
                            <a:schemeClr val="accent4">
                              <a:lumMod val="50000"/>
                            </a:schemeClr>
                          </a:solidFill>
                        </a:rPr>
                        <a:t>I intend to have my child </a:t>
                      </a:r>
                      <a:r>
                        <a:rPr lang="en-US" sz="1400" b="1" u="sng" dirty="0">
                          <a:solidFill>
                            <a:schemeClr val="accent4">
                              <a:lumMod val="50000"/>
                            </a:schemeClr>
                          </a:solidFill>
                        </a:rPr>
                        <a:t>receive none </a:t>
                      </a:r>
                      <a:endParaRPr lang="en-US" sz="1400" b="1" dirty="0">
                        <a:solidFill>
                          <a:schemeClr val="accent4">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4">
                              <a:lumMod val="50000"/>
                            </a:schemeClr>
                          </a:solidFill>
                        </a:rPr>
                        <a:t>1.6% (0.9, 2.9%)</a:t>
                      </a:r>
                    </a:p>
                  </a:txBody>
                  <a:tcPr anchor="ctr"/>
                </a:tc>
                <a:extLst>
                  <a:ext uri="{0D108BD9-81ED-4DB2-BD59-A6C34878D82A}">
                    <a16:rowId xmlns:a16="http://schemas.microsoft.com/office/drawing/2014/main" val="10005"/>
                  </a:ext>
                </a:extLst>
              </a:tr>
            </a:tbl>
          </a:graphicData>
        </a:graphic>
      </p:graphicFrame>
      <p:sp>
        <p:nvSpPr>
          <p:cNvPr id="3" name="Text Placeholder 2"/>
          <p:cNvSpPr>
            <a:spLocks noGrp="1"/>
          </p:cNvSpPr>
          <p:nvPr>
            <p:ph type="body" sz="quarter" idx="10"/>
          </p:nvPr>
        </p:nvSpPr>
        <p:spPr>
          <a:xfrm>
            <a:off x="740229" y="5958840"/>
            <a:ext cx="10972800" cy="609600"/>
          </a:xfrm>
          <a:prstGeom prst="rect">
            <a:avLst/>
          </a:prstGeom>
        </p:spPr>
        <p:txBody>
          <a:bodyPr/>
          <a:lstStyle/>
          <a:p>
            <a:r>
              <a:rPr lang="en-US" sz="1200" u="sng" dirty="0"/>
              <a:t>Source</a:t>
            </a:r>
            <a:r>
              <a:rPr lang="en-US" sz="1200" dirty="0"/>
              <a:t>: Porter </a:t>
            </a:r>
            <a:r>
              <a:rPr lang="en-US" sz="1200" dirty="0" err="1"/>
              <a:t>Novelli</a:t>
            </a:r>
            <a:r>
              <a:rPr lang="en-US" sz="1200" dirty="0"/>
              <a:t> </a:t>
            </a:r>
            <a:r>
              <a:rPr lang="en-US" sz="1200" dirty="0" err="1"/>
              <a:t>HealthStyles</a:t>
            </a:r>
            <a:r>
              <a:rPr lang="en-US" sz="1200" dirty="0"/>
              <a:t> surveys of parents with one or more child under 7 years of age.</a:t>
            </a:r>
          </a:p>
        </p:txBody>
      </p:sp>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32</a:t>
            </a:r>
          </a:p>
        </p:txBody>
      </p:sp>
    </p:spTree>
    <p:extLst>
      <p:ext uri="{BB962C8B-B14F-4D97-AF65-F5344CB8AC3E}">
        <p14:creationId xmlns:p14="http://schemas.microsoft.com/office/powerpoint/2010/main" val="245723581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85702" y="-80799"/>
            <a:ext cx="9607087" cy="1143000"/>
          </a:xfrm>
        </p:spPr>
        <p:txBody>
          <a:bodyPr>
            <a:normAutofit/>
          </a:bodyPr>
          <a:lstStyle/>
          <a:p>
            <a:pPr>
              <a:lnSpc>
                <a:spcPct val="100000"/>
              </a:lnSpc>
            </a:pPr>
            <a:r>
              <a:rPr lang="en-US" dirty="0"/>
              <a:t>Parents of Young Children:  Trusted Vaccine Information Sources</a:t>
            </a:r>
            <a:endParaRPr lang="en-US" sz="1600" i="1" dirty="0"/>
          </a:p>
        </p:txBody>
      </p:sp>
      <p:graphicFrame>
        <p:nvGraphicFramePr>
          <p:cNvPr id="6" name="Content Placeholder 1"/>
          <p:cNvGraphicFramePr>
            <a:graphicFrameLocks/>
          </p:cNvGraphicFramePr>
          <p:nvPr>
            <p:extLst>
              <p:ext uri="{D42A27DB-BD31-4B8C-83A1-F6EECF244321}">
                <p14:modId xmlns:p14="http://schemas.microsoft.com/office/powerpoint/2010/main" val="182676998"/>
              </p:ext>
            </p:extLst>
          </p:nvPr>
        </p:nvGraphicFramePr>
        <p:xfrm>
          <a:off x="985703" y="1156878"/>
          <a:ext cx="9690267" cy="4214087"/>
        </p:xfrm>
        <a:graphic>
          <a:graphicData uri="http://schemas.openxmlformats.org/drawingml/2006/table">
            <a:tbl>
              <a:tblPr firstRow="1" bandRow="1">
                <a:tableStyleId>{5C22544A-7EE6-4342-B048-85BDC9FD1C3A}</a:tableStyleId>
              </a:tblPr>
              <a:tblGrid>
                <a:gridCol w="636355">
                  <a:extLst>
                    <a:ext uri="{9D8B030D-6E8A-4147-A177-3AD203B41FA5}">
                      <a16:colId xmlns:a16="http://schemas.microsoft.com/office/drawing/2014/main" val="20000"/>
                    </a:ext>
                  </a:extLst>
                </a:gridCol>
                <a:gridCol w="2263478">
                  <a:extLst>
                    <a:ext uri="{9D8B030D-6E8A-4147-A177-3AD203B41FA5}">
                      <a16:colId xmlns:a16="http://schemas.microsoft.com/office/drawing/2014/main" val="20001"/>
                    </a:ext>
                  </a:extLst>
                </a:gridCol>
                <a:gridCol w="2263478">
                  <a:extLst>
                    <a:ext uri="{9D8B030D-6E8A-4147-A177-3AD203B41FA5}">
                      <a16:colId xmlns:a16="http://schemas.microsoft.com/office/drawing/2014/main" val="20002"/>
                    </a:ext>
                  </a:extLst>
                </a:gridCol>
                <a:gridCol w="2263478">
                  <a:extLst>
                    <a:ext uri="{9D8B030D-6E8A-4147-A177-3AD203B41FA5}">
                      <a16:colId xmlns:a16="http://schemas.microsoft.com/office/drawing/2014/main" val="20003"/>
                    </a:ext>
                  </a:extLst>
                </a:gridCol>
                <a:gridCol w="2263478">
                  <a:extLst>
                    <a:ext uri="{9D8B030D-6E8A-4147-A177-3AD203B41FA5}">
                      <a16:colId xmlns:a16="http://schemas.microsoft.com/office/drawing/2014/main" val="20004"/>
                    </a:ext>
                  </a:extLst>
                </a:gridCol>
              </a:tblGrid>
              <a:tr h="7773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0" dirty="0"/>
                    </a:p>
                  </a:txBody>
                  <a:tcPr marL="113271" marR="113271" marT="56634" marB="56634" anchor="ctr">
                    <a:solidFill>
                      <a:srgbClr val="8B9B92"/>
                    </a:solidFill>
                  </a:tcPr>
                </a:tc>
                <a:tc>
                  <a:txBody>
                    <a:bodyPr/>
                    <a:lstStyle/>
                    <a:p>
                      <a:pPr algn="ctr"/>
                      <a:r>
                        <a:rPr lang="en-US" sz="1500" b="1" dirty="0"/>
                        <a:t>2016</a:t>
                      </a:r>
                    </a:p>
                    <a:p>
                      <a:pPr algn="ctr"/>
                      <a:r>
                        <a:rPr lang="en-US" sz="1500" b="1" dirty="0"/>
                        <a:t>(N = 2,511)</a:t>
                      </a:r>
                    </a:p>
                  </a:txBody>
                  <a:tcPr marL="113271" marR="113271" marT="56634" marB="56634">
                    <a:solidFill>
                      <a:srgbClr val="8B9B92"/>
                    </a:solidFill>
                  </a:tcPr>
                </a:tc>
                <a:tc>
                  <a:txBody>
                    <a:bodyPr/>
                    <a:lstStyle/>
                    <a:p>
                      <a:pPr algn="ctr"/>
                      <a:r>
                        <a:rPr lang="en-US" sz="1500" b="1" dirty="0"/>
                        <a:t>First choice</a:t>
                      </a:r>
                    </a:p>
                  </a:txBody>
                  <a:tcPr marL="113271" marR="113271" marT="56634" marB="56634">
                    <a:solidFill>
                      <a:srgbClr val="8B9B92"/>
                    </a:solidFill>
                  </a:tcPr>
                </a:tc>
                <a:tc>
                  <a:txBody>
                    <a:bodyPr/>
                    <a:lstStyle/>
                    <a:p>
                      <a:pPr algn="ctr"/>
                      <a:r>
                        <a:rPr lang="en-US" sz="1500" b="1" dirty="0"/>
                        <a:t>Second choice</a:t>
                      </a:r>
                    </a:p>
                  </a:txBody>
                  <a:tcPr marL="113271" marR="113271" marT="56634" marB="56634">
                    <a:solidFill>
                      <a:srgbClr val="8B9B92"/>
                    </a:solidFill>
                  </a:tcPr>
                </a:tc>
                <a:tc>
                  <a:txBody>
                    <a:bodyPr/>
                    <a:lstStyle/>
                    <a:p>
                      <a:pPr algn="ctr"/>
                      <a:r>
                        <a:rPr lang="en-US" sz="1500" b="1" dirty="0"/>
                        <a:t>Third</a:t>
                      </a:r>
                      <a:r>
                        <a:rPr lang="en-US" sz="1500" b="1" baseline="0" dirty="0"/>
                        <a:t> choice</a:t>
                      </a:r>
                      <a:endParaRPr lang="en-US" sz="1500" b="1" dirty="0"/>
                    </a:p>
                  </a:txBody>
                  <a:tcPr marL="113271" marR="113271" marT="56634" marB="56634">
                    <a:solidFill>
                      <a:srgbClr val="8B9B92"/>
                    </a:solidFill>
                  </a:tcPr>
                </a:tc>
                <a:extLst>
                  <a:ext uri="{0D108BD9-81ED-4DB2-BD59-A6C34878D82A}">
                    <a16:rowId xmlns:a16="http://schemas.microsoft.com/office/drawing/2014/main" val="10000"/>
                  </a:ext>
                </a:extLst>
              </a:tr>
              <a:tr h="340446">
                <a:tc>
                  <a:txBody>
                    <a:bodyPr/>
                    <a:lstStyle/>
                    <a:p>
                      <a:pPr lvl="0"/>
                      <a:r>
                        <a:rPr lang="en-US" sz="1500" u="none">
                          <a:solidFill>
                            <a:schemeClr val="accent4">
                              <a:lumMod val="50000"/>
                            </a:schemeClr>
                          </a:solidFill>
                        </a:rPr>
                        <a:t>1</a:t>
                      </a:r>
                      <a:endParaRPr lang="en-US" sz="1500" u="none"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Doctor or HCP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US" sz="1600" dirty="0">
                          <a:solidFill>
                            <a:srgbClr val="000000"/>
                          </a:solidFill>
                          <a:effectLst/>
                          <a:latin typeface="Calibri" panose="020F0502020204030204" pitchFamily="34" charset="0"/>
                        </a:rPr>
                        <a:t>0%</a:t>
                      </a:r>
                    </a:p>
                  </a:txBody>
                  <a:tcPr marL="68580" marR="68580" marT="0" marB="0" anchor="b"/>
                </a:tc>
                <a:tc>
                  <a:txBody>
                    <a:bodyPr/>
                    <a:lstStyle/>
                    <a:p>
                      <a:pPr algn="ctr">
                        <a:lnSpc>
                          <a:spcPct val="107000"/>
                        </a:lnSpc>
                      </a:pPr>
                      <a:r>
                        <a:rPr lang="en-US" sz="1600" dirty="0">
                          <a:solidFill>
                            <a:srgbClr val="000000"/>
                          </a:solidFill>
                          <a:effectLst/>
                          <a:latin typeface="Calibri" panose="020F0502020204030204" pitchFamily="34" charset="0"/>
                        </a:rPr>
                        <a:t>0%</a:t>
                      </a:r>
                    </a:p>
                  </a:txBody>
                  <a:tcPr marL="68580" marR="68580" marT="0" marB="0" anchor="b"/>
                </a:tc>
                <a:extLst>
                  <a:ext uri="{0D108BD9-81ED-4DB2-BD59-A6C34878D82A}">
                    <a16:rowId xmlns:a16="http://schemas.microsoft.com/office/drawing/2014/main" val="10001"/>
                  </a:ext>
                </a:extLst>
              </a:tr>
              <a:tr h="340446">
                <a:tc>
                  <a:txBody>
                    <a:bodyPr/>
                    <a:lstStyle/>
                    <a:p>
                      <a:r>
                        <a:rPr lang="en-US" sz="1500">
                          <a:solidFill>
                            <a:schemeClr val="accent4">
                              <a:lumMod val="50000"/>
                            </a:schemeClr>
                          </a:solidFill>
                        </a:rPr>
                        <a:t>2</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Family members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US" sz="1600" dirty="0">
                          <a:solidFill>
                            <a:srgbClr val="000000"/>
                          </a:solidFill>
                          <a:effectLst/>
                          <a:latin typeface="Calibri" panose="020F0502020204030204" pitchFamily="34" charset="0"/>
                        </a:rPr>
                        <a:t>0%</a:t>
                      </a:r>
                    </a:p>
                  </a:txBody>
                  <a:tcPr marL="68580" marR="68580" marT="0" marB="0" anchor="b"/>
                </a:tc>
                <a:extLst>
                  <a:ext uri="{0D108BD9-81ED-4DB2-BD59-A6C34878D82A}">
                    <a16:rowId xmlns:a16="http://schemas.microsoft.com/office/drawing/2014/main" val="10002"/>
                  </a:ext>
                </a:extLst>
              </a:tr>
              <a:tr h="340446">
                <a:tc>
                  <a:txBody>
                    <a:bodyPr/>
                    <a:lstStyle/>
                    <a:p>
                      <a:r>
                        <a:rPr lang="en-US" sz="1500" u="none">
                          <a:solidFill>
                            <a:schemeClr val="accent4">
                              <a:lumMod val="50000"/>
                            </a:schemeClr>
                          </a:solidFill>
                        </a:rPr>
                        <a:t>3</a:t>
                      </a:r>
                      <a:endParaRPr lang="en-US" sz="1500" u="none"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Scientific or medical journal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40446">
                <a:tc>
                  <a:txBody>
                    <a:bodyPr/>
                    <a:lstStyle/>
                    <a:p>
                      <a:r>
                        <a:rPr lang="en-US" sz="1500">
                          <a:solidFill>
                            <a:schemeClr val="accent4">
                              <a:lumMod val="50000"/>
                            </a:schemeClr>
                          </a:solidFill>
                        </a:rPr>
                        <a:t>4</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40446">
                <a:tc>
                  <a:txBody>
                    <a:bodyPr/>
                    <a:lstStyle/>
                    <a:p>
                      <a:r>
                        <a:rPr lang="en-US" sz="1500">
                          <a:solidFill>
                            <a:schemeClr val="accent4">
                              <a:lumMod val="50000"/>
                            </a:schemeClr>
                          </a:solidFill>
                        </a:rPr>
                        <a:t>5</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Friends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40446">
                <a:tc>
                  <a:txBody>
                    <a:bodyPr/>
                    <a:lstStyle/>
                    <a:p>
                      <a:r>
                        <a:rPr lang="en-US" sz="1500">
                          <a:solidFill>
                            <a:schemeClr val="accent4">
                              <a:lumMod val="50000"/>
                            </a:schemeClr>
                          </a:solidFill>
                        </a:rPr>
                        <a:t>6</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Books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340446">
                <a:tc>
                  <a:txBody>
                    <a:bodyPr/>
                    <a:lstStyle/>
                    <a:p>
                      <a:r>
                        <a:rPr lang="en-US" sz="1500">
                          <a:solidFill>
                            <a:schemeClr val="accent4">
                              <a:lumMod val="50000"/>
                            </a:schemeClr>
                          </a:solidFill>
                        </a:rPr>
                        <a:t>7</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Media (magazines, newspapers,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40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solidFill>
                            <a:schemeClr val="accent4">
                              <a:lumMod val="50000"/>
                            </a:schemeClr>
                          </a:solidFill>
                        </a:rPr>
                        <a:t>8</a:t>
                      </a:r>
                      <a:endParaRPr lang="en-US" sz="1500" dirty="0">
                        <a:solidFill>
                          <a:schemeClr val="accent4">
                            <a:lumMod val="50000"/>
                          </a:schemeClr>
                        </a:solidFill>
                      </a:endParaRP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340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accent4">
                              <a:lumMod val="50000"/>
                            </a:schemeClr>
                          </a:solidFill>
                        </a:rPr>
                        <a:t>9</a:t>
                      </a:r>
                    </a:p>
                  </a:txBody>
                  <a:tcPr marL="113271" marR="113271" marT="56634" marB="56634"/>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Celebrity or public figure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9" name="Text Placeholder 2"/>
          <p:cNvSpPr txBox="1">
            <a:spLocks/>
          </p:cNvSpPr>
          <p:nvPr/>
        </p:nvSpPr>
        <p:spPr bwMode="auto">
          <a:xfrm>
            <a:off x="886844" y="5465642"/>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None/>
              <a:defRPr sz="1100" kern="1200">
                <a:solidFill>
                  <a:schemeClr val="tx1"/>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sz="1200" u="sng" dirty="0">
                <a:solidFill>
                  <a:srgbClr val="000000"/>
                </a:solidFill>
              </a:rPr>
              <a:t>Source</a:t>
            </a:r>
            <a:r>
              <a:rPr lang="en-US" sz="1200" dirty="0">
                <a:solidFill>
                  <a:srgbClr val="000000"/>
                </a:solidFill>
              </a:rPr>
              <a:t>: CDC National Poll of Parents 2016 (unpublished data)</a:t>
            </a:r>
          </a:p>
        </p:txBody>
      </p:sp>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33</a:t>
            </a:r>
          </a:p>
        </p:txBody>
      </p:sp>
    </p:spTree>
    <p:extLst>
      <p:ext uri="{BB962C8B-B14F-4D97-AF65-F5344CB8AC3E}">
        <p14:creationId xmlns:p14="http://schemas.microsoft.com/office/powerpoint/2010/main" val="69185444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310186" y="-53650"/>
            <a:ext cx="8229600" cy="1143000"/>
          </a:xfrm>
        </p:spPr>
        <p:txBody>
          <a:bodyPr>
            <a:normAutofit/>
          </a:bodyPr>
          <a:lstStyle/>
          <a:p>
            <a:r>
              <a:rPr lang="en-US" dirty="0"/>
              <a:t>Parents of Young Children:  Vaccine Questions and Concerns</a:t>
            </a:r>
            <a:endParaRPr lang="en-US" sz="1600" b="0" i="1" dirty="0"/>
          </a:p>
        </p:txBody>
      </p:sp>
      <p:graphicFrame>
        <p:nvGraphicFramePr>
          <p:cNvPr id="11" name="Content Placeholder 1"/>
          <p:cNvGraphicFramePr>
            <a:graphicFrameLocks noGrp="1"/>
          </p:cNvGraphicFramePr>
          <p:nvPr>
            <p:ph idx="1"/>
            <p:extLst>
              <p:ext uri="{D42A27DB-BD31-4B8C-83A1-F6EECF244321}">
                <p14:modId xmlns:p14="http://schemas.microsoft.com/office/powerpoint/2010/main" val="1874075692"/>
              </p:ext>
            </p:extLst>
          </p:nvPr>
        </p:nvGraphicFramePr>
        <p:xfrm>
          <a:off x="1310186" y="1089350"/>
          <a:ext cx="7905066" cy="5202286"/>
        </p:xfrm>
        <a:graphic>
          <a:graphicData uri="http://schemas.openxmlformats.org/drawingml/2006/table">
            <a:tbl>
              <a:tblPr firstRow="1" bandRow="1">
                <a:tableStyleId>{5C22544A-7EE6-4342-B048-85BDC9FD1C3A}</a:tableStyleId>
              </a:tblPr>
              <a:tblGrid>
                <a:gridCol w="5619315">
                  <a:extLst>
                    <a:ext uri="{9D8B030D-6E8A-4147-A177-3AD203B41FA5}">
                      <a16:colId xmlns:a16="http://schemas.microsoft.com/office/drawing/2014/main" val="20000"/>
                    </a:ext>
                  </a:extLst>
                </a:gridCol>
                <a:gridCol w="2285751">
                  <a:extLst>
                    <a:ext uri="{9D8B030D-6E8A-4147-A177-3AD203B41FA5}">
                      <a16:colId xmlns:a16="http://schemas.microsoft.com/office/drawing/2014/main" val="20001"/>
                    </a:ext>
                  </a:extLst>
                </a:gridCol>
              </a:tblGrid>
              <a:tr h="779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Weighted Frequencies</a:t>
                      </a:r>
                    </a:p>
                  </a:txBody>
                  <a:tcPr marL="98895" marR="98895" marT="49448" marB="49448" anchor="ctr">
                    <a:solidFill>
                      <a:srgbClr val="8B9B92"/>
                    </a:solidFill>
                  </a:tcPr>
                </a:tc>
                <a:tc>
                  <a:txBody>
                    <a:bodyPr/>
                    <a:lstStyle/>
                    <a:p>
                      <a:pPr algn="ctr"/>
                      <a:r>
                        <a:rPr lang="en-US" sz="1600" b="1" dirty="0"/>
                        <a:t>2016</a:t>
                      </a:r>
                    </a:p>
                    <a:p>
                      <a:pPr algn="ctr"/>
                      <a:r>
                        <a:rPr lang="en-US" sz="1600" b="1" dirty="0"/>
                        <a:t>(N = 2,510)</a:t>
                      </a:r>
                    </a:p>
                  </a:txBody>
                  <a:tcPr marL="98895" marR="98895" marT="49448" marB="49448">
                    <a:solidFill>
                      <a:srgbClr val="8B9B92"/>
                    </a:solidFill>
                  </a:tcPr>
                </a:tc>
                <a:extLst>
                  <a:ext uri="{0D108BD9-81ED-4DB2-BD59-A6C34878D82A}">
                    <a16:rowId xmlns:a16="http://schemas.microsoft.com/office/drawing/2014/main" val="10000"/>
                  </a:ext>
                </a:extLst>
              </a:tr>
              <a:tr h="336229">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Long-term side effects from shots </a:t>
                      </a:r>
                    </a:p>
                  </a:txBody>
                  <a:tcPr marL="68580" marR="68580" marT="0" marB="0"/>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tc>
                <a:extLst>
                  <a:ext uri="{0D108BD9-81ED-4DB2-BD59-A6C34878D82A}">
                    <a16:rowId xmlns:a16="http://schemas.microsoft.com/office/drawing/2014/main" val="10001"/>
                  </a:ext>
                </a:extLst>
              </a:tr>
              <a:tr h="336229">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Short-term side effects from shots (e.g., fever, redness, etc.) </a:t>
                      </a:r>
                    </a:p>
                  </a:txBody>
                  <a:tcPr marL="68580" marR="68580" marT="0" marB="0"/>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27.8%</a:t>
                      </a:r>
                    </a:p>
                  </a:txBody>
                  <a:tcPr marL="68580" marR="68580" marT="0" marB="0"/>
                </a:tc>
                <a:extLst>
                  <a:ext uri="{0D108BD9-81ED-4DB2-BD59-A6C34878D82A}">
                    <a16:rowId xmlns:a16="http://schemas.microsoft.com/office/drawing/2014/main" val="10002"/>
                  </a:ext>
                </a:extLst>
              </a:tr>
              <a:tr h="336229">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ingredients are in vaccines </a:t>
                      </a:r>
                    </a:p>
                  </a:txBody>
                  <a:tcPr marL="68580" marR="68580" marT="0" marB="0"/>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26.0%</a:t>
                      </a:r>
                    </a:p>
                  </a:txBody>
                  <a:tcPr marL="68580" marR="68580" marT="0" marB="0"/>
                </a:tc>
                <a:extLst>
                  <a:ext uri="{0D108BD9-81ED-4DB2-BD59-A6C34878D82A}">
                    <a16:rowId xmlns:a16="http://schemas.microsoft.com/office/drawing/2014/main" val="10003"/>
                  </a:ext>
                </a:extLst>
              </a:tr>
              <a:tr h="336229">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Whether vaccine ingredients are safe </a:t>
                      </a:r>
                    </a:p>
                  </a:txBody>
                  <a:tcPr marL="68580" marR="68580" marT="0" marB="0"/>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24.5%</a:t>
                      </a:r>
                    </a:p>
                  </a:txBody>
                  <a:tcPr marL="68580" marR="68580" marT="0" marB="0"/>
                </a:tc>
                <a:extLst>
                  <a:ext uri="{0D108BD9-81ED-4DB2-BD59-A6C34878D82A}">
                    <a16:rowId xmlns:a16="http://schemas.microsoft.com/office/drawing/2014/main" val="10004"/>
                  </a:ext>
                </a:extLst>
              </a:tr>
              <a:tr h="336229">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The risks of combining vaccines together into one shot </a:t>
                      </a:r>
                    </a:p>
                  </a:txBody>
                  <a:tcPr marL="68580" marR="68580" marT="0" marB="0"/>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22.6%</a:t>
                      </a:r>
                    </a:p>
                  </a:txBody>
                  <a:tcPr marL="68580" marR="68580" marT="0" marB="0"/>
                </a:tc>
                <a:extLst>
                  <a:ext uri="{0D108BD9-81ED-4DB2-BD59-A6C34878D82A}">
                    <a16:rowId xmlns:a16="http://schemas.microsoft.com/office/drawing/2014/main" val="10005"/>
                  </a:ext>
                </a:extLst>
              </a:tr>
              <a:tr h="336229">
                <a:tc>
                  <a:txBody>
                    <a:bodyPr/>
                    <a:lstStyle/>
                    <a:p>
                      <a:r>
                        <a:rPr lang="en-US" sz="1600" b="0" dirty="0">
                          <a:solidFill>
                            <a:schemeClr val="accent4">
                              <a:lumMod val="50000"/>
                            </a:schemeClr>
                          </a:solidFill>
                        </a:rPr>
                        <a:t>What are the side effects I should look for </a:t>
                      </a:r>
                    </a:p>
                  </a:txBody>
                  <a:tcPr marL="98895" marR="98895" marT="49448" marB="49448"/>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21.1%</a:t>
                      </a:r>
                    </a:p>
                  </a:txBody>
                  <a:tcPr marL="68580" marR="68580" marT="0" marB="0"/>
                </a:tc>
                <a:extLst>
                  <a:ext uri="{0D108BD9-81ED-4DB2-BD59-A6C34878D82A}">
                    <a16:rowId xmlns:a16="http://schemas.microsoft.com/office/drawing/2014/main" val="10006"/>
                  </a:ext>
                </a:extLst>
              </a:tr>
              <a:tr h="336229">
                <a:tc>
                  <a:txBody>
                    <a:bodyPr/>
                    <a:lstStyle/>
                    <a:p>
                      <a:r>
                        <a:rPr lang="en-US" sz="1600" b="0" dirty="0">
                          <a:solidFill>
                            <a:schemeClr val="accent4">
                              <a:lumMod val="50000"/>
                            </a:schemeClr>
                          </a:solidFill>
                        </a:rPr>
                        <a:t>Can it be delayed until they are older</a:t>
                      </a: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21.1%</a:t>
                      </a:r>
                    </a:p>
                  </a:txBody>
                  <a:tcPr marL="68580" marR="68580" marT="0" marB="0"/>
                </a:tc>
                <a:extLst>
                  <a:ext uri="{0D108BD9-81ED-4DB2-BD59-A6C34878D82A}">
                    <a16:rowId xmlns:a16="http://schemas.microsoft.com/office/drawing/2014/main" val="10007"/>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Does the child really need it</a:t>
                      </a: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20.5%</a:t>
                      </a:r>
                    </a:p>
                  </a:txBody>
                  <a:tcPr marL="68580" marR="68580" marT="0" marB="0"/>
                </a:tc>
                <a:extLst>
                  <a:ext uri="{0D108BD9-81ED-4DB2-BD59-A6C34878D82A}">
                    <a16:rowId xmlns:a16="http://schemas.microsoft.com/office/drawing/2014/main" val="10008"/>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Has provider vaccinated his/her own child</a:t>
                      </a: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19.9%</a:t>
                      </a:r>
                    </a:p>
                  </a:txBody>
                  <a:tcPr marL="68580" marR="68580" marT="0" marB="0"/>
                </a:tc>
                <a:extLst>
                  <a:ext uri="{0D108BD9-81ED-4DB2-BD59-A6C34878D82A}">
                    <a16:rowId xmlns:a16="http://schemas.microsoft.com/office/drawing/2014/main" val="10009"/>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Is it required or optional</a:t>
                      </a:r>
                      <a:r>
                        <a:rPr lang="en-US" sz="1600" b="0" baseline="0" dirty="0">
                          <a:solidFill>
                            <a:schemeClr val="accent4">
                              <a:lumMod val="50000"/>
                            </a:schemeClr>
                          </a:solidFill>
                        </a:rPr>
                        <a:t> for daycare/school</a:t>
                      </a:r>
                      <a:endParaRPr lang="en-US" sz="1600" b="0" dirty="0">
                        <a:solidFill>
                          <a:schemeClr val="accent4">
                            <a:lumMod val="50000"/>
                          </a:schemeClr>
                        </a:solidFill>
                      </a:endParaRP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18.6%</a:t>
                      </a:r>
                    </a:p>
                  </a:txBody>
                  <a:tcPr marL="68580" marR="68580" marT="0" marB="0"/>
                </a:tc>
                <a:extLst>
                  <a:ext uri="{0D108BD9-81ED-4DB2-BD59-A6C34878D82A}">
                    <a16:rowId xmlns:a16="http://schemas.microsoft.com/office/drawing/2014/main" val="10010"/>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Does provider recommend it</a:t>
                      </a: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tc>
                <a:extLst>
                  <a:ext uri="{0D108BD9-81ED-4DB2-BD59-A6C34878D82A}">
                    <a16:rowId xmlns:a16="http://schemas.microsoft.com/office/drawing/2014/main" val="10011"/>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Usually</a:t>
                      </a:r>
                      <a:r>
                        <a:rPr lang="en-US" sz="1600" b="0" baseline="0" dirty="0">
                          <a:solidFill>
                            <a:schemeClr val="accent4">
                              <a:lumMod val="50000"/>
                            </a:schemeClr>
                          </a:solidFill>
                        </a:rPr>
                        <a:t> don’t ask questions</a:t>
                      </a:r>
                      <a:endParaRPr lang="en-US" sz="1600" b="0" dirty="0">
                        <a:solidFill>
                          <a:schemeClr val="accent4">
                            <a:lumMod val="50000"/>
                          </a:schemeClr>
                        </a:solidFill>
                      </a:endParaRPr>
                    </a:p>
                  </a:txBody>
                  <a:tcPr marL="98895" marR="98895" marT="49448" marB="49448"/>
                </a:tc>
                <a:tc>
                  <a:txBody>
                    <a:bodyPr/>
                    <a:lstStyle/>
                    <a:p>
                      <a:pPr marL="0" marR="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16.2%</a:t>
                      </a:r>
                    </a:p>
                  </a:txBody>
                  <a:tcPr marL="68580" marR="68580" marT="0" marB="0"/>
                </a:tc>
                <a:extLst>
                  <a:ext uri="{0D108BD9-81ED-4DB2-BD59-A6C34878D82A}">
                    <a16:rowId xmlns:a16="http://schemas.microsoft.com/office/drawing/2014/main" val="10012"/>
                  </a:ext>
                </a:extLst>
              </a:tr>
              <a:tr h="33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50000"/>
                            </a:schemeClr>
                          </a:solidFill>
                        </a:rPr>
                        <a:t>How serious is the disease</a:t>
                      </a:r>
                      <a:r>
                        <a:rPr lang="en-US" sz="1600" b="0" baseline="0" dirty="0">
                          <a:solidFill>
                            <a:schemeClr val="accent4">
                              <a:lumMod val="50000"/>
                            </a:schemeClr>
                          </a:solidFill>
                        </a:rPr>
                        <a:t> it prevents*</a:t>
                      </a:r>
                      <a:endParaRPr lang="en-US" sz="1600" b="0" dirty="0">
                        <a:solidFill>
                          <a:schemeClr val="accent4">
                            <a:lumMod val="50000"/>
                          </a:schemeClr>
                        </a:solidFill>
                      </a:endParaRPr>
                    </a:p>
                  </a:txBody>
                  <a:tcPr marL="98895" marR="98895" marT="49448" marB="49448"/>
                </a:tc>
                <a:tc>
                  <a:txBody>
                    <a:body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15.9%</a:t>
                      </a:r>
                    </a:p>
                  </a:txBody>
                  <a:tcPr marL="68580" marR="68580" marT="0" marB="0"/>
                </a:tc>
                <a:extLst>
                  <a:ext uri="{0D108BD9-81ED-4DB2-BD59-A6C34878D82A}">
                    <a16:rowId xmlns:a16="http://schemas.microsoft.com/office/drawing/2014/main" val="10013"/>
                  </a:ext>
                </a:extLst>
              </a:tr>
            </a:tbl>
          </a:graphicData>
        </a:graphic>
      </p:graphicFrame>
      <p:sp>
        <p:nvSpPr>
          <p:cNvPr id="5" name="Text Placeholder 2"/>
          <p:cNvSpPr txBox="1">
            <a:spLocks/>
          </p:cNvSpPr>
          <p:nvPr/>
        </p:nvSpPr>
        <p:spPr bwMode="auto">
          <a:xfrm>
            <a:off x="1219200" y="6073521"/>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None/>
              <a:defRPr sz="1100" kern="1200">
                <a:solidFill>
                  <a:schemeClr val="tx1"/>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sz="1200" u="sng" dirty="0">
                <a:solidFill>
                  <a:srgbClr val="000000"/>
                </a:solidFill>
              </a:rPr>
              <a:t>Source</a:t>
            </a:r>
            <a:r>
              <a:rPr lang="en-US" sz="1200" dirty="0">
                <a:solidFill>
                  <a:srgbClr val="000000"/>
                </a:solidFill>
              </a:rPr>
              <a:t>: CDC National Poll of Parents 2016 (unpublished data)</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34</a:t>
            </a:r>
          </a:p>
        </p:txBody>
      </p:sp>
    </p:spTree>
    <p:extLst>
      <p:ext uri="{BB962C8B-B14F-4D97-AF65-F5344CB8AC3E}">
        <p14:creationId xmlns:p14="http://schemas.microsoft.com/office/powerpoint/2010/main" val="16994636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Reasons Parents Won’t Initiate HPV Vaccine Series for Their Children in the Next Year, NIS-Teen 2014</a:t>
            </a:r>
          </a:p>
        </p:txBody>
      </p:sp>
      <p:grpSp>
        <p:nvGrpSpPr>
          <p:cNvPr id="2" name="Group 1" descr="Side bar graph showing reasons parents won't initiate HPV Vaccine series for their children in the next year, NIS-Teen 2014." title="Side bar graph showing reasons parents won't initiate HPV Vaccine series for their children in the next year, NIS-Teen 2014."/>
          <p:cNvGrpSpPr/>
          <p:nvPr/>
        </p:nvGrpSpPr>
        <p:grpSpPr>
          <a:xfrm>
            <a:off x="1327336" y="1364776"/>
            <a:ext cx="8624186" cy="4572886"/>
            <a:chOff x="1303243" y="1404550"/>
            <a:chExt cx="6286500" cy="3600450"/>
          </a:xfrm>
        </p:grpSpPr>
        <p:graphicFrame>
          <p:nvGraphicFramePr>
            <p:cNvPr id="6" name="Chart Placeholder 2"/>
            <p:cNvGraphicFramePr>
              <a:graphicFrameLocks/>
            </p:cNvGraphicFramePr>
            <p:nvPr>
              <p:extLst>
                <p:ext uri="{D42A27DB-BD31-4B8C-83A1-F6EECF244321}">
                  <p14:modId xmlns:p14="http://schemas.microsoft.com/office/powerpoint/2010/main" val="1519705884"/>
                </p:ext>
              </p:extLst>
            </p:nvPr>
          </p:nvGraphicFramePr>
          <p:xfrm>
            <a:off x="1303243" y="1404550"/>
            <a:ext cx="6286500"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1421705" y="2038916"/>
              <a:ext cx="2330823" cy="6286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5"/>
          <p:cNvSpPr txBox="1">
            <a:spLocks/>
          </p:cNvSpPr>
          <p:nvPr/>
        </p:nvSpPr>
        <p:spPr bwMode="auto">
          <a:xfrm>
            <a:off x="609600" y="6088559"/>
            <a:ext cx="11044052" cy="707886"/>
          </a:xfrm>
          <a:prstGeom prst="rect">
            <a:avLst/>
          </a:prstGeom>
          <a:extLst/>
        </p:spPr>
        <p:txBody>
          <a:bodyPr wrap="square">
            <a:spAutoFit/>
          </a:bodyPr>
          <a:lstStyle>
            <a:defPPr>
              <a:defRPr lang="en-US"/>
            </a:defPPr>
            <a:lvl1pPr lvl="0" eaLnBrk="1" hangingPunct="1">
              <a:spcBef>
                <a:spcPct val="30000"/>
              </a:spcBef>
              <a:defRPr sz="1200">
                <a:solidFill>
                  <a:schemeClr val="bg2">
                    <a:lumMod val="50000"/>
                  </a:schemeClr>
                </a:solidFill>
                <a:latin typeface="Calibri" panose="020F0502020204030204" pitchFamily="34" charset="0"/>
              </a:defRPr>
            </a:lvl1pPr>
          </a:lstStyle>
          <a:p>
            <a:r>
              <a:rPr lang="en-US" u="sng" dirty="0"/>
              <a:t>Source</a:t>
            </a:r>
            <a:r>
              <a:rPr lang="en-US" dirty="0"/>
              <a:t>:  Stokley et al. Human Papillomavirus Vaccination Coverage Among Adolescents, 2007–2013, and </a:t>
            </a:r>
            <a:r>
              <a:rPr lang="en-US" dirty="0" err="1"/>
              <a:t>Postlicensure</a:t>
            </a:r>
            <a:r>
              <a:rPr lang="en-US" dirty="0"/>
              <a:t> Vaccine Safety Monitoring, 2006–2014 — United States. </a:t>
            </a:r>
            <a:r>
              <a:rPr lang="en-US" i="1" dirty="0"/>
              <a:t>MMWR Weekly </a:t>
            </a:r>
            <a:r>
              <a:rPr lang="en-US" dirty="0"/>
              <a:t>July 25, 2014 / 63(29);620-4</a:t>
            </a:r>
            <a:br>
              <a:rPr lang="en-US" dirty="0"/>
            </a:br>
            <a:endParaRPr lang="en-US" sz="1600" dirty="0"/>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35</a:t>
            </a:r>
          </a:p>
        </p:txBody>
      </p:sp>
    </p:spTree>
    <p:extLst>
      <p:ext uri="{BB962C8B-B14F-4D97-AF65-F5344CB8AC3E}">
        <p14:creationId xmlns:p14="http://schemas.microsoft.com/office/powerpoint/2010/main" val="116955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539" y="-327790"/>
            <a:ext cx="10972800" cy="1143000"/>
          </a:xfrm>
        </p:spPr>
        <p:txBody>
          <a:bodyPr/>
          <a:lstStyle/>
          <a:p>
            <a:r>
              <a:rPr lang="en-US" dirty="0"/>
              <a:t>Summary </a:t>
            </a:r>
          </a:p>
        </p:txBody>
      </p:sp>
      <p:sp>
        <p:nvSpPr>
          <p:cNvPr id="3" name="Content Placeholder 2"/>
          <p:cNvSpPr>
            <a:spLocks noGrp="1"/>
          </p:cNvSpPr>
          <p:nvPr>
            <p:ph idx="1"/>
          </p:nvPr>
        </p:nvSpPr>
        <p:spPr>
          <a:xfrm>
            <a:off x="523539" y="911711"/>
            <a:ext cx="10972800" cy="4191000"/>
          </a:xfrm>
        </p:spPr>
        <p:txBody>
          <a:bodyPr/>
          <a:lstStyle/>
          <a:p>
            <a:pPr>
              <a:buFont typeface="Wingdings" panose="05000000000000000000" pitchFamily="2" charset="2"/>
              <a:buChar char="§"/>
            </a:pPr>
            <a:r>
              <a:rPr lang="en-US" b="0" dirty="0">
                <a:solidFill>
                  <a:srgbClr val="000000"/>
                </a:solidFill>
              </a:rPr>
              <a:t>Most women make decisions about childhood vaccines while they are pregnant.</a:t>
            </a:r>
          </a:p>
          <a:p>
            <a:pPr>
              <a:buFont typeface="Wingdings" panose="05000000000000000000" pitchFamily="2" charset="2"/>
              <a:buChar char="§"/>
            </a:pPr>
            <a:r>
              <a:rPr lang="en-US" b="0" dirty="0">
                <a:solidFill>
                  <a:srgbClr val="000000"/>
                </a:solidFill>
              </a:rPr>
              <a:t>Most parents vaccinate or intend to vaccinate their infants according to the CDC recommended schedule.</a:t>
            </a:r>
          </a:p>
          <a:p>
            <a:pPr>
              <a:buFont typeface="Wingdings" panose="05000000000000000000" pitchFamily="2" charset="2"/>
              <a:buChar char="§"/>
            </a:pPr>
            <a:r>
              <a:rPr lang="en-US" b="0" dirty="0">
                <a:solidFill>
                  <a:srgbClr val="000000"/>
                </a:solidFill>
              </a:rPr>
              <a:t>Parents’ attitudes about childhood vaccines have remained consistently positive on a national level.</a:t>
            </a:r>
          </a:p>
          <a:p>
            <a:pPr>
              <a:buFont typeface="Wingdings" panose="05000000000000000000" pitchFamily="2" charset="2"/>
              <a:buChar char="§"/>
            </a:pPr>
            <a:r>
              <a:rPr lang="en-US" b="0" dirty="0">
                <a:solidFill>
                  <a:srgbClr val="000000"/>
                </a:solidFill>
              </a:rPr>
              <a:t>Parents do have questions and concerns about vaccines, but questions do not necessarily equal concerns.  Parents have questions regardless of their immunization plans.</a:t>
            </a:r>
          </a:p>
          <a:p>
            <a:pPr>
              <a:buFont typeface="Wingdings" panose="05000000000000000000" pitchFamily="2" charset="2"/>
              <a:buChar char="§"/>
            </a:pPr>
            <a:r>
              <a:rPr lang="en-US" b="0" dirty="0">
                <a:solidFill>
                  <a:srgbClr val="000000"/>
                </a:solidFill>
              </a:rPr>
              <a:t>HCPs remain parents’ #1 trusted source of vaccine information.</a:t>
            </a:r>
          </a:p>
          <a:p>
            <a:pPr>
              <a:buFont typeface="Wingdings" panose="05000000000000000000" pitchFamily="2" charset="2"/>
              <a:buChar char="§"/>
            </a:pPr>
            <a:r>
              <a:rPr lang="en-US" b="0" dirty="0">
                <a:solidFill>
                  <a:srgbClr val="000000"/>
                </a:solidFill>
              </a:rPr>
              <a:t>Parents value HPV vaccine more than providers think they do.</a:t>
            </a:r>
          </a:p>
          <a:p>
            <a:pPr>
              <a:buFont typeface="Wingdings" panose="05000000000000000000" pitchFamily="2" charset="2"/>
              <a:buChar char="§"/>
            </a:pPr>
            <a:r>
              <a:rPr lang="en-US" b="0" dirty="0">
                <a:solidFill>
                  <a:srgbClr val="000000"/>
                </a:solidFill>
              </a:rPr>
              <a:t>Provider recommendation plays an important role in HPV uptake.</a:t>
            </a:r>
          </a:p>
          <a:p>
            <a:endParaRPr lang="en-US" dirty="0"/>
          </a:p>
        </p:txBody>
      </p:sp>
      <p:sp>
        <p:nvSpPr>
          <p:cNvPr id="4" name="TextBox 3"/>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36</a:t>
            </a:r>
          </a:p>
        </p:txBody>
      </p:sp>
    </p:spTree>
    <p:extLst>
      <p:ext uri="{BB962C8B-B14F-4D97-AF65-F5344CB8AC3E}">
        <p14:creationId xmlns:p14="http://schemas.microsoft.com/office/powerpoint/2010/main" val="186848417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Way Forward</a:t>
            </a:r>
          </a:p>
        </p:txBody>
      </p:sp>
    </p:spTree>
    <p:extLst>
      <p:ext uri="{BB962C8B-B14F-4D97-AF65-F5344CB8AC3E}">
        <p14:creationId xmlns:p14="http://schemas.microsoft.com/office/powerpoint/2010/main" val="257952412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89031" y="1358248"/>
            <a:ext cx="8019350" cy="5201640"/>
          </a:xfrm>
        </p:spPr>
        <p:txBody>
          <a:bodyPr/>
          <a:lstStyle/>
          <a:p>
            <a:r>
              <a:rPr lang="en-US" b="0" dirty="0"/>
              <a:t>Use a presumptive approach.  Some studies suggest that this results in higher vaccine acceptance rates.</a:t>
            </a:r>
          </a:p>
          <a:p>
            <a:pPr lvl="1"/>
            <a:r>
              <a:rPr lang="en-US" sz="2000" b="0" dirty="0"/>
              <a:t>Ex:  Your daughter is going to get three shots today.</a:t>
            </a:r>
          </a:p>
          <a:p>
            <a:r>
              <a:rPr lang="en-US" b="0" dirty="0"/>
              <a:t>Give your strong recommendation</a:t>
            </a:r>
          </a:p>
          <a:p>
            <a:pPr lvl="1"/>
            <a:r>
              <a:rPr lang="en-US" b="0" dirty="0"/>
              <a:t>Ex:  I strongly recommend your daughter get these vaccines today</a:t>
            </a:r>
          </a:p>
          <a:p>
            <a:r>
              <a:rPr lang="en-US" b="0" dirty="0"/>
              <a:t>Listen to and respond to parents’ questions</a:t>
            </a:r>
          </a:p>
          <a:p>
            <a:pPr lvl="1"/>
            <a:r>
              <a:rPr lang="en-US" b="0" dirty="0"/>
              <a:t>Assess the level of information that a parent wants—Some only want the basics, while others want to go in-depth.</a:t>
            </a:r>
          </a:p>
          <a:p>
            <a:pPr lvl="1"/>
            <a:r>
              <a:rPr lang="en-US" b="0" dirty="0"/>
              <a:t>View common parent questions here: </a:t>
            </a:r>
            <a:r>
              <a:rPr lang="en-US" b="0" dirty="0">
                <a:hlinkClick r:id="rId3"/>
              </a:rPr>
              <a:t>https://www.cdc.gov/vaccines/parents/parent-questions.html</a:t>
            </a:r>
            <a:r>
              <a:rPr lang="en-US" b="0" dirty="0"/>
              <a:t> </a:t>
            </a:r>
          </a:p>
          <a:p>
            <a:endParaRPr lang="en-US" b="0" dirty="0"/>
          </a:p>
          <a:p>
            <a:pPr marL="0" indent="0">
              <a:buNone/>
            </a:pPr>
            <a:endParaRPr lang="en-US" dirty="0"/>
          </a:p>
          <a:p>
            <a:endParaRPr lang="en-US" dirty="0"/>
          </a:p>
        </p:txBody>
      </p:sp>
      <p:sp>
        <p:nvSpPr>
          <p:cNvPr id="3" name="Title 2"/>
          <p:cNvSpPr>
            <a:spLocks noGrp="1"/>
          </p:cNvSpPr>
          <p:nvPr>
            <p:ph type="title"/>
          </p:nvPr>
        </p:nvSpPr>
        <p:spPr>
          <a:xfrm>
            <a:off x="394027" y="405433"/>
            <a:ext cx="10972800" cy="1188720"/>
          </a:xfrm>
        </p:spPr>
        <p:txBody>
          <a:bodyPr/>
          <a:lstStyle/>
          <a:p>
            <a:r>
              <a:rPr lang="en-US" dirty="0"/>
              <a:t>Talking with Parents about Infant Vaccines</a:t>
            </a:r>
          </a:p>
        </p:txBody>
      </p:sp>
      <p:sp>
        <p:nvSpPr>
          <p:cNvPr id="4" name="Text Placeholder 3"/>
          <p:cNvSpPr>
            <a:spLocks noGrp="1"/>
          </p:cNvSpPr>
          <p:nvPr>
            <p:ph type="body" sz="quarter" idx="13"/>
          </p:nvPr>
        </p:nvSpPr>
        <p:spPr/>
        <p:txBody>
          <a:bodyPr/>
          <a:lstStyle/>
          <a:p>
            <a:r>
              <a:rPr lang="en-US" u="sng" dirty="0"/>
              <a:t>Sources</a:t>
            </a:r>
            <a:r>
              <a:rPr lang="en-US" dirty="0"/>
              <a:t>: Talking with Parents about Vaccines for Infants. </a:t>
            </a:r>
            <a:r>
              <a:rPr lang="en-US" dirty="0">
                <a:hlinkClick r:id="rId4"/>
              </a:rPr>
              <a:t>https://www.cdc.gov/vaccines/hcp/conversations/downloads/talk-infants-color-office.pdf</a:t>
            </a:r>
            <a:endParaRPr lang="en-US" dirty="0"/>
          </a:p>
          <a:p>
            <a:r>
              <a:rPr lang="en-US" dirty="0"/>
              <a:t>Opel et al. The Influence of Provider Communication Behaviors on Parental Vaccine Acceptance and Visit Experience. 2015. American Journal of Public Health.</a:t>
            </a:r>
          </a:p>
          <a:p>
            <a:r>
              <a:rPr lang="en-US" dirty="0"/>
              <a:t>Sturm et al. Pediatrician-Parent Conversations About Human Papillomavirus Vaccination: An Analysis of Audio Recordings. 2017. Journal of Adolescent Health.</a:t>
            </a:r>
          </a:p>
        </p:txBody>
      </p:sp>
      <p:pic>
        <p:nvPicPr>
          <p:cNvPr id="7" name="Picture 6" descr="Mom holding baby in lap and talking to doctor.  Doctor is holding a fact sheet.&#10;&#10;SOURCE:  CDC &quot;hold and tips&quot; photo shoot 2010. Photo waivers on file." title="Doctor talking to mom and bab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4338" y="2142140"/>
            <a:ext cx="3095726" cy="2070631"/>
          </a:xfrm>
          <a:prstGeom prst="rect">
            <a:avLst/>
          </a:prstGeom>
        </p:spPr>
      </p:pic>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38</a:t>
            </a:r>
          </a:p>
        </p:txBody>
      </p:sp>
    </p:spTree>
    <p:extLst>
      <p:ext uri="{BB962C8B-B14F-4D97-AF65-F5344CB8AC3E}">
        <p14:creationId xmlns:p14="http://schemas.microsoft.com/office/powerpoint/2010/main" val="29329124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526473" y="1245404"/>
            <a:ext cx="10972800" cy="4621212"/>
          </a:xfrm>
        </p:spPr>
        <p:txBody>
          <a:bodyPr/>
          <a:lstStyle/>
          <a:p>
            <a:r>
              <a:rPr lang="en-US" b="0" dirty="0"/>
              <a:t>Acknowledge both the benefits </a:t>
            </a:r>
            <a:r>
              <a:rPr lang="en-US" b="0" u="sng" dirty="0"/>
              <a:t>and</a:t>
            </a:r>
            <a:r>
              <a:rPr lang="en-US" b="0" dirty="0"/>
              <a:t> risks of vaccination—parents want to know about side effects.</a:t>
            </a:r>
          </a:p>
          <a:p>
            <a:r>
              <a:rPr lang="en-US" b="0" dirty="0"/>
              <a:t>Use a mix of science and personal anecdotes—The right mix will depend on the parent.</a:t>
            </a:r>
          </a:p>
          <a:p>
            <a:r>
              <a:rPr lang="en-US" b="0" dirty="0"/>
              <a:t>Reduce the stress of shots by teaching parents how to hold, comfort, and distract their children.</a:t>
            </a:r>
          </a:p>
          <a:p>
            <a:r>
              <a:rPr lang="en-US" b="0" dirty="0"/>
              <a:t>Respect a parent’s desire to work in partnership with you. </a:t>
            </a:r>
          </a:p>
          <a:p>
            <a:r>
              <a:rPr lang="en-US" b="0" dirty="0"/>
              <a:t>Keep the conversation going – even if a parent chooses not to vaccinate that day.</a:t>
            </a:r>
          </a:p>
          <a:p>
            <a:r>
              <a:rPr lang="en-US" b="0" dirty="0"/>
              <a:t>Document questions and concerns for future conversations.</a:t>
            </a:r>
          </a:p>
          <a:p>
            <a:r>
              <a:rPr lang="en-US" b="0" dirty="0"/>
              <a:t>If a parent expresses extreme worry or doubt, follow-up with a phone call or email.</a:t>
            </a:r>
          </a:p>
          <a:p>
            <a:pPr marL="0" indent="0">
              <a:buNone/>
            </a:pPr>
            <a:endParaRPr lang="en-US" b="0" dirty="0"/>
          </a:p>
          <a:p>
            <a:pPr marL="0" indent="0">
              <a:buNone/>
            </a:pPr>
            <a:endParaRPr lang="en-US" b="0" dirty="0"/>
          </a:p>
          <a:p>
            <a:endParaRPr lang="en-US" dirty="0"/>
          </a:p>
        </p:txBody>
      </p:sp>
      <p:sp>
        <p:nvSpPr>
          <p:cNvPr id="3" name="Title 2"/>
          <p:cNvSpPr>
            <a:spLocks noGrp="1"/>
          </p:cNvSpPr>
          <p:nvPr>
            <p:ph type="title"/>
          </p:nvPr>
        </p:nvSpPr>
        <p:spPr/>
        <p:txBody>
          <a:bodyPr>
            <a:normAutofit/>
          </a:bodyPr>
          <a:lstStyle/>
          <a:p>
            <a:r>
              <a:rPr lang="en-US" dirty="0"/>
              <a:t>More Tips for Talking with Parents</a:t>
            </a:r>
          </a:p>
        </p:txBody>
      </p:sp>
      <p:sp>
        <p:nvSpPr>
          <p:cNvPr id="4" name="TextBox 3"/>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39</a:t>
            </a:r>
          </a:p>
        </p:txBody>
      </p:sp>
    </p:spTree>
    <p:extLst>
      <p:ext uri="{BB962C8B-B14F-4D97-AF65-F5344CB8AC3E}">
        <p14:creationId xmlns:p14="http://schemas.microsoft.com/office/powerpoint/2010/main" val="30921658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Immunization Successes</a:t>
            </a:r>
          </a:p>
        </p:txBody>
      </p:sp>
      <p:sp>
        <p:nvSpPr>
          <p:cNvPr id="3" name="Text Placeholder 2" hidden="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385754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Make Strong Recommendations for HPV Vaccine</a:t>
            </a:r>
            <a:endParaRPr lang="en-US" sz="2700" dirty="0"/>
          </a:p>
        </p:txBody>
      </p:sp>
      <p:sp>
        <p:nvSpPr>
          <p:cNvPr id="5" name="Content Placeholder 4"/>
          <p:cNvSpPr>
            <a:spLocks noGrp="1"/>
          </p:cNvSpPr>
          <p:nvPr>
            <p:ph idx="1"/>
          </p:nvPr>
        </p:nvSpPr>
        <p:spPr>
          <a:xfrm>
            <a:off x="609600" y="1408216"/>
            <a:ext cx="11258145" cy="4937760"/>
          </a:xfrm>
        </p:spPr>
        <p:txBody>
          <a:bodyPr>
            <a:normAutofit fontScale="85000" lnSpcReduction="20000"/>
          </a:bodyPr>
          <a:lstStyle/>
          <a:p>
            <a:r>
              <a:rPr lang="en-US" sz="3100" dirty="0">
                <a:solidFill>
                  <a:srgbClr val="000000"/>
                </a:solidFill>
              </a:rPr>
              <a:t>An effective recommendation from a clinician is the main reason parents decide to vaccinate</a:t>
            </a:r>
          </a:p>
          <a:p>
            <a:r>
              <a:rPr lang="en-US" sz="3100" dirty="0">
                <a:solidFill>
                  <a:srgbClr val="000000"/>
                </a:solidFill>
              </a:rPr>
              <a:t>Parents value the HPV vaccine and clinicians underestimate the value that parents place on HPV vaccine </a:t>
            </a:r>
          </a:p>
          <a:p>
            <a:r>
              <a:rPr lang="en-US" sz="3100" dirty="0">
                <a:solidFill>
                  <a:srgbClr val="000000"/>
                </a:solidFill>
              </a:rPr>
              <a:t>Recommend HPV vaccination the </a:t>
            </a:r>
            <a:r>
              <a:rPr lang="en-US" sz="3100" dirty="0">
                <a:solidFill>
                  <a:srgbClr val="C00000"/>
                </a:solidFill>
              </a:rPr>
              <a:t>same way </a:t>
            </a:r>
            <a:r>
              <a:rPr lang="en-US" sz="3100" dirty="0">
                <a:solidFill>
                  <a:srgbClr val="000000"/>
                </a:solidFill>
              </a:rPr>
              <a:t>and on the </a:t>
            </a:r>
            <a:r>
              <a:rPr lang="en-US" sz="3100" dirty="0">
                <a:solidFill>
                  <a:srgbClr val="C00000"/>
                </a:solidFill>
              </a:rPr>
              <a:t>same day </a:t>
            </a:r>
            <a:r>
              <a:rPr lang="en-US" sz="3100" dirty="0">
                <a:solidFill>
                  <a:srgbClr val="000000"/>
                </a:solidFill>
              </a:rPr>
              <a:t>you recommend meningococcal and Tdap vaccines</a:t>
            </a:r>
          </a:p>
          <a:p>
            <a:r>
              <a:rPr lang="en-US" sz="3100" dirty="0">
                <a:solidFill>
                  <a:srgbClr val="000000"/>
                </a:solidFill>
              </a:rPr>
              <a:t>Some parents may be interested in vaccinating, yet still have questions. Give a bundled recommendation grouping all of the vaccines together:</a:t>
            </a:r>
          </a:p>
          <a:p>
            <a:endParaRPr lang="en-US" sz="2667" dirty="0"/>
          </a:p>
          <a:p>
            <a:pPr marL="0" indent="0">
              <a:lnSpc>
                <a:spcPct val="120000"/>
              </a:lnSpc>
              <a:buNone/>
            </a:pPr>
            <a:r>
              <a:rPr lang="en-US" sz="3100" b="1" i="1" dirty="0">
                <a:solidFill>
                  <a:schemeClr val="tx1"/>
                </a:solidFill>
                <a:ea typeface="+mj-ea"/>
                <a:cs typeface="+mj-cs"/>
              </a:rPr>
              <a:t>“</a:t>
            </a:r>
            <a:r>
              <a:rPr lang="en-US" sz="2800" b="1" i="1" dirty="0">
                <a:solidFill>
                  <a:schemeClr val="tx1"/>
                </a:solidFill>
                <a:ea typeface="+mj-ea"/>
                <a:cs typeface="+mj-cs"/>
              </a:rPr>
              <a:t>Now that your child is 11/12, he/she is due for three vaccines today. These will help protect him/her from the infections  that can cause meningitis, HPV cancers, and pertussis. We’ll give those shots at the end of the visit. Do you have any questions for me?”</a:t>
            </a:r>
          </a:p>
          <a:p>
            <a:pPr marL="0" indent="0" algn="ctr">
              <a:buNone/>
            </a:pPr>
            <a:endParaRPr lang="en-US" sz="2667" i="1" dirty="0">
              <a:solidFill>
                <a:schemeClr val="tx1"/>
              </a:solidFill>
              <a:ea typeface="+mj-ea"/>
              <a:cs typeface="+mj-cs"/>
            </a:endParaRPr>
          </a:p>
        </p:txBody>
      </p:sp>
      <p:sp>
        <p:nvSpPr>
          <p:cNvPr id="9" name="Text Placeholder 5"/>
          <p:cNvSpPr txBox="1">
            <a:spLocks/>
          </p:cNvSpPr>
          <p:nvPr/>
        </p:nvSpPr>
        <p:spPr bwMode="auto">
          <a:xfrm>
            <a:off x="521943" y="6438309"/>
            <a:ext cx="4343400" cy="276999"/>
          </a:xfrm>
          <a:prstGeom prst="rect">
            <a:avLst/>
          </a:prstGeom>
          <a:extLst/>
        </p:spPr>
        <p:txBody>
          <a:bodyPr wrap="square">
            <a:spAutoFit/>
          </a:bodyPr>
          <a:lstStyle>
            <a:defPPr>
              <a:defRPr lang="en-US"/>
            </a:defPPr>
            <a:lvl1pPr lvl="0" eaLnBrk="1" hangingPunct="1">
              <a:spcBef>
                <a:spcPct val="30000"/>
              </a:spcBef>
              <a:defRPr sz="1200">
                <a:solidFill>
                  <a:schemeClr val="bg2">
                    <a:lumMod val="50000"/>
                  </a:schemeClr>
                </a:solidFill>
                <a:latin typeface="Calibri" panose="020F0502020204030204" pitchFamily="34" charset="0"/>
              </a:defRPr>
            </a:lvl1pPr>
          </a:lstStyle>
          <a:p>
            <a:r>
              <a:rPr lang="en-US" u="sng" dirty="0"/>
              <a:t>Source</a:t>
            </a:r>
            <a:r>
              <a:rPr lang="en-US" dirty="0"/>
              <a:t>: CDC and Smith et al. </a:t>
            </a:r>
            <a:r>
              <a:rPr lang="en-US" i="1" dirty="0"/>
              <a:t>Vaccine</a:t>
            </a:r>
            <a:r>
              <a:rPr lang="en-US" dirty="0"/>
              <a:t>. 2016. </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40</a:t>
            </a:r>
          </a:p>
        </p:txBody>
      </p:sp>
    </p:spTree>
    <p:extLst>
      <p:ext uri="{BB962C8B-B14F-4D97-AF65-F5344CB8AC3E}">
        <p14:creationId xmlns:p14="http://schemas.microsoft.com/office/powerpoint/2010/main" val="25112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Illustration of a female" title="Illustration of a female"/>
          <p:cNvPicPr>
            <a:picLocks noChangeAspect="1"/>
          </p:cNvPicPr>
          <p:nvPr/>
        </p:nvPicPr>
        <p:blipFill>
          <a:blip r:embed="rId3" cstate="print">
            <a:duotone>
              <a:srgbClr val="8064A2">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3213554" y="3581400"/>
            <a:ext cx="964295" cy="1524000"/>
          </a:xfrm>
          <a:prstGeom prst="rect">
            <a:avLst/>
          </a:prstGeom>
        </p:spPr>
      </p:pic>
      <p:sp>
        <p:nvSpPr>
          <p:cNvPr id="16" name="TextBox 15"/>
          <p:cNvSpPr txBox="1"/>
          <p:nvPr/>
        </p:nvSpPr>
        <p:spPr>
          <a:xfrm>
            <a:off x="1524000" y="1534181"/>
            <a:ext cx="9144000" cy="646331"/>
          </a:xfrm>
          <a:prstGeom prst="rect">
            <a:avLst/>
          </a:prstGeom>
          <a:noFill/>
        </p:spPr>
        <p:txBody>
          <a:bodyPr wrap="square" rtlCol="0">
            <a:spAutoFit/>
          </a:bodyPr>
          <a:lstStyle/>
          <a:p>
            <a:pPr algn="ctr"/>
            <a:r>
              <a:rPr lang="en-US" sz="3600" b="1" dirty="0">
                <a:solidFill>
                  <a:srgbClr val="1993B9"/>
                </a:solidFill>
                <a:latin typeface="Calibri" panose="020F0502020204030204" pitchFamily="34" charset="0"/>
              </a:rPr>
              <a:t>Girls &amp; Boys can start HPV vaccination at age 9</a:t>
            </a:r>
          </a:p>
        </p:txBody>
      </p:sp>
      <p:sp>
        <p:nvSpPr>
          <p:cNvPr id="17" name="TextBox 16"/>
          <p:cNvSpPr txBox="1"/>
          <p:nvPr/>
        </p:nvSpPr>
        <p:spPr>
          <a:xfrm>
            <a:off x="1981200" y="2130466"/>
            <a:ext cx="8305800" cy="1374735"/>
          </a:xfrm>
          <a:prstGeom prst="rect">
            <a:avLst/>
          </a:prstGeom>
          <a:noFill/>
        </p:spPr>
        <p:txBody>
          <a:bodyPr wrap="square" rtlCol="0">
            <a:spAutoFit/>
          </a:bodyPr>
          <a:lstStyle/>
          <a:p>
            <a:pPr algn="ctr">
              <a:lnSpc>
                <a:spcPts val="5000"/>
              </a:lnSpc>
            </a:pPr>
            <a:r>
              <a:rPr lang="en-US" sz="3600" b="1" dirty="0">
                <a:solidFill>
                  <a:srgbClr val="92D050"/>
                </a:solidFill>
                <a:latin typeface="+mj-lt"/>
                <a:ea typeface="+mj-ea"/>
                <a:cs typeface="+mj-cs"/>
              </a:rPr>
              <a:t>Preteens should finish the HPV vaccine series before their 13</a:t>
            </a:r>
            <a:r>
              <a:rPr lang="en-US" sz="3600" b="1" baseline="30000" dirty="0">
                <a:solidFill>
                  <a:srgbClr val="92D050"/>
                </a:solidFill>
                <a:latin typeface="+mj-lt"/>
                <a:ea typeface="+mj-ea"/>
                <a:cs typeface="+mj-cs"/>
              </a:rPr>
              <a:t>th</a:t>
            </a:r>
            <a:r>
              <a:rPr lang="en-US" sz="3600" b="1" dirty="0">
                <a:solidFill>
                  <a:srgbClr val="92D050"/>
                </a:solidFill>
                <a:latin typeface="+mj-lt"/>
                <a:ea typeface="+mj-ea"/>
                <a:cs typeface="+mj-cs"/>
              </a:rPr>
              <a:t> birthday</a:t>
            </a:r>
            <a:endParaRPr lang="en-US" sz="2800" b="1" dirty="0">
              <a:solidFill>
                <a:srgbClr val="92D050"/>
              </a:solidFill>
            </a:endParaRPr>
          </a:p>
        </p:txBody>
      </p:sp>
      <p:sp>
        <p:nvSpPr>
          <p:cNvPr id="18" name="TextBox 17"/>
          <p:cNvSpPr txBox="1"/>
          <p:nvPr/>
        </p:nvSpPr>
        <p:spPr>
          <a:xfrm>
            <a:off x="1981200" y="5156538"/>
            <a:ext cx="34290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girls 13-26 years old who haven’t started or finished HPV vaccine series</a:t>
            </a:r>
          </a:p>
        </p:txBody>
      </p:sp>
      <p:sp>
        <p:nvSpPr>
          <p:cNvPr id="19" name="TextBox 18"/>
          <p:cNvSpPr txBox="1"/>
          <p:nvPr/>
        </p:nvSpPr>
        <p:spPr>
          <a:xfrm>
            <a:off x="6553200" y="5156538"/>
            <a:ext cx="35052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boys 13-21 years old who haven’t started or finished HPV vaccine series</a:t>
            </a:r>
          </a:p>
        </p:txBody>
      </p:sp>
      <p:sp>
        <p:nvSpPr>
          <p:cNvPr id="4" name="Title 3"/>
          <p:cNvSpPr>
            <a:spLocks noGrp="1"/>
          </p:cNvSpPr>
          <p:nvPr>
            <p:ph type="title" idx="4294967295"/>
          </p:nvPr>
        </p:nvSpPr>
        <p:spPr>
          <a:xfrm>
            <a:off x="262362" y="176535"/>
            <a:ext cx="11548638" cy="1189037"/>
          </a:xfrm>
        </p:spPr>
        <p:txBody>
          <a:bodyPr>
            <a:noAutofit/>
          </a:bodyPr>
          <a:lstStyle/>
          <a:p>
            <a:r>
              <a:rPr lang="en-US" dirty="0"/>
              <a:t>CDC Recommends HPV Vaccination at Age 11 or 12 Years</a:t>
            </a:r>
          </a:p>
        </p:txBody>
      </p:sp>
      <p:pic>
        <p:nvPicPr>
          <p:cNvPr id="2050" name="Picture 2" descr="Illustration of a male" title="Illustration of a male"/>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7957345" y="3581400"/>
            <a:ext cx="696913" cy="1450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2362" y="6512952"/>
            <a:ext cx="8391896"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solidFill>
                  <a:schemeClr val="bg2">
                    <a:lumMod val="50000"/>
                  </a:schemeClr>
                </a:solidFill>
              </a:rPr>
              <a:t>Source: </a:t>
            </a:r>
            <a:r>
              <a:rPr lang="en-US" dirty="0" err="1">
                <a:solidFill>
                  <a:schemeClr val="bg2">
                    <a:lumMod val="50000"/>
                  </a:schemeClr>
                </a:solidFill>
              </a:rPr>
              <a:t>Meites</a:t>
            </a:r>
            <a:r>
              <a:rPr lang="en-US" dirty="0">
                <a:solidFill>
                  <a:schemeClr val="bg2">
                    <a:lumMod val="50000"/>
                  </a:schemeClr>
                </a:solidFill>
              </a:rPr>
              <a:t> et al. </a:t>
            </a:r>
            <a:r>
              <a:rPr lang="en-US" i="1" dirty="0">
                <a:solidFill>
                  <a:schemeClr val="bg2">
                    <a:lumMod val="50000"/>
                  </a:schemeClr>
                </a:solidFill>
              </a:rPr>
              <a:t>MMWR</a:t>
            </a:r>
            <a:r>
              <a:rPr lang="en-US" dirty="0">
                <a:solidFill>
                  <a:schemeClr val="bg2">
                    <a:lumMod val="50000"/>
                  </a:schemeClr>
                </a:solidFill>
              </a:rPr>
              <a:t>. 2016.</a:t>
            </a:r>
          </a:p>
        </p:txBody>
      </p:sp>
      <p:sp>
        <p:nvSpPr>
          <p:cNvPr id="11" name="TextBox 10"/>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41</a:t>
            </a:r>
          </a:p>
        </p:txBody>
      </p:sp>
    </p:spTree>
    <p:extLst>
      <p:ext uri="{BB962C8B-B14F-4D97-AF65-F5344CB8AC3E}">
        <p14:creationId xmlns:p14="http://schemas.microsoft.com/office/powerpoint/2010/main" val="4237745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5653" y="18016"/>
            <a:ext cx="10515600" cy="1022350"/>
          </a:xfrm>
        </p:spPr>
        <p:txBody>
          <a:bodyPr vert="horz" lIns="91440" tIns="45720" rIns="91440" bIns="45720" rtlCol="0" anchor="ctr" anchorCtr="0">
            <a:noAutofit/>
          </a:bodyPr>
          <a:lstStyle/>
          <a:p>
            <a:r>
              <a:rPr lang="en-US" sz="3600" dirty="0">
                <a:latin typeface="Calibri" panose="020F0502020204030204" pitchFamily="34" charset="0"/>
              </a:rPr>
              <a:t>HPV Vaccine Dosing Schedules</a:t>
            </a:r>
          </a:p>
        </p:txBody>
      </p:sp>
      <p:sp>
        <p:nvSpPr>
          <p:cNvPr id="4" name="Text Placeholder 3"/>
          <p:cNvSpPr>
            <a:spLocks noGrp="1"/>
          </p:cNvSpPr>
          <p:nvPr>
            <p:ph type="body" idx="4294967295"/>
          </p:nvPr>
        </p:nvSpPr>
        <p:spPr>
          <a:xfrm>
            <a:off x="867610" y="1875819"/>
            <a:ext cx="5003800" cy="639762"/>
          </a:xfrm>
        </p:spPr>
        <p:txBody>
          <a:bodyPr>
            <a:noAutofit/>
          </a:bodyPr>
          <a:lstStyle/>
          <a:p>
            <a:r>
              <a:rPr lang="en-US" sz="2600" dirty="0">
                <a:solidFill>
                  <a:schemeClr val="tx1"/>
                </a:solidFill>
              </a:rPr>
              <a:t>Starting the vaccine series </a:t>
            </a:r>
            <a:br>
              <a:rPr lang="en-US" sz="2600" dirty="0">
                <a:solidFill>
                  <a:schemeClr val="tx1"/>
                </a:solidFill>
              </a:rPr>
            </a:br>
            <a:r>
              <a:rPr lang="en-US" sz="2600" dirty="0">
                <a:solidFill>
                  <a:srgbClr val="F04C0A"/>
                </a:solidFill>
              </a:rPr>
              <a:t>BEFORE the 15</a:t>
            </a:r>
            <a:r>
              <a:rPr lang="en-US" sz="2600" baseline="30000" dirty="0">
                <a:solidFill>
                  <a:srgbClr val="F04C0A"/>
                </a:solidFill>
              </a:rPr>
              <a:t>th</a:t>
            </a:r>
            <a:r>
              <a:rPr lang="en-US" sz="2600" dirty="0">
                <a:solidFill>
                  <a:srgbClr val="F04C0A"/>
                </a:solidFill>
              </a:rPr>
              <a:t> birthday</a:t>
            </a:r>
          </a:p>
        </p:txBody>
      </p:sp>
      <p:sp>
        <p:nvSpPr>
          <p:cNvPr id="3" name="Text Placeholder 2" descr="Recommended schedule is 2 doses of HPV vaccine. Second dose should be administered 6-12 months after the first dose (0, 6-12 month schedule). Minimm interval between dose 1 and dose 2 in a 2-dose schedule is 5 months." title="Recommended schedule is 2 doses of HPV vaccine Second dose should be administered 6-12 months after the first dose (0, 6-12 month schedule). Minimm interval between dose 1 and dose 2 in a 20dose schedule is 5 months."/>
          <p:cNvSpPr>
            <a:spLocks noGrp="1"/>
          </p:cNvSpPr>
          <p:nvPr>
            <p:ph sz="half" idx="4294967295"/>
          </p:nvPr>
        </p:nvSpPr>
        <p:spPr>
          <a:xfrm>
            <a:off x="875190" y="2690813"/>
            <a:ext cx="5148263" cy="3951287"/>
          </a:xfrm>
        </p:spPr>
        <p:txBody>
          <a:bodyPr>
            <a:normAutofit/>
          </a:bodyPr>
          <a:lstStyle/>
          <a:p>
            <a:pPr marL="0" lvl="1" indent="0">
              <a:lnSpc>
                <a:spcPct val="90000"/>
              </a:lnSpc>
              <a:buSzPct val="110000"/>
              <a:buNone/>
            </a:pPr>
            <a:r>
              <a:rPr lang="en-US" sz="2400" dirty="0">
                <a:solidFill>
                  <a:schemeClr val="accent4">
                    <a:lumMod val="50000"/>
                  </a:schemeClr>
                </a:solidFill>
              </a:rPr>
              <a:t>Recommended schedule is </a:t>
            </a:r>
          </a:p>
          <a:p>
            <a:pPr marL="0" lvl="1" indent="0">
              <a:lnSpc>
                <a:spcPct val="90000"/>
              </a:lnSpc>
              <a:buSzPct val="110000"/>
              <a:buNone/>
            </a:pPr>
            <a:r>
              <a:rPr lang="en-US" sz="2400" u="sng" dirty="0">
                <a:solidFill>
                  <a:schemeClr val="accent4">
                    <a:lumMod val="50000"/>
                  </a:schemeClr>
                </a:solidFill>
              </a:rPr>
              <a:t>2 doses </a:t>
            </a:r>
            <a:r>
              <a:rPr lang="en-US" sz="2400" dirty="0">
                <a:solidFill>
                  <a:schemeClr val="accent4">
                    <a:lumMod val="50000"/>
                  </a:schemeClr>
                </a:solidFill>
              </a:rPr>
              <a:t>of HPV vaccine</a:t>
            </a:r>
            <a:br>
              <a:rPr lang="en-US" sz="1100" dirty="0">
                <a:solidFill>
                  <a:schemeClr val="accent4">
                    <a:lumMod val="50000"/>
                  </a:schemeClr>
                </a:solidFill>
              </a:rPr>
            </a:br>
            <a:endParaRPr lang="en-US" sz="1100" dirty="0">
              <a:solidFill>
                <a:schemeClr val="accent4">
                  <a:lumMod val="50000"/>
                </a:schemeClr>
              </a:solidFill>
            </a:endParaRPr>
          </a:p>
          <a:p>
            <a:pPr marL="342900" lvl="1" indent="-342900">
              <a:lnSpc>
                <a:spcPct val="90000"/>
              </a:lnSpc>
              <a:buSzPct val="110000"/>
            </a:pPr>
            <a:r>
              <a:rPr lang="en-US" sz="2200" dirty="0"/>
              <a:t>Second dose should be administered 6–12 months after the first dose </a:t>
            </a:r>
          </a:p>
          <a:p>
            <a:pPr marL="400050" lvl="2" indent="0">
              <a:lnSpc>
                <a:spcPct val="90000"/>
              </a:lnSpc>
              <a:buSzPct val="110000"/>
              <a:buNone/>
            </a:pPr>
            <a:r>
              <a:rPr lang="en-US" sz="2000" dirty="0"/>
              <a:t>(0, 6–12 month schedule)</a:t>
            </a:r>
            <a:br>
              <a:rPr lang="en-US" sz="2200" dirty="0"/>
            </a:br>
            <a:endParaRPr lang="en-US" sz="2200" dirty="0"/>
          </a:p>
          <a:p>
            <a:pPr marL="342900" lvl="1" indent="-342900">
              <a:lnSpc>
                <a:spcPct val="90000"/>
              </a:lnSpc>
              <a:buSzPct val="110000"/>
            </a:pPr>
            <a:r>
              <a:rPr lang="en-US" sz="2200" dirty="0"/>
              <a:t>Minimum interval between dose 1 and dose 2 in a 2-dose schedule is </a:t>
            </a:r>
            <a:br>
              <a:rPr lang="en-US" sz="2200" dirty="0"/>
            </a:br>
            <a:r>
              <a:rPr lang="en-US" sz="2200" dirty="0"/>
              <a:t>5 months</a:t>
            </a:r>
          </a:p>
          <a:p>
            <a:endParaRPr lang="en-US" dirty="0">
              <a:solidFill>
                <a:schemeClr val="accent4">
                  <a:lumMod val="50000"/>
                </a:schemeClr>
              </a:solidFill>
            </a:endParaRPr>
          </a:p>
        </p:txBody>
      </p:sp>
      <p:sp>
        <p:nvSpPr>
          <p:cNvPr id="8" name="Text Placeholder 7"/>
          <p:cNvSpPr>
            <a:spLocks noGrp="1"/>
          </p:cNvSpPr>
          <p:nvPr>
            <p:ph type="body" sz="quarter" idx="4294967295"/>
          </p:nvPr>
        </p:nvSpPr>
        <p:spPr>
          <a:xfrm>
            <a:off x="6373813" y="1875819"/>
            <a:ext cx="5818187" cy="639762"/>
          </a:xfrm>
        </p:spPr>
        <p:txBody>
          <a:bodyPr>
            <a:noAutofit/>
          </a:bodyPr>
          <a:lstStyle/>
          <a:p>
            <a:r>
              <a:rPr lang="en-US" sz="2600" dirty="0">
                <a:solidFill>
                  <a:schemeClr val="tx1"/>
                </a:solidFill>
              </a:rPr>
              <a:t>Starting the vaccine series </a:t>
            </a:r>
            <a:br>
              <a:rPr lang="en-US" sz="2600" dirty="0">
                <a:solidFill>
                  <a:schemeClr val="tx1"/>
                </a:solidFill>
              </a:rPr>
            </a:br>
            <a:r>
              <a:rPr lang="en-US" sz="2600" dirty="0">
                <a:solidFill>
                  <a:srgbClr val="7030A0"/>
                </a:solidFill>
              </a:rPr>
              <a:t>ON OR AFTER the 15</a:t>
            </a:r>
            <a:r>
              <a:rPr lang="en-US" sz="2600" baseline="30000" dirty="0">
                <a:solidFill>
                  <a:srgbClr val="7030A0"/>
                </a:solidFill>
              </a:rPr>
              <a:t>th</a:t>
            </a:r>
            <a:r>
              <a:rPr lang="en-US" sz="2600" dirty="0">
                <a:solidFill>
                  <a:srgbClr val="7030A0"/>
                </a:solidFill>
              </a:rPr>
              <a:t> birthday*</a:t>
            </a:r>
          </a:p>
        </p:txBody>
      </p:sp>
      <p:sp>
        <p:nvSpPr>
          <p:cNvPr id="9" name="Content Placeholder 8"/>
          <p:cNvSpPr>
            <a:spLocks noGrp="1"/>
          </p:cNvSpPr>
          <p:nvPr>
            <p:ph sz="quarter" idx="4294967295"/>
          </p:nvPr>
        </p:nvSpPr>
        <p:spPr>
          <a:xfrm>
            <a:off x="6463846" y="2655887"/>
            <a:ext cx="5499554" cy="4021137"/>
          </a:xfrm>
        </p:spPr>
        <p:txBody>
          <a:bodyPr vert="horz" wrap="square" lIns="91440" tIns="45720" rIns="91440" bIns="45720" numCol="1" rtlCol="0" anchor="t" anchorCtr="0" compatLnSpc="1">
            <a:prstTxWarp prst="textNoShape">
              <a:avLst/>
            </a:prstTxWarp>
            <a:normAutofit/>
          </a:bodyPr>
          <a:lstStyle/>
          <a:p>
            <a:pPr marL="0" indent="0">
              <a:spcBef>
                <a:spcPts val="0"/>
              </a:spcBef>
              <a:buNone/>
            </a:pPr>
            <a:r>
              <a:rPr lang="en-US" dirty="0">
                <a:solidFill>
                  <a:schemeClr val="accent4">
                    <a:lumMod val="50000"/>
                  </a:schemeClr>
                </a:solidFill>
              </a:rPr>
              <a:t>Recommended schedule is </a:t>
            </a:r>
          </a:p>
          <a:p>
            <a:pPr marL="0" indent="0">
              <a:spcBef>
                <a:spcPts val="0"/>
              </a:spcBef>
              <a:buNone/>
            </a:pPr>
            <a:r>
              <a:rPr lang="en-US" u="sng" dirty="0">
                <a:solidFill>
                  <a:schemeClr val="accent4">
                    <a:lumMod val="50000"/>
                  </a:schemeClr>
                </a:solidFill>
              </a:rPr>
              <a:t>3 doses </a:t>
            </a:r>
            <a:r>
              <a:rPr lang="en-US" dirty="0">
                <a:solidFill>
                  <a:schemeClr val="accent4">
                    <a:lumMod val="50000"/>
                  </a:schemeClr>
                </a:solidFill>
              </a:rPr>
              <a:t>of HPV vaccine</a:t>
            </a:r>
            <a:br>
              <a:rPr lang="en-US" sz="1100" dirty="0">
                <a:solidFill>
                  <a:schemeClr val="accent4">
                    <a:lumMod val="50000"/>
                  </a:schemeClr>
                </a:solidFill>
              </a:rPr>
            </a:br>
            <a:endParaRPr lang="en-US" sz="1100" dirty="0">
              <a:solidFill>
                <a:schemeClr val="accent4">
                  <a:lumMod val="50000"/>
                </a:schemeClr>
              </a:solidFill>
            </a:endParaRPr>
          </a:p>
          <a:p>
            <a:pPr marL="342900" lvl="1" indent="-342900">
              <a:lnSpc>
                <a:spcPct val="90000"/>
              </a:lnSpc>
              <a:buSzPct val="110000"/>
            </a:pPr>
            <a:r>
              <a:rPr lang="en-US" sz="2200" dirty="0"/>
              <a:t>Second dose should be administered 1–2 months after the first dose, and the third dose should be administered 6 months after the first dose </a:t>
            </a:r>
            <a:r>
              <a:rPr lang="en-US" sz="2000" dirty="0"/>
              <a:t>(0, 1–2, 6 month schedule)</a:t>
            </a:r>
            <a:br>
              <a:rPr lang="en-US" sz="2200" dirty="0"/>
            </a:br>
            <a:endParaRPr lang="en-US" sz="2200" dirty="0"/>
          </a:p>
          <a:p>
            <a:pPr marL="342900" lvl="1" indent="-342900">
              <a:lnSpc>
                <a:spcPct val="90000"/>
              </a:lnSpc>
              <a:buSzPct val="110000"/>
            </a:pPr>
            <a:r>
              <a:rPr lang="en-US" sz="2200" dirty="0"/>
              <a:t>Minimum interval between dose one and dose three in a 3-dose schedule is 5 months </a:t>
            </a:r>
          </a:p>
          <a:p>
            <a:endParaRPr lang="en-US" dirty="0">
              <a:solidFill>
                <a:schemeClr val="accent4">
                  <a:lumMod val="50000"/>
                </a:schemeClr>
              </a:solidFill>
            </a:endParaRPr>
          </a:p>
        </p:txBody>
      </p:sp>
      <p:sp>
        <p:nvSpPr>
          <p:cNvPr id="5" name="TextBox 4" descr="Empty text box" title="Empty Text box"/>
          <p:cNvSpPr txBox="1"/>
          <p:nvPr/>
        </p:nvSpPr>
        <p:spPr>
          <a:xfrm>
            <a:off x="3142491" y="3052128"/>
            <a:ext cx="4571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p:cNvSpPr txBox="1"/>
          <p:nvPr/>
        </p:nvSpPr>
        <p:spPr>
          <a:xfrm>
            <a:off x="5871410" y="6466177"/>
            <a:ext cx="4340225"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B40A5">
                    <a:lumMod val="50000"/>
                    <a:lumOff val="50000"/>
                  </a:srgbClr>
                </a:solidFill>
                <a:effectLst/>
                <a:uLnTx/>
                <a:uFillTx/>
                <a:latin typeface="Myriad Web Pro" panose="020B0503030403020204" pitchFamily="34" charset="0"/>
                <a:ea typeface="+mn-ea"/>
                <a:cs typeface="+mn-cs"/>
              </a:rPr>
              <a:t>*And immunocompromised persons 9-26 years</a:t>
            </a:r>
          </a:p>
        </p:txBody>
      </p:sp>
      <p:sp>
        <p:nvSpPr>
          <p:cNvPr id="11" name="TextBox 10"/>
          <p:cNvSpPr txBox="1"/>
          <p:nvPr/>
        </p:nvSpPr>
        <p:spPr>
          <a:xfrm>
            <a:off x="99468" y="6466177"/>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pPr marL="342900" marR="0" lvl="0" indent="-342900" algn="l" defTabSz="914400" rtl="0" eaLnBrk="0" fontAlgn="base" latinLnBrk="0" hangingPunct="0">
              <a:lnSpc>
                <a:spcPct val="80000"/>
              </a:lnSpc>
              <a:spcBef>
                <a:spcPct val="25000"/>
              </a:spcBef>
              <a:spcAft>
                <a:spcPct val="0"/>
              </a:spcAft>
              <a:buClr>
                <a:srgbClr val="4397C7"/>
              </a:buClr>
              <a:buSzPct val="90000"/>
              <a:buFontTx/>
              <a:buNone/>
              <a:tabLst/>
              <a:defRPr/>
            </a:pPr>
            <a:r>
              <a:rPr kumimoji="0" lang="en-US" sz="1200" b="0" i="0" u="none" strike="noStrike" kern="1200" cap="none" spc="0" normalizeH="0" baseline="0" noProof="0" dirty="0">
                <a:ln>
                  <a:noFill/>
                </a:ln>
                <a:solidFill>
                  <a:srgbClr val="4983F2">
                    <a:lumMod val="50000"/>
                  </a:srgbClr>
                </a:solidFill>
                <a:effectLst/>
                <a:uLnTx/>
                <a:uFillTx/>
                <a:latin typeface="Calibri" pitchFamily="34" charset="0"/>
                <a:ea typeface="+mn-ea"/>
                <a:cs typeface="+mn-cs"/>
              </a:rPr>
              <a:t>Meites et al. </a:t>
            </a:r>
            <a:r>
              <a:rPr kumimoji="0" lang="en-US" sz="1200" b="0" i="1" u="none" strike="noStrike" kern="1200" cap="none" spc="0" normalizeH="0" baseline="0" noProof="0" dirty="0">
                <a:ln>
                  <a:noFill/>
                </a:ln>
                <a:solidFill>
                  <a:srgbClr val="4983F2">
                    <a:lumMod val="50000"/>
                  </a:srgbClr>
                </a:solidFill>
                <a:effectLst/>
                <a:uLnTx/>
                <a:uFillTx/>
                <a:latin typeface="Calibri" pitchFamily="34" charset="0"/>
                <a:ea typeface="+mn-ea"/>
                <a:cs typeface="+mn-cs"/>
              </a:rPr>
              <a:t>MMWR. </a:t>
            </a:r>
            <a:r>
              <a:rPr kumimoji="0" lang="en-US" sz="1200" b="0" i="0" u="none" strike="noStrike" kern="1200" cap="none" spc="0" normalizeH="0" baseline="0" noProof="0" dirty="0">
                <a:ln>
                  <a:noFill/>
                </a:ln>
                <a:solidFill>
                  <a:srgbClr val="4983F2">
                    <a:lumMod val="50000"/>
                  </a:srgbClr>
                </a:solidFill>
                <a:effectLst/>
                <a:uLnTx/>
                <a:uFillTx/>
                <a:latin typeface="Calibri" pitchFamily="34" charset="0"/>
                <a:ea typeface="+mn-ea"/>
                <a:cs typeface="+mn-cs"/>
              </a:rPr>
              <a:t>2016.</a:t>
            </a:r>
          </a:p>
        </p:txBody>
      </p:sp>
      <p:sp>
        <p:nvSpPr>
          <p:cNvPr id="10" name="Title 3"/>
          <p:cNvSpPr txBox="1">
            <a:spLocks/>
          </p:cNvSpPr>
          <p:nvPr/>
        </p:nvSpPr>
        <p:spPr>
          <a:xfrm>
            <a:off x="763588" y="964092"/>
            <a:ext cx="9102306" cy="557216"/>
          </a:xfrm>
          <a:prstGeom prst="rect">
            <a:avLst/>
          </a:prstGeom>
          <a:solidFill>
            <a:schemeClr val="accent5">
              <a:lumMod val="75000"/>
            </a:schemeClr>
          </a:solidFill>
        </p:spPr>
        <p:txBody>
          <a:bodyPr vert="horz" lIns="91440" tIns="45720" rIns="91440" bIns="45720" rtlCol="0" anchor="t" anchorCtr="0">
            <a:no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a:ea typeface="+mj-ea"/>
                <a:cs typeface="+mj-cs"/>
              </a:rPr>
              <a:t>CDC Recommends</a:t>
            </a:r>
            <a:r>
              <a:rPr kumimoji="0" lang="en-US" sz="2800" b="1" i="0" u="none" strike="noStrike" kern="1200" cap="none" spc="0" normalizeH="0" noProof="0" dirty="0">
                <a:ln>
                  <a:noFill/>
                </a:ln>
                <a:solidFill>
                  <a:srgbClr val="FFFFFF"/>
                </a:solidFill>
                <a:effectLst/>
                <a:uLnTx/>
                <a:uFillTx/>
                <a:latin typeface="Calibri" panose="020F0502020204030204"/>
                <a:ea typeface="+mj-ea"/>
                <a:cs typeface="+mj-cs"/>
              </a:rPr>
              <a:t> </a:t>
            </a:r>
            <a:r>
              <a:rPr kumimoji="0" lang="en-US" sz="2800" b="1" i="0" u="none" strike="noStrike" kern="1200" cap="none" spc="0" normalizeH="0" baseline="0" noProof="0" dirty="0">
                <a:ln>
                  <a:noFill/>
                </a:ln>
                <a:solidFill>
                  <a:srgbClr val="FFFFFF"/>
                </a:solidFill>
                <a:effectLst/>
                <a:uLnTx/>
                <a:uFillTx/>
                <a:latin typeface="Calibri" panose="020F0502020204030204"/>
                <a:ea typeface="+mj-ea"/>
                <a:cs typeface="+mj-cs"/>
              </a:rPr>
              <a:t>HPV Vaccination at Age 11 or 12 Years</a:t>
            </a:r>
          </a:p>
        </p:txBody>
      </p:sp>
      <p:sp>
        <p:nvSpPr>
          <p:cNvPr id="12" name="TextBox 11"/>
          <p:cNvSpPr txBox="1"/>
          <p:nvPr/>
        </p:nvSpPr>
        <p:spPr>
          <a:xfrm>
            <a:off x="11094720" y="6250733"/>
            <a:ext cx="2194560" cy="369332"/>
          </a:xfrm>
          <a:prstGeom prst="rect">
            <a:avLst/>
          </a:prstGeom>
          <a:noFill/>
        </p:spPr>
        <p:txBody>
          <a:bodyPr wrap="square" rtlCol="0">
            <a:spAutoFit/>
          </a:bodyPr>
          <a:lstStyle/>
          <a:p>
            <a:r>
              <a:rPr lang="en-US" b="1" dirty="0">
                <a:latin typeface="Calibri" panose="020F0502020204030204" pitchFamily="34" charset="0"/>
              </a:rPr>
              <a:t>42</a:t>
            </a:r>
          </a:p>
        </p:txBody>
      </p:sp>
    </p:spTree>
    <p:extLst>
      <p:ext uri="{BB962C8B-B14F-4D97-AF65-F5344CB8AC3E}">
        <p14:creationId xmlns:p14="http://schemas.microsoft.com/office/powerpoint/2010/main" val="371761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CDC 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327403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09600" y="952050"/>
            <a:ext cx="8598946" cy="4620895"/>
          </a:xfrm>
        </p:spPr>
        <p:txBody>
          <a:bodyPr/>
          <a:lstStyle/>
          <a:p>
            <a:r>
              <a:rPr lang="en-US" b="1" dirty="0"/>
              <a:t>You Call the Shots: </a:t>
            </a:r>
            <a:r>
              <a:rPr lang="en-US" dirty="0"/>
              <a:t>Web-based modules that discuss vaccine-preventable diseases (VPDs) and explain the latest recommendations for vaccine use.  CE/CME credit offered.</a:t>
            </a:r>
          </a:p>
          <a:p>
            <a:r>
              <a:rPr lang="en-US" b="1" dirty="0"/>
              <a:t>Current Issues in Immunization Net Conference (CIINC)</a:t>
            </a:r>
            <a:r>
              <a:rPr lang="en-US" dirty="0"/>
              <a:t>:  Live     1-hour audio and visual presentations with on-demand replays. Offered 4-5 times per year. CE/CME credit offered.</a:t>
            </a:r>
          </a:p>
          <a:p>
            <a:r>
              <a:rPr lang="en-US" b="1" dirty="0"/>
              <a:t>Pink Book Webinar Series:  </a:t>
            </a:r>
            <a:r>
              <a:rPr lang="en-US" dirty="0"/>
              <a:t>Online series of 15 1-hour webinars. Provides an overview of the principles of vaccination, general recommendations, immunization strategies for providers, and specific information about VPDs and vaccines. CE/CME credit offered.</a:t>
            </a:r>
          </a:p>
          <a:p>
            <a:r>
              <a:rPr lang="en-US" b="1" dirty="0"/>
              <a:t>Webcasts:</a:t>
            </a:r>
            <a:r>
              <a:rPr lang="en-US" dirty="0"/>
              <a:t> Topics include HPV, pertussis, flu, vaccine storage and handling, and more. CE credits offered.</a:t>
            </a:r>
          </a:p>
          <a:p>
            <a:pPr marL="0" indent="0">
              <a:buNone/>
            </a:pPr>
            <a:endParaRPr lang="en-US" b="1" dirty="0"/>
          </a:p>
          <a:p>
            <a:endParaRPr lang="en-US" b="1" dirty="0"/>
          </a:p>
        </p:txBody>
      </p:sp>
      <p:sp>
        <p:nvSpPr>
          <p:cNvPr id="4" name="Title 3"/>
          <p:cNvSpPr>
            <a:spLocks noGrp="1"/>
          </p:cNvSpPr>
          <p:nvPr>
            <p:ph type="title"/>
          </p:nvPr>
        </p:nvSpPr>
        <p:spPr/>
        <p:txBody>
          <a:bodyPr/>
          <a:lstStyle/>
          <a:p>
            <a:r>
              <a:rPr lang="en-US" dirty="0"/>
              <a:t>Immunization Training for Clinicians</a:t>
            </a:r>
          </a:p>
        </p:txBody>
      </p:sp>
      <p:sp>
        <p:nvSpPr>
          <p:cNvPr id="7" name="Rounded Rectangle 6"/>
          <p:cNvSpPr/>
          <p:nvPr/>
        </p:nvSpPr>
        <p:spPr>
          <a:xfrm>
            <a:off x="2063047" y="6168826"/>
            <a:ext cx="7821770" cy="4876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400" b="1" dirty="0">
                <a:solidFill>
                  <a:schemeClr val="bg1"/>
                </a:solidFill>
              </a:rPr>
              <a:t>www.cdc.gov/vaccines/ed/index.html</a:t>
            </a:r>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44</a:t>
            </a:r>
          </a:p>
        </p:txBody>
      </p:sp>
      <p:pic>
        <p:nvPicPr>
          <p:cNvPr id="10" name="Picture 9" descr="Front Cover of the Epidemiology and Prevention of Vaccine- Preventable Diseases. The Pink Book." title="Front Cover of the Epidemiology and Prevention of Vaccine- Preventable Diseas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8546" y="2058921"/>
            <a:ext cx="2493453" cy="3226821"/>
          </a:xfrm>
          <a:prstGeom prst="rect">
            <a:avLst/>
          </a:prstGeom>
        </p:spPr>
      </p:pic>
      <p:pic>
        <p:nvPicPr>
          <p:cNvPr id="13" name="Picture 12" descr="Immunization - You Call the Shots" title="Immunization - You Call the Sho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546" y="1120787"/>
            <a:ext cx="2188000" cy="640193"/>
          </a:xfrm>
          <a:prstGeom prst="rect">
            <a:avLst/>
          </a:prstGeom>
        </p:spPr>
      </p:pic>
    </p:spTree>
    <p:extLst>
      <p:ext uri="{BB962C8B-B14F-4D97-AF65-F5344CB8AC3E}">
        <p14:creationId xmlns:p14="http://schemas.microsoft.com/office/powerpoint/2010/main" val="154049849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287" y="1233845"/>
            <a:ext cx="8103664" cy="4620895"/>
          </a:xfrm>
        </p:spPr>
        <p:txBody>
          <a:bodyPr/>
          <a:lstStyle/>
          <a:p>
            <a:r>
              <a:rPr lang="en-US" b="1" dirty="0">
                <a:solidFill>
                  <a:srgbClr val="000000"/>
                </a:solidFill>
              </a:rPr>
              <a:t>Vaccine Communication with Parents: Best Practices–            Nancy Messonnier, MD</a:t>
            </a:r>
          </a:p>
          <a:p>
            <a:pPr marL="243834" lvl="1" indent="0">
              <a:buNone/>
            </a:pPr>
            <a:r>
              <a:rPr lang="en-US" sz="2400" u="sng" dirty="0">
                <a:hlinkClick r:id="rId3"/>
              </a:rPr>
              <a:t>http://www.medscape.com/viewarticle/882865?src=par_cdc_stm_mscpedt&amp;faf=1</a:t>
            </a:r>
            <a:endParaRPr lang="en-US" sz="2400" dirty="0"/>
          </a:p>
          <a:p>
            <a:pPr marL="243834" lvl="1" indent="0">
              <a:buNone/>
            </a:pPr>
            <a:endParaRPr lang="en-US" sz="2400" b="1" dirty="0">
              <a:solidFill>
                <a:srgbClr val="FF0000"/>
              </a:solidFill>
            </a:endParaRPr>
          </a:p>
          <a:p>
            <a:pPr>
              <a:spcBef>
                <a:spcPts val="0"/>
              </a:spcBef>
            </a:pPr>
            <a:r>
              <a:rPr lang="en-US" b="1" dirty="0">
                <a:solidFill>
                  <a:srgbClr val="000000"/>
                </a:solidFill>
              </a:rPr>
              <a:t>Overcoming Vaccine Concerns and Refusals –                      Anne </a:t>
            </a:r>
            <a:r>
              <a:rPr lang="en-US" b="1" dirty="0" err="1">
                <a:solidFill>
                  <a:srgbClr val="000000"/>
                </a:solidFill>
              </a:rPr>
              <a:t>Schuchat</a:t>
            </a:r>
            <a:r>
              <a:rPr lang="en-US" b="1" dirty="0">
                <a:solidFill>
                  <a:srgbClr val="000000"/>
                </a:solidFill>
              </a:rPr>
              <a:t>, MD  </a:t>
            </a:r>
            <a:r>
              <a:rPr lang="en-US" u="sng" dirty="0">
                <a:hlinkClick r:id="rId4"/>
              </a:rPr>
              <a:t>http://www.medscape.com/viewarticle/742313</a:t>
            </a:r>
            <a:r>
              <a:rPr lang="en-US" dirty="0"/>
              <a:t> </a:t>
            </a:r>
          </a:p>
          <a:p>
            <a:pPr marL="225425" indent="0">
              <a:spcBef>
                <a:spcPts val="0"/>
              </a:spcBef>
              <a:buNone/>
            </a:pPr>
            <a:endParaRPr lang="en-US" b="1" dirty="0">
              <a:solidFill>
                <a:srgbClr val="FF0000"/>
              </a:solidFill>
            </a:endParaRPr>
          </a:p>
          <a:p>
            <a:pPr marL="225425" indent="-225425">
              <a:spcBef>
                <a:spcPts val="0"/>
              </a:spcBef>
            </a:pPr>
            <a:r>
              <a:rPr lang="en-US" b="1" dirty="0">
                <a:solidFill>
                  <a:schemeClr val="tx2">
                    <a:lumMod val="50000"/>
                  </a:schemeClr>
                </a:solidFill>
              </a:rPr>
              <a:t>Common Questions about 9-Valent HPV Vaccine—            Lauri Markowitz, MD </a:t>
            </a:r>
            <a:r>
              <a:rPr lang="en-US" dirty="0">
                <a:solidFill>
                  <a:schemeClr val="tx2">
                    <a:lumMod val="50000"/>
                  </a:schemeClr>
                </a:solidFill>
                <a:hlinkClick r:id="rId5"/>
              </a:rPr>
              <a:t>http://www.medscape.com/viewarticle/846509</a:t>
            </a:r>
            <a:r>
              <a:rPr lang="en-US" dirty="0">
                <a:solidFill>
                  <a:schemeClr val="tx2">
                    <a:lumMod val="50000"/>
                  </a:schemeClr>
                </a:solidFill>
              </a:rPr>
              <a:t> </a:t>
            </a:r>
          </a:p>
        </p:txBody>
      </p:sp>
      <p:sp>
        <p:nvSpPr>
          <p:cNvPr id="4" name="Title 3"/>
          <p:cNvSpPr>
            <a:spLocks noGrp="1"/>
          </p:cNvSpPr>
          <p:nvPr>
            <p:ph type="title"/>
          </p:nvPr>
        </p:nvSpPr>
        <p:spPr/>
        <p:txBody>
          <a:bodyPr/>
          <a:lstStyle/>
          <a:p>
            <a:r>
              <a:rPr lang="en-US" dirty="0"/>
              <a:t>CDC Medscape Expert Commentaries</a:t>
            </a:r>
          </a:p>
        </p:txBody>
      </p:sp>
      <p:pic>
        <p:nvPicPr>
          <p:cNvPr id="6" name="Picture 5" descr="Dr. Anne Schuchat" title="Dr. Anne Schuchat"/>
          <p:cNvPicPr>
            <a:picLocks noChangeAspect="1"/>
          </p:cNvPicPr>
          <p:nvPr/>
        </p:nvPicPr>
        <p:blipFill>
          <a:blip r:embed="rId6"/>
          <a:stretch>
            <a:fillRect/>
          </a:stretch>
        </p:blipFill>
        <p:spPr>
          <a:xfrm>
            <a:off x="9383698" y="2809962"/>
            <a:ext cx="1677577" cy="1427248"/>
          </a:xfrm>
          <a:prstGeom prst="rect">
            <a:avLst/>
          </a:prstGeom>
        </p:spPr>
      </p:pic>
      <p:pic>
        <p:nvPicPr>
          <p:cNvPr id="2" name="Picture 1" descr="Dr. Nancy Messonnier" title="Dr. Nancy Messonnier"/>
          <p:cNvPicPr>
            <a:picLocks noChangeAspect="1"/>
          </p:cNvPicPr>
          <p:nvPr/>
        </p:nvPicPr>
        <p:blipFill>
          <a:blip r:embed="rId7"/>
          <a:stretch>
            <a:fillRect/>
          </a:stretch>
        </p:blipFill>
        <p:spPr>
          <a:xfrm>
            <a:off x="9282048" y="1370298"/>
            <a:ext cx="1880878" cy="1155786"/>
          </a:xfrm>
          <a:prstGeom prst="rect">
            <a:avLst/>
          </a:prstGeom>
        </p:spPr>
      </p:pic>
      <p:pic>
        <p:nvPicPr>
          <p:cNvPr id="5" name="Picture 4" descr="Dr. Lauri Markowitz"/>
          <p:cNvPicPr>
            <a:picLocks noChangeAspect="1"/>
          </p:cNvPicPr>
          <p:nvPr/>
        </p:nvPicPr>
        <p:blipFill>
          <a:blip r:embed="rId8"/>
          <a:stretch>
            <a:fillRect/>
          </a:stretch>
        </p:blipFill>
        <p:spPr>
          <a:xfrm>
            <a:off x="9383698" y="4521088"/>
            <a:ext cx="1677577" cy="1440941"/>
          </a:xfrm>
          <a:prstGeom prst="rect">
            <a:avLst/>
          </a:prstGeom>
        </p:spPr>
      </p:pic>
      <p:sp>
        <p:nvSpPr>
          <p:cNvPr id="7" name="TextBox 6"/>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45</a:t>
            </a:r>
          </a:p>
        </p:txBody>
      </p:sp>
    </p:spTree>
    <p:extLst>
      <p:ext uri="{BB962C8B-B14F-4D97-AF65-F5344CB8AC3E}">
        <p14:creationId xmlns:p14="http://schemas.microsoft.com/office/powerpoint/2010/main" val="202513650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Provider Resources for Vaccine Conversations with Parents</a:t>
            </a:r>
          </a:p>
        </p:txBody>
      </p:sp>
      <p:sp>
        <p:nvSpPr>
          <p:cNvPr id="6" name="Rectangle 3"/>
          <p:cNvSpPr txBox="1">
            <a:spLocks noChangeArrowheads="1"/>
          </p:cNvSpPr>
          <p:nvPr/>
        </p:nvSpPr>
        <p:spPr>
          <a:xfrm>
            <a:off x="466969" y="1052107"/>
            <a:ext cx="6049498" cy="4620306"/>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dirty="0">
                <a:solidFill>
                  <a:srgbClr val="000000"/>
                </a:solidFill>
              </a:rPr>
              <a:t>Talking to Parents about Vaccines</a:t>
            </a:r>
          </a:p>
          <a:p>
            <a:r>
              <a:rPr lang="en-US" dirty="0">
                <a:solidFill>
                  <a:srgbClr val="000000"/>
                </a:solidFill>
              </a:rPr>
              <a:t>Understanding Vaccines and Vaccine Safety</a:t>
            </a:r>
          </a:p>
          <a:p>
            <a:pPr lvl="1"/>
            <a:r>
              <a:rPr lang="en-US" sz="2000" dirty="0">
                <a:solidFill>
                  <a:srgbClr val="000000"/>
                </a:solidFill>
              </a:rPr>
              <a:t>How Vaccines Work</a:t>
            </a:r>
          </a:p>
          <a:p>
            <a:pPr lvl="1"/>
            <a:r>
              <a:rPr lang="en-US" sz="2000" dirty="0">
                <a:solidFill>
                  <a:srgbClr val="000000"/>
                </a:solidFill>
              </a:rPr>
              <a:t>The Recommended Childhood Immunization Schedule</a:t>
            </a:r>
          </a:p>
          <a:p>
            <a:pPr lvl="1"/>
            <a:r>
              <a:rPr lang="en-US" sz="2000" dirty="0">
                <a:solidFill>
                  <a:srgbClr val="000000"/>
                </a:solidFill>
              </a:rPr>
              <a:t>Ensuring the Safety of U.S. Vaccines</a:t>
            </a:r>
          </a:p>
          <a:p>
            <a:pPr lvl="1"/>
            <a:r>
              <a:rPr lang="en-US" sz="2000" dirty="0">
                <a:solidFill>
                  <a:srgbClr val="000000"/>
                </a:solidFill>
              </a:rPr>
              <a:t>Understanding MMR Vaccine Safety</a:t>
            </a:r>
          </a:p>
          <a:p>
            <a:pPr lvl="1"/>
            <a:r>
              <a:rPr lang="en-US" sz="2000" dirty="0">
                <a:solidFill>
                  <a:srgbClr val="000000"/>
                </a:solidFill>
              </a:rPr>
              <a:t>Understanding Thimerosal, Mercury, and Vaccine Safety </a:t>
            </a:r>
          </a:p>
          <a:p>
            <a:pPr lvl="1"/>
            <a:r>
              <a:rPr lang="en-US" sz="2000" dirty="0">
                <a:solidFill>
                  <a:srgbClr val="000000"/>
                </a:solidFill>
              </a:rPr>
              <a:t>The Advisory Committee on Immunization Practices</a:t>
            </a:r>
          </a:p>
          <a:p>
            <a:r>
              <a:rPr lang="en-US" dirty="0">
                <a:solidFill>
                  <a:srgbClr val="000000"/>
                </a:solidFill>
              </a:rPr>
              <a:t>Diseases and the Vaccines that Prevent Them </a:t>
            </a:r>
          </a:p>
          <a:p>
            <a:r>
              <a:rPr lang="en-US" dirty="0">
                <a:solidFill>
                  <a:srgbClr val="000000"/>
                </a:solidFill>
              </a:rPr>
              <a:t>If You Choose Not to Vaccinate, Understand the Risk and Your Responsibilities</a:t>
            </a:r>
          </a:p>
          <a:p>
            <a:pPr lvl="1"/>
            <a:endParaRPr lang="en-US" dirty="0"/>
          </a:p>
        </p:txBody>
      </p:sp>
      <p:pic>
        <p:nvPicPr>
          <p:cNvPr id="7" name="Picture 2" descr="CDC Web pag entitled Provider Resources for Vaccine Conversations with Parents." title="CDC Web pag entitled Provider Resource for Vaccine Conversations with Parent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96771" y="1220993"/>
            <a:ext cx="4505325" cy="4282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535680" y="5962520"/>
            <a:ext cx="5120640" cy="4876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400" b="1" dirty="0">
                <a:solidFill>
                  <a:schemeClr val="bg1"/>
                </a:solidFill>
              </a:rPr>
              <a:t>www.cdc.gov/vaccines/conversations</a:t>
            </a:r>
          </a:p>
        </p:txBody>
      </p:sp>
      <p:sp>
        <p:nvSpPr>
          <p:cNvPr id="10" name="TextBox 9"/>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46</a:t>
            </a:r>
          </a:p>
        </p:txBody>
      </p:sp>
    </p:spTree>
    <p:extLst>
      <p:ext uri="{BB962C8B-B14F-4D97-AF65-F5344CB8AC3E}">
        <p14:creationId xmlns:p14="http://schemas.microsoft.com/office/powerpoint/2010/main" val="145342246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Use </a:t>
            </a:r>
            <a:r>
              <a:rPr lang="en-US" i="1" dirty="0"/>
              <a:t>Provider Resources</a:t>
            </a:r>
          </a:p>
        </p:txBody>
      </p:sp>
      <p:pic>
        <p:nvPicPr>
          <p:cNvPr id="6" name="Content Placeholder 5" descr="Nurse showing fact sheet to mom holding baby.  &#10;&#10;SOURCE:  CDC &quot;hold and tips&quot; photo shoot 2010. Photo waivers on file." title="Nurse showing fact sheet to m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31480" y="2240827"/>
            <a:ext cx="3150919" cy="2106940"/>
          </a:xfrm>
          <a:prstGeom prst="rect">
            <a:avLst/>
          </a:prstGeom>
        </p:spPr>
      </p:pic>
      <p:sp>
        <p:nvSpPr>
          <p:cNvPr id="7" name="Rectangle 3" descr="How to Use Provider Resources info" title="How to Use Provider Resources info"/>
          <p:cNvSpPr txBox="1">
            <a:spLocks noChangeArrowheads="1"/>
          </p:cNvSpPr>
          <p:nvPr/>
        </p:nvSpPr>
        <p:spPr>
          <a:xfrm>
            <a:off x="466969" y="1052107"/>
            <a:ext cx="7382621" cy="4620306"/>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lvl="1"/>
            <a:endParaRPr lang="en-US" dirty="0"/>
          </a:p>
        </p:txBody>
      </p:sp>
      <p:sp>
        <p:nvSpPr>
          <p:cNvPr id="8" name="Rectangle 3" descr="How to Use Provider Resources info" title="How to Use Provider Resources info"/>
          <p:cNvSpPr txBox="1">
            <a:spLocks noChangeArrowheads="1"/>
          </p:cNvSpPr>
          <p:nvPr/>
        </p:nvSpPr>
        <p:spPr>
          <a:xfrm>
            <a:off x="466969" y="1052107"/>
            <a:ext cx="7964512" cy="4620306"/>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dirty="0">
                <a:solidFill>
                  <a:srgbClr val="000000"/>
                </a:solidFill>
              </a:rPr>
              <a:t>Review </a:t>
            </a:r>
            <a:r>
              <a:rPr lang="en-US" i="1" dirty="0">
                <a:solidFill>
                  <a:srgbClr val="000000"/>
                </a:solidFill>
              </a:rPr>
              <a:t>Talking to Parents about Vaccines </a:t>
            </a:r>
            <a:r>
              <a:rPr lang="en-US" dirty="0">
                <a:solidFill>
                  <a:srgbClr val="000000"/>
                </a:solidFill>
              </a:rPr>
              <a:t>and vaccine safety sheets with your staff; vaccine safety sheets may also be given to high information seeking parents with specific safety concerns.</a:t>
            </a:r>
          </a:p>
          <a:p>
            <a:r>
              <a:rPr lang="en-US" dirty="0">
                <a:solidFill>
                  <a:srgbClr val="000000"/>
                </a:solidFill>
              </a:rPr>
              <a:t>Give parents fact sheets about any diseases/vaccines that they have questions about.  Time permitting, talk through the fact sheet together with them.</a:t>
            </a:r>
          </a:p>
          <a:p>
            <a:r>
              <a:rPr lang="en-US" dirty="0">
                <a:solidFill>
                  <a:srgbClr val="000000"/>
                </a:solidFill>
              </a:rPr>
              <a:t>Share </a:t>
            </a:r>
            <a:r>
              <a:rPr lang="en-US" i="1" dirty="0">
                <a:solidFill>
                  <a:srgbClr val="000000"/>
                </a:solidFill>
              </a:rPr>
              <a:t>If You Choose Not to Vaccinate, Understand the Risk and Your Responsibilities </a:t>
            </a:r>
            <a:r>
              <a:rPr lang="en-US" dirty="0">
                <a:solidFill>
                  <a:srgbClr val="000000"/>
                </a:solidFill>
              </a:rPr>
              <a:t>with parents who are considering skipping vaccines.</a:t>
            </a:r>
          </a:p>
          <a:p>
            <a:r>
              <a:rPr lang="en-US" dirty="0">
                <a:solidFill>
                  <a:srgbClr val="000000"/>
                </a:solidFill>
              </a:rPr>
              <a:t>Create a waiting room display with fact sheets and the current CDC immunization schedule. </a:t>
            </a:r>
          </a:p>
          <a:p>
            <a:pPr lvl="1"/>
            <a:endParaRPr lang="en-US" dirty="0"/>
          </a:p>
        </p:txBody>
      </p:sp>
      <p:sp>
        <p:nvSpPr>
          <p:cNvPr id="9" name="TextBox 8"/>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47</a:t>
            </a:r>
          </a:p>
        </p:txBody>
      </p:sp>
    </p:spTree>
    <p:extLst>
      <p:ext uri="{BB962C8B-B14F-4D97-AF65-F5344CB8AC3E}">
        <p14:creationId xmlns:p14="http://schemas.microsoft.com/office/powerpoint/2010/main" val="135923963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09600" y="1242945"/>
            <a:ext cx="10972800" cy="4620894"/>
          </a:xfrm>
        </p:spPr>
        <p:txBody>
          <a:bodyPr/>
          <a:lstStyle/>
          <a:p>
            <a:r>
              <a:rPr lang="en-US" dirty="0"/>
              <a:t>Clinical guidance</a:t>
            </a:r>
          </a:p>
          <a:p>
            <a:r>
              <a:rPr lang="en-US" dirty="0"/>
              <a:t>HPV vaccination coverage info</a:t>
            </a:r>
          </a:p>
          <a:p>
            <a:r>
              <a:rPr lang="en-US" dirty="0"/>
              <a:t>CE courses</a:t>
            </a:r>
          </a:p>
          <a:p>
            <a:r>
              <a:rPr lang="en-US" dirty="0"/>
              <a:t>#</a:t>
            </a:r>
            <a:r>
              <a:rPr lang="en-US" dirty="0" err="1"/>
              <a:t>PreteenVaxScene</a:t>
            </a:r>
            <a:r>
              <a:rPr lang="en-US" dirty="0"/>
              <a:t> webinars</a:t>
            </a:r>
          </a:p>
          <a:p>
            <a:r>
              <a:rPr lang="en-US" dirty="0"/>
              <a:t>#</a:t>
            </a:r>
            <a:r>
              <a:rPr lang="en-US" dirty="0" err="1"/>
              <a:t>HowIRecommend</a:t>
            </a:r>
            <a:r>
              <a:rPr lang="en-US" dirty="0"/>
              <a:t> videos</a:t>
            </a:r>
          </a:p>
          <a:p>
            <a:r>
              <a:rPr lang="en-US" dirty="0"/>
              <a:t>Tips for talking with parents</a:t>
            </a:r>
          </a:p>
          <a:p>
            <a:r>
              <a:rPr lang="en-US" dirty="0"/>
              <a:t>Fact sheets for parents</a:t>
            </a:r>
          </a:p>
        </p:txBody>
      </p:sp>
      <p:sp>
        <p:nvSpPr>
          <p:cNvPr id="4" name="Title 3"/>
          <p:cNvSpPr>
            <a:spLocks noGrp="1"/>
          </p:cNvSpPr>
          <p:nvPr>
            <p:ph type="title"/>
          </p:nvPr>
        </p:nvSpPr>
        <p:spPr/>
        <p:txBody>
          <a:bodyPr/>
          <a:lstStyle/>
          <a:p>
            <a:r>
              <a:rPr lang="en-US" dirty="0"/>
              <a:t>HPV Specific Resources for Clinicians</a:t>
            </a:r>
          </a:p>
        </p:txBody>
      </p:sp>
      <p:sp>
        <p:nvSpPr>
          <p:cNvPr id="8" name="Rounded Rectangle 7"/>
          <p:cNvSpPr/>
          <p:nvPr/>
        </p:nvSpPr>
        <p:spPr>
          <a:xfrm>
            <a:off x="890650" y="5251864"/>
            <a:ext cx="10691750" cy="9351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400" b="1" dirty="0">
                <a:solidFill>
                  <a:schemeClr val="bg1"/>
                </a:solidFill>
              </a:rPr>
              <a:t>https://www.cdc.gov/hpv/partners/outreach-hcp/clinician-resources.html https://www.cdc.gov/vaccines/ed/hpv/index.html</a:t>
            </a:r>
          </a:p>
        </p:txBody>
      </p:sp>
      <p:pic>
        <p:nvPicPr>
          <p:cNvPr id="10" name="Content Placeholder 9" descr="HPV You are the Key to Cancer Prevention." title="HPV You are the Key to Cancer Preven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5717" y="1901955"/>
            <a:ext cx="4971468" cy="1581203"/>
          </a:xfrm>
        </p:spPr>
      </p:pic>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48</a:t>
            </a:r>
          </a:p>
        </p:txBody>
      </p:sp>
    </p:spTree>
    <p:extLst>
      <p:ext uri="{BB962C8B-B14F-4D97-AF65-F5344CB8AC3E}">
        <p14:creationId xmlns:p14="http://schemas.microsoft.com/office/powerpoint/2010/main" val="49682193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Childhood Immunization Materials to Share with Parents</a:t>
            </a:r>
          </a:p>
        </p:txBody>
      </p:sp>
      <p:pic>
        <p:nvPicPr>
          <p:cNvPr id="7" name="Picture 3" descr="Screen shot of Combination Vaccines page." title="Screen shot of Combination Vaccines pag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77970" y="1368359"/>
            <a:ext cx="2851459" cy="3669167"/>
          </a:xfrm>
          <a:prstGeom prst="rect">
            <a:avLst/>
          </a:prstGeom>
          <a:noFill/>
          <a:ln w="1270">
            <a:solidFill>
              <a:schemeClr val="accent4">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descr="Screen shot of Vaccines When Your Child is Sick page." title="Screen shot of Vaccines When Your Child is Sick pag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404516" y="2097889"/>
            <a:ext cx="2818320" cy="3669166"/>
          </a:xfrm>
          <a:prstGeom prst="rect">
            <a:avLst/>
          </a:prstGeom>
          <a:noFill/>
          <a:ln w="1270">
            <a:solidFill>
              <a:schemeClr val="accent4">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ounded Rectangle 10"/>
          <p:cNvSpPr/>
          <p:nvPr/>
        </p:nvSpPr>
        <p:spPr>
          <a:xfrm>
            <a:off x="2217388" y="6172384"/>
            <a:ext cx="7821770" cy="4876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400" b="1" dirty="0">
                <a:solidFill>
                  <a:schemeClr val="bg1"/>
                </a:solidFill>
              </a:rPr>
              <a:t>www.cdc.gov/vaccines/parents/resources</a:t>
            </a:r>
          </a:p>
        </p:txBody>
      </p:sp>
      <p:pic>
        <p:nvPicPr>
          <p:cNvPr id="14" name="Picture 13" descr="14 Diseases You Almost Forgot About (Thanks to Vaccines)." title="14 Diseases You Almost Forgot About (Thanks to Vaccin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554" y="5119928"/>
            <a:ext cx="3064528" cy="806819"/>
          </a:xfrm>
          <a:prstGeom prst="rect">
            <a:avLst/>
          </a:prstGeom>
        </p:spPr>
      </p:pic>
      <p:pic>
        <p:nvPicPr>
          <p:cNvPr id="15" name="Picture 14" descr="9 Things to make shots less stressful for you and your baby (CDC)" title="9 Things to make shots less stressful for you and your baby (CDC)"/>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5987" y="3539255"/>
            <a:ext cx="2737407" cy="1368704"/>
          </a:xfrm>
          <a:prstGeom prst="rect">
            <a:avLst/>
          </a:prstGeom>
        </p:spPr>
      </p:pic>
      <p:pic>
        <p:nvPicPr>
          <p:cNvPr id="16" name="Picture 15" descr="CDC Measles Poster" title="CDC Measles Poster"/>
          <p:cNvPicPr>
            <a:picLocks noChangeAspect="1"/>
          </p:cNvPicPr>
          <p:nvPr/>
        </p:nvPicPr>
        <p:blipFill>
          <a:blip r:embed="rId7"/>
          <a:stretch>
            <a:fillRect/>
          </a:stretch>
        </p:blipFill>
        <p:spPr>
          <a:xfrm>
            <a:off x="9057716" y="1015006"/>
            <a:ext cx="1067192" cy="4852307"/>
          </a:xfrm>
          <a:prstGeom prst="rect">
            <a:avLst/>
          </a:prstGeom>
        </p:spPr>
      </p:pic>
      <p:sp>
        <p:nvSpPr>
          <p:cNvPr id="12" name="TextBox 11"/>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49</a:t>
            </a:r>
          </a:p>
        </p:txBody>
      </p:sp>
      <p:pic>
        <p:nvPicPr>
          <p:cNvPr id="2" name="Picture 1" descr="2018 Recommended Immunizations for Children from Birth Through 6 Years Old." title="2018 Recommended Immunizations for Children from Birth Through 6 Years Ol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6688" y="992835"/>
            <a:ext cx="2896004" cy="2210108"/>
          </a:xfrm>
          <a:prstGeom prst="rect">
            <a:avLst/>
          </a:prstGeom>
          <a:ln>
            <a:solidFill>
              <a:srgbClr val="000000"/>
            </a:solidFill>
          </a:ln>
        </p:spPr>
      </p:pic>
    </p:spTree>
    <p:extLst>
      <p:ext uri="{BB962C8B-B14F-4D97-AF65-F5344CB8AC3E}">
        <p14:creationId xmlns:p14="http://schemas.microsoft.com/office/powerpoint/2010/main" val="34151041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descr="Samallpox, Polio, diphtheria, Pertussis, Tetanus, measles" title="1964 (6)"/>
          <p:cNvGrpSpPr/>
          <p:nvPr/>
        </p:nvGrpSpPr>
        <p:grpSpPr>
          <a:xfrm>
            <a:off x="1828800" y="2571370"/>
            <a:ext cx="1941132" cy="1848231"/>
            <a:chOff x="3526841" y="2057400"/>
            <a:chExt cx="2073859" cy="2016252"/>
          </a:xfrm>
          <a:effectLst>
            <a:outerShdw blurRad="50800" dist="38100" dir="8100000" algn="tr" rotWithShape="0">
              <a:prstClr val="black">
                <a:alpha val="40000"/>
              </a:prstClr>
            </a:outerShdw>
          </a:effectLst>
        </p:grpSpPr>
        <p:sp>
          <p:nvSpPr>
            <p:cNvPr id="34" name="Rounded Rectangle 33"/>
            <p:cNvSpPr/>
            <p:nvPr/>
          </p:nvSpPr>
          <p:spPr>
            <a:xfrm>
              <a:off x="3526841" y="2057400"/>
              <a:ext cx="2073859" cy="2016252"/>
            </a:xfrm>
            <a:prstGeom prst="roundRect">
              <a:avLst/>
            </a:prstGeom>
            <a:solidFill>
              <a:schemeClr val="accent6">
                <a:lumMod val="25000"/>
                <a:lumOff val="75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mj-lt"/>
              </a:endParaRPr>
            </a:p>
            <a:p>
              <a:pPr algn="ctr"/>
              <a:r>
                <a:rPr lang="en-US" sz="1600" b="1" dirty="0">
                  <a:solidFill>
                    <a:srgbClr val="002060"/>
                  </a:solidFill>
                  <a:latin typeface="+mj-lt"/>
                </a:rPr>
                <a:t>Smallpox</a:t>
              </a:r>
            </a:p>
            <a:p>
              <a:pPr algn="ctr"/>
              <a:r>
                <a:rPr lang="en-US" sz="1600" b="1" dirty="0">
                  <a:solidFill>
                    <a:srgbClr val="002060"/>
                  </a:solidFill>
                  <a:latin typeface="+mj-lt"/>
                </a:rPr>
                <a:t>Polio</a:t>
              </a:r>
            </a:p>
            <a:p>
              <a:pPr algn="ctr"/>
              <a:r>
                <a:rPr lang="en-US" sz="1600" b="1" dirty="0">
                  <a:solidFill>
                    <a:srgbClr val="002060"/>
                  </a:solidFill>
                  <a:latin typeface="+mj-lt"/>
                </a:rPr>
                <a:t>Diphtheria</a:t>
              </a:r>
            </a:p>
            <a:p>
              <a:pPr algn="ctr"/>
              <a:r>
                <a:rPr lang="en-US" sz="1600" b="1" dirty="0">
                  <a:solidFill>
                    <a:srgbClr val="002060"/>
                  </a:solidFill>
                  <a:latin typeface="+mj-lt"/>
                </a:rPr>
                <a:t>Pertussis</a:t>
              </a:r>
            </a:p>
            <a:p>
              <a:pPr algn="ctr"/>
              <a:r>
                <a:rPr lang="en-US" sz="1600" b="1" dirty="0">
                  <a:solidFill>
                    <a:srgbClr val="002060"/>
                  </a:solidFill>
                  <a:latin typeface="+mj-lt"/>
                </a:rPr>
                <a:t>Tetanus</a:t>
              </a:r>
            </a:p>
            <a:p>
              <a:pPr algn="ctr"/>
              <a:r>
                <a:rPr lang="en-US" sz="1600" b="1" dirty="0">
                  <a:solidFill>
                    <a:srgbClr val="002060"/>
                  </a:solidFill>
                  <a:latin typeface="+mj-lt"/>
                </a:rPr>
                <a:t>Measles</a:t>
              </a:r>
            </a:p>
          </p:txBody>
        </p:sp>
        <p:sp>
          <p:nvSpPr>
            <p:cNvPr id="35" name="Rounded Rectangle 34"/>
            <p:cNvSpPr/>
            <p:nvPr/>
          </p:nvSpPr>
          <p:spPr>
            <a:xfrm>
              <a:off x="3526841" y="2057400"/>
              <a:ext cx="2073859" cy="336043"/>
            </a:xfrm>
            <a:prstGeom prst="roundRect">
              <a:avLst/>
            </a:prstGeom>
            <a:solidFill>
              <a:srgbClr val="C0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1964 (6)</a:t>
              </a:r>
            </a:p>
          </p:txBody>
        </p:sp>
      </p:grpSp>
      <p:grpSp>
        <p:nvGrpSpPr>
          <p:cNvPr id="39" name="Group 38" descr="Polio, diphtheria, Pertussis, Tetanus,Measles, Rubella, Mumps" title="1985(7)"/>
          <p:cNvGrpSpPr/>
          <p:nvPr/>
        </p:nvGrpSpPr>
        <p:grpSpPr>
          <a:xfrm>
            <a:off x="3469234" y="2338070"/>
            <a:ext cx="2156814" cy="2640330"/>
            <a:chOff x="1524000" y="1905000"/>
            <a:chExt cx="2304288" cy="2880360"/>
          </a:xfrm>
          <a:effectLst>
            <a:outerShdw blurRad="50800" dist="38100" dir="8100000" algn="tr" rotWithShape="0">
              <a:prstClr val="black">
                <a:alpha val="40000"/>
              </a:prstClr>
            </a:outerShdw>
          </a:effectLst>
        </p:grpSpPr>
        <p:sp>
          <p:nvSpPr>
            <p:cNvPr id="31" name="Rounded Rectangle 30"/>
            <p:cNvSpPr/>
            <p:nvPr/>
          </p:nvSpPr>
          <p:spPr>
            <a:xfrm>
              <a:off x="1524000" y="1905000"/>
              <a:ext cx="2304288" cy="2880360"/>
            </a:xfrm>
            <a:prstGeom prst="roundRect">
              <a:avLst/>
            </a:prstGeom>
            <a:solidFill>
              <a:schemeClr val="accent6">
                <a:lumMod val="25000"/>
                <a:lumOff val="75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F56DC"/>
                </a:solidFill>
                <a:latin typeface="+mj-lt"/>
              </a:endParaRPr>
            </a:p>
            <a:p>
              <a:pPr algn="ctr"/>
              <a:r>
                <a:rPr lang="en-US" b="1" dirty="0">
                  <a:solidFill>
                    <a:srgbClr val="002060"/>
                  </a:solidFill>
                  <a:latin typeface="+mj-lt"/>
                </a:rPr>
                <a:t>Polio</a:t>
              </a:r>
              <a:endParaRPr lang="en-US" dirty="0">
                <a:solidFill>
                  <a:srgbClr val="002060"/>
                </a:solidFill>
                <a:latin typeface="+mj-lt"/>
              </a:endParaRPr>
            </a:p>
            <a:p>
              <a:pPr algn="ctr"/>
              <a:r>
                <a:rPr lang="en-US" b="1" dirty="0">
                  <a:solidFill>
                    <a:srgbClr val="002060"/>
                  </a:solidFill>
                  <a:latin typeface="+mj-lt"/>
                </a:rPr>
                <a:t>Diphtheria</a:t>
              </a:r>
            </a:p>
            <a:p>
              <a:pPr algn="ctr"/>
              <a:r>
                <a:rPr lang="en-US" b="1" dirty="0">
                  <a:solidFill>
                    <a:srgbClr val="002060"/>
                  </a:solidFill>
                  <a:latin typeface="+mj-lt"/>
                </a:rPr>
                <a:t>Pertussis</a:t>
              </a:r>
            </a:p>
            <a:p>
              <a:pPr algn="ctr"/>
              <a:r>
                <a:rPr lang="en-US" b="1" dirty="0">
                  <a:solidFill>
                    <a:srgbClr val="002060"/>
                  </a:solidFill>
                  <a:latin typeface="+mj-lt"/>
                </a:rPr>
                <a:t>Tetanus</a:t>
              </a:r>
            </a:p>
            <a:p>
              <a:pPr algn="ctr"/>
              <a:r>
                <a:rPr lang="en-US" b="1" dirty="0">
                  <a:solidFill>
                    <a:srgbClr val="002060"/>
                  </a:solidFill>
                  <a:latin typeface="+mj-lt"/>
                </a:rPr>
                <a:t>Measles</a:t>
              </a:r>
            </a:p>
            <a:p>
              <a:pPr algn="ctr"/>
              <a:r>
                <a:rPr lang="en-US" b="1" dirty="0">
                  <a:solidFill>
                    <a:srgbClr val="002060"/>
                  </a:solidFill>
                  <a:latin typeface="+mj-lt"/>
                </a:rPr>
                <a:t>Rubella</a:t>
              </a:r>
            </a:p>
            <a:p>
              <a:pPr algn="ctr"/>
              <a:r>
                <a:rPr lang="en-US" b="1" dirty="0">
                  <a:solidFill>
                    <a:srgbClr val="002060"/>
                  </a:solidFill>
                  <a:latin typeface="+mj-lt"/>
                </a:rPr>
                <a:t>Mumps</a:t>
              </a:r>
            </a:p>
          </p:txBody>
        </p:sp>
        <p:sp>
          <p:nvSpPr>
            <p:cNvPr id="32" name="Rounded Rectangle 31"/>
            <p:cNvSpPr/>
            <p:nvPr/>
          </p:nvSpPr>
          <p:spPr>
            <a:xfrm>
              <a:off x="1524000" y="1905000"/>
              <a:ext cx="2304288" cy="480060"/>
            </a:xfrm>
            <a:prstGeom prst="roundRect">
              <a:avLst/>
            </a:prstGeom>
            <a:solidFill>
              <a:srgbClr val="C0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1985 (7)</a:t>
              </a:r>
            </a:p>
          </p:txBody>
        </p:sp>
      </p:grpSp>
      <p:sp>
        <p:nvSpPr>
          <p:cNvPr id="2" name="TextBox 1"/>
          <p:cNvSpPr txBox="1"/>
          <p:nvPr/>
        </p:nvSpPr>
        <p:spPr>
          <a:xfrm>
            <a:off x="6892747" y="2952751"/>
            <a:ext cx="1426464" cy="2696123"/>
          </a:xfrm>
          <a:prstGeom prst="rect">
            <a:avLst/>
          </a:prstGeom>
          <a:noFill/>
        </p:spPr>
        <p:txBody>
          <a:bodyPr wrap="square" rtlCol="0">
            <a:spAutoFit/>
          </a:bodyPr>
          <a:lstStyle/>
          <a:p>
            <a:pPr>
              <a:lnSpc>
                <a:spcPct val="105000"/>
              </a:lnSpc>
            </a:pPr>
            <a:r>
              <a:rPr lang="en-US" b="1" dirty="0">
                <a:solidFill>
                  <a:srgbClr val="FF0000"/>
                </a:solidFill>
                <a:latin typeface="+mj-lt"/>
              </a:rPr>
              <a:t>Polio</a:t>
            </a:r>
          </a:p>
          <a:p>
            <a:pPr>
              <a:lnSpc>
                <a:spcPct val="105000"/>
              </a:lnSpc>
            </a:pPr>
            <a:r>
              <a:rPr lang="en-US" b="1" dirty="0">
                <a:solidFill>
                  <a:srgbClr val="FF0000"/>
                </a:solidFill>
                <a:latin typeface="+mj-lt"/>
              </a:rPr>
              <a:t>Diphtheria</a:t>
            </a:r>
          </a:p>
          <a:p>
            <a:pPr>
              <a:lnSpc>
                <a:spcPct val="105000"/>
              </a:lnSpc>
            </a:pPr>
            <a:r>
              <a:rPr lang="en-US" b="1" dirty="0" err="1">
                <a:solidFill>
                  <a:srgbClr val="FF0000"/>
                </a:solidFill>
                <a:latin typeface="+mj-lt"/>
              </a:rPr>
              <a:t>Pertussis</a:t>
            </a:r>
            <a:endParaRPr lang="en-US" b="1" dirty="0">
              <a:solidFill>
                <a:srgbClr val="FF0000"/>
              </a:solidFill>
              <a:latin typeface="+mj-lt"/>
            </a:endParaRPr>
          </a:p>
          <a:p>
            <a:pPr>
              <a:lnSpc>
                <a:spcPct val="105000"/>
              </a:lnSpc>
            </a:pPr>
            <a:r>
              <a:rPr lang="en-US" b="1" dirty="0">
                <a:solidFill>
                  <a:srgbClr val="FF0000"/>
                </a:solidFill>
                <a:latin typeface="+mj-lt"/>
              </a:rPr>
              <a:t>Tetanus</a:t>
            </a:r>
          </a:p>
          <a:p>
            <a:pPr>
              <a:lnSpc>
                <a:spcPct val="105000"/>
              </a:lnSpc>
            </a:pPr>
            <a:r>
              <a:rPr lang="en-US" b="1" dirty="0">
                <a:solidFill>
                  <a:srgbClr val="FF0000"/>
                </a:solidFill>
                <a:latin typeface="+mj-lt"/>
              </a:rPr>
              <a:t>Measles</a:t>
            </a:r>
          </a:p>
          <a:p>
            <a:pPr>
              <a:lnSpc>
                <a:spcPct val="105000"/>
              </a:lnSpc>
            </a:pPr>
            <a:r>
              <a:rPr lang="en-US" b="1" dirty="0">
                <a:solidFill>
                  <a:srgbClr val="FF0000"/>
                </a:solidFill>
                <a:latin typeface="+mj-lt"/>
              </a:rPr>
              <a:t>Rubella</a:t>
            </a:r>
          </a:p>
          <a:p>
            <a:pPr>
              <a:lnSpc>
                <a:spcPct val="105000"/>
              </a:lnSpc>
            </a:pPr>
            <a:r>
              <a:rPr lang="en-US" b="1" dirty="0">
                <a:solidFill>
                  <a:srgbClr val="FF0000"/>
                </a:solidFill>
                <a:latin typeface="+mj-lt"/>
              </a:rPr>
              <a:t>Mumps</a:t>
            </a:r>
          </a:p>
          <a:p>
            <a:pPr>
              <a:lnSpc>
                <a:spcPct val="105000"/>
              </a:lnSpc>
            </a:pPr>
            <a:r>
              <a:rPr lang="en-US" b="1" dirty="0" err="1">
                <a:solidFill>
                  <a:srgbClr val="FF0000"/>
                </a:solidFill>
                <a:latin typeface="+mj-lt"/>
              </a:rPr>
              <a:t>Hib</a:t>
            </a:r>
            <a:r>
              <a:rPr lang="en-US" b="1" dirty="0">
                <a:solidFill>
                  <a:srgbClr val="FF0000"/>
                </a:solidFill>
                <a:latin typeface="+mj-lt"/>
              </a:rPr>
              <a:t> </a:t>
            </a:r>
            <a:r>
              <a:rPr lang="en-US" sz="1600" b="1" dirty="0">
                <a:solidFill>
                  <a:srgbClr val="FF0000"/>
                </a:solidFill>
                <a:latin typeface="+mj-lt"/>
              </a:rPr>
              <a:t>(infant)</a:t>
            </a:r>
            <a:r>
              <a:rPr lang="en-US" sz="1600" dirty="0">
                <a:solidFill>
                  <a:srgbClr val="FF0000"/>
                </a:solidFill>
                <a:latin typeface="+mj-lt"/>
              </a:rPr>
              <a:t> </a:t>
            </a:r>
            <a:endParaRPr lang="en-US" b="1" dirty="0">
              <a:solidFill>
                <a:srgbClr val="FF0000"/>
              </a:solidFill>
              <a:latin typeface="+mj-lt"/>
            </a:endParaRPr>
          </a:p>
          <a:p>
            <a:endParaRPr lang="en-US" dirty="0">
              <a:solidFill>
                <a:srgbClr val="FF0000"/>
              </a:solidFill>
              <a:latin typeface="+mj-lt"/>
            </a:endParaRPr>
          </a:p>
        </p:txBody>
      </p:sp>
      <p:sp>
        <p:nvSpPr>
          <p:cNvPr id="7" name="TextBox 6"/>
          <p:cNvSpPr txBox="1"/>
          <p:nvPr/>
        </p:nvSpPr>
        <p:spPr>
          <a:xfrm>
            <a:off x="8105243" y="2952751"/>
            <a:ext cx="1711757" cy="2696123"/>
          </a:xfrm>
          <a:prstGeom prst="rect">
            <a:avLst/>
          </a:prstGeom>
          <a:noFill/>
        </p:spPr>
        <p:txBody>
          <a:bodyPr wrap="square" rtlCol="0">
            <a:spAutoFit/>
          </a:bodyPr>
          <a:lstStyle/>
          <a:p>
            <a:pPr>
              <a:lnSpc>
                <a:spcPct val="105000"/>
              </a:lnSpc>
            </a:pPr>
            <a:r>
              <a:rPr lang="en-US" b="1" dirty="0" err="1">
                <a:solidFill>
                  <a:srgbClr val="FF0000"/>
                </a:solidFill>
                <a:latin typeface="+mj-lt"/>
              </a:rPr>
              <a:t>HepB</a:t>
            </a:r>
            <a:endParaRPr lang="en-US" b="1" dirty="0">
              <a:solidFill>
                <a:srgbClr val="FF0000"/>
              </a:solidFill>
              <a:latin typeface="+mj-lt"/>
            </a:endParaRPr>
          </a:p>
          <a:p>
            <a:pPr>
              <a:lnSpc>
                <a:spcPct val="105000"/>
              </a:lnSpc>
            </a:pPr>
            <a:r>
              <a:rPr lang="en-US" b="1" dirty="0" err="1">
                <a:solidFill>
                  <a:srgbClr val="FF0000"/>
                </a:solidFill>
                <a:latin typeface="+mj-lt"/>
              </a:rPr>
              <a:t>HepA</a:t>
            </a:r>
            <a:endParaRPr lang="en-US" b="1" dirty="0">
              <a:solidFill>
                <a:srgbClr val="FF0000"/>
              </a:solidFill>
              <a:latin typeface="+mj-lt"/>
            </a:endParaRPr>
          </a:p>
          <a:p>
            <a:pPr>
              <a:lnSpc>
                <a:spcPct val="105000"/>
              </a:lnSpc>
            </a:pPr>
            <a:r>
              <a:rPr lang="en-US" b="1" dirty="0" err="1">
                <a:solidFill>
                  <a:srgbClr val="FF0000"/>
                </a:solidFill>
                <a:latin typeface="+mj-lt"/>
              </a:rPr>
              <a:t>Varicella</a:t>
            </a:r>
            <a:r>
              <a:rPr lang="en-US" b="1" dirty="0">
                <a:solidFill>
                  <a:srgbClr val="FF0000"/>
                </a:solidFill>
                <a:latin typeface="+mj-lt"/>
              </a:rPr>
              <a:t> </a:t>
            </a:r>
          </a:p>
          <a:p>
            <a:pPr>
              <a:lnSpc>
                <a:spcPct val="105000"/>
              </a:lnSpc>
            </a:pPr>
            <a:r>
              <a:rPr lang="en-US" b="1" dirty="0">
                <a:solidFill>
                  <a:srgbClr val="FF0000"/>
                </a:solidFill>
                <a:latin typeface="+mj-lt"/>
              </a:rPr>
              <a:t>Pneumococcal</a:t>
            </a:r>
            <a:r>
              <a:rPr lang="en-US" dirty="0">
                <a:solidFill>
                  <a:srgbClr val="FF0000"/>
                </a:solidFill>
                <a:latin typeface="+mj-lt"/>
              </a:rPr>
              <a:t> </a:t>
            </a:r>
          </a:p>
          <a:p>
            <a:pPr>
              <a:lnSpc>
                <a:spcPct val="105000"/>
              </a:lnSpc>
            </a:pPr>
            <a:r>
              <a:rPr lang="en-US" b="1" dirty="0">
                <a:solidFill>
                  <a:srgbClr val="FF0000"/>
                </a:solidFill>
                <a:latin typeface="+mj-lt"/>
              </a:rPr>
              <a:t>Influenza</a:t>
            </a:r>
          </a:p>
          <a:p>
            <a:pPr>
              <a:lnSpc>
                <a:spcPct val="105000"/>
              </a:lnSpc>
            </a:pPr>
            <a:r>
              <a:rPr lang="en-US" b="1" dirty="0">
                <a:solidFill>
                  <a:srgbClr val="FF0000"/>
                </a:solidFill>
                <a:latin typeface="+mj-lt"/>
              </a:rPr>
              <a:t>Meningococcal</a:t>
            </a:r>
          </a:p>
          <a:p>
            <a:pPr>
              <a:lnSpc>
                <a:spcPct val="105000"/>
              </a:lnSpc>
            </a:pPr>
            <a:r>
              <a:rPr lang="en-US" b="1" dirty="0">
                <a:solidFill>
                  <a:srgbClr val="FF0000"/>
                </a:solidFill>
                <a:latin typeface="+mj-lt"/>
              </a:rPr>
              <a:t>Rotavirus</a:t>
            </a:r>
          </a:p>
          <a:p>
            <a:pPr>
              <a:lnSpc>
                <a:spcPct val="105000"/>
              </a:lnSpc>
            </a:pPr>
            <a:r>
              <a:rPr lang="en-US" b="1" dirty="0">
                <a:solidFill>
                  <a:srgbClr val="FF0000"/>
                </a:solidFill>
                <a:latin typeface="+mj-lt"/>
              </a:rPr>
              <a:t>HPV</a:t>
            </a:r>
          </a:p>
          <a:p>
            <a:endParaRPr lang="en-US" dirty="0">
              <a:solidFill>
                <a:srgbClr val="FF0000"/>
              </a:solidFill>
              <a:latin typeface="+mj-lt"/>
            </a:endParaRPr>
          </a:p>
        </p:txBody>
      </p:sp>
      <p:grpSp>
        <p:nvGrpSpPr>
          <p:cNvPr id="40" name="Group 39" descr="Polio, Diphtheria, Pertussis, Tetanus,Measles, Rubella, Mumps, Hib, HepB, Varicella." title="1995 (10)"/>
          <p:cNvGrpSpPr/>
          <p:nvPr/>
        </p:nvGrpSpPr>
        <p:grpSpPr>
          <a:xfrm>
            <a:off x="5280843" y="2114550"/>
            <a:ext cx="2396460" cy="3771900"/>
            <a:chOff x="1447800" y="1619250"/>
            <a:chExt cx="2560320" cy="4114800"/>
          </a:xfrm>
          <a:effectLst>
            <a:outerShdw blurRad="50800" dist="38100" dir="8100000" algn="tr" rotWithShape="0">
              <a:prstClr val="black">
                <a:alpha val="40000"/>
              </a:prstClr>
            </a:outerShdw>
          </a:effectLst>
        </p:grpSpPr>
        <p:sp>
          <p:nvSpPr>
            <p:cNvPr id="28" name="Rounded Rectangle 27"/>
            <p:cNvSpPr/>
            <p:nvPr/>
          </p:nvSpPr>
          <p:spPr>
            <a:xfrm>
              <a:off x="1447800" y="1619250"/>
              <a:ext cx="2560320" cy="4114800"/>
            </a:xfrm>
            <a:prstGeom prst="roundRect">
              <a:avLst/>
            </a:prstGeom>
            <a:solidFill>
              <a:schemeClr val="accent6">
                <a:lumMod val="25000"/>
                <a:lumOff val="75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F56DC"/>
                </a:solidFill>
                <a:latin typeface="+mj-lt"/>
              </a:endParaRPr>
            </a:p>
            <a:p>
              <a:pPr algn="ctr"/>
              <a:endParaRPr lang="en-US" b="1" dirty="0">
                <a:solidFill>
                  <a:srgbClr val="0F56DC"/>
                </a:solidFill>
                <a:latin typeface="+mj-lt"/>
              </a:endParaRPr>
            </a:p>
            <a:p>
              <a:pPr algn="ctr"/>
              <a:r>
                <a:rPr lang="en-US" b="1" dirty="0">
                  <a:solidFill>
                    <a:srgbClr val="002060"/>
                  </a:solidFill>
                  <a:latin typeface="+mj-lt"/>
                </a:rPr>
                <a:t>Polio</a:t>
              </a:r>
              <a:endParaRPr lang="en-US" dirty="0">
                <a:solidFill>
                  <a:srgbClr val="002060"/>
                </a:solidFill>
                <a:latin typeface="+mj-lt"/>
              </a:endParaRPr>
            </a:p>
            <a:p>
              <a:pPr algn="ctr"/>
              <a:r>
                <a:rPr lang="en-US" b="1" dirty="0">
                  <a:solidFill>
                    <a:srgbClr val="002060"/>
                  </a:solidFill>
                  <a:latin typeface="+mj-lt"/>
                </a:rPr>
                <a:t>Diphtheria</a:t>
              </a:r>
            </a:p>
            <a:p>
              <a:pPr algn="ctr"/>
              <a:r>
                <a:rPr lang="en-US" b="1" dirty="0">
                  <a:solidFill>
                    <a:srgbClr val="002060"/>
                  </a:solidFill>
                  <a:latin typeface="+mj-lt"/>
                </a:rPr>
                <a:t>Pertussis</a:t>
              </a:r>
            </a:p>
            <a:p>
              <a:pPr algn="ctr"/>
              <a:r>
                <a:rPr lang="en-US" b="1" dirty="0">
                  <a:solidFill>
                    <a:srgbClr val="002060"/>
                  </a:solidFill>
                  <a:latin typeface="+mj-lt"/>
                </a:rPr>
                <a:t>Tetanus</a:t>
              </a:r>
            </a:p>
            <a:p>
              <a:pPr algn="ctr"/>
              <a:r>
                <a:rPr lang="en-US" b="1" dirty="0">
                  <a:solidFill>
                    <a:srgbClr val="002060"/>
                  </a:solidFill>
                  <a:latin typeface="+mj-lt"/>
                </a:rPr>
                <a:t>Measles</a:t>
              </a:r>
            </a:p>
            <a:p>
              <a:pPr algn="ctr"/>
              <a:r>
                <a:rPr lang="en-US" b="1" dirty="0">
                  <a:solidFill>
                    <a:srgbClr val="002060"/>
                  </a:solidFill>
                  <a:latin typeface="+mj-lt"/>
                </a:rPr>
                <a:t>Rubella</a:t>
              </a:r>
            </a:p>
            <a:p>
              <a:pPr algn="ctr"/>
              <a:r>
                <a:rPr lang="en-US" b="1" dirty="0">
                  <a:solidFill>
                    <a:srgbClr val="002060"/>
                  </a:solidFill>
                  <a:latin typeface="+mj-lt"/>
                </a:rPr>
                <a:t>Mumps</a:t>
              </a:r>
            </a:p>
            <a:p>
              <a:pPr algn="ctr"/>
              <a:r>
                <a:rPr lang="en-US" b="1" dirty="0">
                  <a:solidFill>
                    <a:srgbClr val="002060"/>
                  </a:solidFill>
                  <a:latin typeface="+mj-lt"/>
                </a:rPr>
                <a:t>Hib </a:t>
              </a:r>
              <a:r>
                <a:rPr lang="en-US" dirty="0">
                  <a:solidFill>
                    <a:srgbClr val="002060"/>
                  </a:solidFill>
                  <a:latin typeface="+mj-lt"/>
                </a:rPr>
                <a:t> </a:t>
              </a:r>
              <a:endParaRPr lang="en-US" b="1" dirty="0">
                <a:solidFill>
                  <a:srgbClr val="002060"/>
                </a:solidFill>
                <a:latin typeface="+mj-lt"/>
              </a:endParaRPr>
            </a:p>
            <a:p>
              <a:pPr algn="ctr"/>
              <a:r>
                <a:rPr lang="en-US" b="1" dirty="0" err="1">
                  <a:solidFill>
                    <a:srgbClr val="002060"/>
                  </a:solidFill>
                  <a:latin typeface="+mj-lt"/>
                </a:rPr>
                <a:t>HepB</a:t>
              </a:r>
              <a:endParaRPr lang="en-US" b="1" dirty="0">
                <a:solidFill>
                  <a:srgbClr val="002060"/>
                </a:solidFill>
                <a:latin typeface="+mj-lt"/>
              </a:endParaRPr>
            </a:p>
            <a:p>
              <a:pPr algn="ctr"/>
              <a:r>
                <a:rPr lang="en-US" b="1" dirty="0">
                  <a:solidFill>
                    <a:srgbClr val="002060"/>
                  </a:solidFill>
                  <a:latin typeface="+mj-lt"/>
                </a:rPr>
                <a:t>Varicella</a:t>
              </a:r>
            </a:p>
          </p:txBody>
        </p:sp>
        <p:sp>
          <p:nvSpPr>
            <p:cNvPr id="29" name="Rounded Rectangle 28"/>
            <p:cNvSpPr/>
            <p:nvPr/>
          </p:nvSpPr>
          <p:spPr>
            <a:xfrm>
              <a:off x="1447800" y="1619250"/>
              <a:ext cx="2560320" cy="685800"/>
            </a:xfrm>
            <a:prstGeom prst="roundRect">
              <a:avLst/>
            </a:prstGeom>
            <a:solidFill>
              <a:srgbClr val="C0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1995 (10)</a:t>
              </a:r>
            </a:p>
          </p:txBody>
        </p:sp>
      </p:grpSp>
      <p:grpSp>
        <p:nvGrpSpPr>
          <p:cNvPr id="43" name="Group 42" descr="Polio, Diphtheria, Pertussis, Tetanus, Measles, Rubella, Mumps, Hib, HepB, HepA, Chickenpox, Pneumococcal, Influenza, Meningococcol, Rotavirus and HPV." title="2018 (16)"/>
          <p:cNvGrpSpPr/>
          <p:nvPr/>
        </p:nvGrpSpPr>
        <p:grpSpPr>
          <a:xfrm>
            <a:off x="6678778" y="1905000"/>
            <a:ext cx="4065422" cy="4191000"/>
            <a:chOff x="4114800" y="1600200"/>
            <a:chExt cx="4343400" cy="4572000"/>
          </a:xfrm>
          <a:effectLst>
            <a:outerShdw blurRad="50800" dist="38100" dir="8100000" algn="tr" rotWithShape="0">
              <a:prstClr val="black">
                <a:alpha val="40000"/>
              </a:prstClr>
            </a:outerShdw>
          </a:effectLst>
        </p:grpSpPr>
        <p:grpSp>
          <p:nvGrpSpPr>
            <p:cNvPr id="13" name="Group 12"/>
            <p:cNvGrpSpPr/>
            <p:nvPr/>
          </p:nvGrpSpPr>
          <p:grpSpPr>
            <a:xfrm>
              <a:off x="4572000" y="1600200"/>
              <a:ext cx="3657600" cy="4572000"/>
              <a:chOff x="4572000" y="1600200"/>
              <a:chExt cx="3657600" cy="4572000"/>
            </a:xfrm>
          </p:grpSpPr>
          <p:sp>
            <p:nvSpPr>
              <p:cNvPr id="6" name="Rounded Rectangle 5"/>
              <p:cNvSpPr/>
              <p:nvPr/>
            </p:nvSpPr>
            <p:spPr>
              <a:xfrm>
                <a:off x="4572000" y="1600200"/>
                <a:ext cx="3657600" cy="4572000"/>
              </a:xfrm>
              <a:prstGeom prst="roundRect">
                <a:avLst/>
              </a:prstGeom>
              <a:solidFill>
                <a:schemeClr val="accent6">
                  <a:lumMod val="25000"/>
                  <a:lumOff val="75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latin typeface="+mj-lt"/>
                </a:endParaRPr>
              </a:p>
            </p:txBody>
          </p:sp>
          <p:sp>
            <p:nvSpPr>
              <p:cNvPr id="10" name="Rounded Rectangle 9"/>
              <p:cNvSpPr/>
              <p:nvPr/>
            </p:nvSpPr>
            <p:spPr>
              <a:xfrm>
                <a:off x="4572000" y="1600200"/>
                <a:ext cx="3657600" cy="762000"/>
              </a:xfrm>
              <a:prstGeom prst="roundRect">
                <a:avLst/>
              </a:prstGeom>
              <a:solidFill>
                <a:srgbClr val="C0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mj-lt"/>
                  </a:rPr>
                  <a:t>2018 (16)</a:t>
                </a:r>
              </a:p>
            </p:txBody>
          </p:sp>
        </p:grpSp>
        <p:sp>
          <p:nvSpPr>
            <p:cNvPr id="41" name="Rectangle 40"/>
            <p:cNvSpPr/>
            <p:nvPr/>
          </p:nvSpPr>
          <p:spPr>
            <a:xfrm>
              <a:off x="4114800" y="2735752"/>
              <a:ext cx="2743200" cy="3226618"/>
            </a:xfrm>
            <a:prstGeom prst="rect">
              <a:avLst/>
            </a:prstGeom>
            <a:scene3d>
              <a:camera prst="orthographicFront"/>
              <a:lightRig rig="threePt" dir="t"/>
            </a:scene3d>
            <a:sp3d>
              <a:bevelT/>
            </a:sp3d>
          </p:spPr>
          <p:txBody>
            <a:bodyPr wrap="square">
              <a:spAutoFit/>
            </a:bodyPr>
            <a:lstStyle/>
            <a:p>
              <a:pPr algn="ctr">
                <a:lnSpc>
                  <a:spcPct val="105000"/>
                </a:lnSpc>
                <a:spcAft>
                  <a:spcPts val="600"/>
                </a:spcAft>
              </a:pPr>
              <a:r>
                <a:rPr lang="en-US" b="1" dirty="0">
                  <a:solidFill>
                    <a:srgbClr val="002060"/>
                  </a:solidFill>
                  <a:latin typeface="+mj-lt"/>
                </a:rPr>
                <a:t>Polio</a:t>
              </a:r>
            </a:p>
            <a:p>
              <a:pPr algn="ctr">
                <a:lnSpc>
                  <a:spcPct val="105000"/>
                </a:lnSpc>
                <a:spcAft>
                  <a:spcPts val="600"/>
                </a:spcAft>
              </a:pPr>
              <a:r>
                <a:rPr lang="en-US" b="1" dirty="0">
                  <a:solidFill>
                    <a:srgbClr val="002060"/>
                  </a:solidFill>
                  <a:latin typeface="+mj-lt"/>
                </a:rPr>
                <a:t>Diphtheria</a:t>
              </a:r>
            </a:p>
            <a:p>
              <a:pPr algn="ctr">
                <a:lnSpc>
                  <a:spcPct val="105000"/>
                </a:lnSpc>
                <a:spcAft>
                  <a:spcPts val="600"/>
                </a:spcAft>
              </a:pPr>
              <a:r>
                <a:rPr lang="en-US" b="1" dirty="0">
                  <a:solidFill>
                    <a:srgbClr val="002060"/>
                  </a:solidFill>
                  <a:latin typeface="+mj-lt"/>
                </a:rPr>
                <a:t>Pertussis</a:t>
              </a:r>
            </a:p>
            <a:p>
              <a:pPr algn="ctr">
                <a:lnSpc>
                  <a:spcPct val="105000"/>
                </a:lnSpc>
                <a:spcAft>
                  <a:spcPts val="600"/>
                </a:spcAft>
              </a:pPr>
              <a:r>
                <a:rPr lang="en-US" b="1" dirty="0">
                  <a:solidFill>
                    <a:srgbClr val="002060"/>
                  </a:solidFill>
                  <a:latin typeface="+mj-lt"/>
                </a:rPr>
                <a:t>Tetanus</a:t>
              </a:r>
            </a:p>
            <a:p>
              <a:pPr algn="ctr">
                <a:lnSpc>
                  <a:spcPct val="105000"/>
                </a:lnSpc>
                <a:spcAft>
                  <a:spcPts val="600"/>
                </a:spcAft>
              </a:pPr>
              <a:r>
                <a:rPr lang="en-US" b="1" dirty="0">
                  <a:solidFill>
                    <a:srgbClr val="002060"/>
                  </a:solidFill>
                  <a:latin typeface="+mj-lt"/>
                </a:rPr>
                <a:t>Measles</a:t>
              </a:r>
            </a:p>
            <a:p>
              <a:pPr algn="ctr">
                <a:lnSpc>
                  <a:spcPct val="105000"/>
                </a:lnSpc>
                <a:spcAft>
                  <a:spcPts val="600"/>
                </a:spcAft>
              </a:pPr>
              <a:r>
                <a:rPr lang="en-US" b="1" dirty="0">
                  <a:solidFill>
                    <a:srgbClr val="002060"/>
                  </a:solidFill>
                  <a:latin typeface="+mj-lt"/>
                </a:rPr>
                <a:t>Rubella</a:t>
              </a:r>
            </a:p>
            <a:p>
              <a:pPr algn="ctr">
                <a:lnSpc>
                  <a:spcPct val="105000"/>
                </a:lnSpc>
                <a:spcAft>
                  <a:spcPts val="600"/>
                </a:spcAft>
              </a:pPr>
              <a:r>
                <a:rPr lang="en-US" b="1" dirty="0">
                  <a:solidFill>
                    <a:srgbClr val="002060"/>
                  </a:solidFill>
                  <a:latin typeface="+mj-lt"/>
                </a:rPr>
                <a:t>Mumps</a:t>
              </a:r>
            </a:p>
            <a:p>
              <a:pPr algn="ctr">
                <a:lnSpc>
                  <a:spcPct val="105000"/>
                </a:lnSpc>
                <a:spcAft>
                  <a:spcPts val="600"/>
                </a:spcAft>
              </a:pPr>
              <a:r>
                <a:rPr lang="en-US" b="1" dirty="0">
                  <a:solidFill>
                    <a:srgbClr val="002060"/>
                  </a:solidFill>
                  <a:latin typeface="+mj-lt"/>
                </a:rPr>
                <a:t>Hib </a:t>
              </a:r>
              <a:r>
                <a:rPr lang="en-US" sz="1600" dirty="0">
                  <a:solidFill>
                    <a:srgbClr val="002060"/>
                  </a:solidFill>
                  <a:latin typeface="+mj-lt"/>
                </a:rPr>
                <a:t> </a:t>
              </a:r>
              <a:endParaRPr lang="en-US" b="1" dirty="0">
                <a:solidFill>
                  <a:srgbClr val="002060"/>
                </a:solidFill>
                <a:latin typeface="+mj-lt"/>
              </a:endParaRPr>
            </a:p>
          </p:txBody>
        </p:sp>
        <p:sp>
          <p:nvSpPr>
            <p:cNvPr id="42" name="Rectangle 41"/>
            <p:cNvSpPr/>
            <p:nvPr/>
          </p:nvSpPr>
          <p:spPr>
            <a:xfrm>
              <a:off x="5715000" y="2757267"/>
              <a:ext cx="2743200" cy="3226618"/>
            </a:xfrm>
            <a:prstGeom prst="rect">
              <a:avLst/>
            </a:prstGeom>
            <a:scene3d>
              <a:camera prst="orthographicFront"/>
              <a:lightRig rig="threePt" dir="t"/>
            </a:scene3d>
            <a:sp3d>
              <a:bevelT/>
            </a:sp3d>
          </p:spPr>
          <p:txBody>
            <a:bodyPr wrap="square">
              <a:spAutoFit/>
            </a:bodyPr>
            <a:lstStyle/>
            <a:p>
              <a:pPr algn="ctr">
                <a:lnSpc>
                  <a:spcPct val="105000"/>
                </a:lnSpc>
                <a:spcAft>
                  <a:spcPts val="600"/>
                </a:spcAft>
              </a:pPr>
              <a:r>
                <a:rPr lang="en-US" b="1" dirty="0" err="1">
                  <a:solidFill>
                    <a:srgbClr val="002060"/>
                  </a:solidFill>
                  <a:latin typeface="+mj-lt"/>
                </a:rPr>
                <a:t>HepB</a:t>
              </a:r>
              <a:endParaRPr lang="en-US" b="1" dirty="0">
                <a:solidFill>
                  <a:srgbClr val="002060"/>
                </a:solidFill>
                <a:latin typeface="+mj-lt"/>
              </a:endParaRPr>
            </a:p>
            <a:p>
              <a:pPr algn="ctr">
                <a:lnSpc>
                  <a:spcPct val="105000"/>
                </a:lnSpc>
                <a:spcAft>
                  <a:spcPts val="600"/>
                </a:spcAft>
              </a:pPr>
              <a:r>
                <a:rPr lang="en-US" b="1" dirty="0" err="1">
                  <a:solidFill>
                    <a:srgbClr val="002060"/>
                  </a:solidFill>
                  <a:latin typeface="+mj-lt"/>
                </a:rPr>
                <a:t>HepA</a:t>
              </a:r>
              <a:endParaRPr lang="en-US" b="1" dirty="0">
                <a:solidFill>
                  <a:srgbClr val="002060"/>
                </a:solidFill>
                <a:latin typeface="+mj-lt"/>
              </a:endParaRPr>
            </a:p>
            <a:p>
              <a:pPr algn="ctr">
                <a:lnSpc>
                  <a:spcPct val="105000"/>
                </a:lnSpc>
                <a:spcAft>
                  <a:spcPts val="600"/>
                </a:spcAft>
              </a:pPr>
              <a:r>
                <a:rPr lang="en-US" b="1" dirty="0">
                  <a:solidFill>
                    <a:srgbClr val="002060"/>
                  </a:solidFill>
                  <a:latin typeface="+mj-lt"/>
                </a:rPr>
                <a:t>Chickenpox </a:t>
              </a:r>
            </a:p>
            <a:p>
              <a:pPr algn="ctr">
                <a:lnSpc>
                  <a:spcPct val="105000"/>
                </a:lnSpc>
                <a:spcAft>
                  <a:spcPts val="600"/>
                </a:spcAft>
              </a:pPr>
              <a:r>
                <a:rPr lang="en-US" b="1" dirty="0">
                  <a:solidFill>
                    <a:srgbClr val="002060"/>
                  </a:solidFill>
                  <a:latin typeface="+mj-lt"/>
                </a:rPr>
                <a:t>Pneumococcal</a:t>
              </a:r>
              <a:r>
                <a:rPr lang="en-US" dirty="0">
                  <a:solidFill>
                    <a:srgbClr val="002060"/>
                  </a:solidFill>
                  <a:latin typeface="+mj-lt"/>
                </a:rPr>
                <a:t> </a:t>
              </a:r>
            </a:p>
            <a:p>
              <a:pPr algn="ctr">
                <a:lnSpc>
                  <a:spcPct val="105000"/>
                </a:lnSpc>
                <a:spcAft>
                  <a:spcPts val="600"/>
                </a:spcAft>
              </a:pPr>
              <a:r>
                <a:rPr lang="en-US" b="1" dirty="0">
                  <a:solidFill>
                    <a:srgbClr val="002060"/>
                  </a:solidFill>
                  <a:latin typeface="+mj-lt"/>
                </a:rPr>
                <a:t>Influenza</a:t>
              </a:r>
            </a:p>
            <a:p>
              <a:pPr algn="ctr">
                <a:lnSpc>
                  <a:spcPct val="105000"/>
                </a:lnSpc>
                <a:spcAft>
                  <a:spcPts val="600"/>
                </a:spcAft>
              </a:pPr>
              <a:r>
                <a:rPr lang="en-US" b="1" dirty="0">
                  <a:solidFill>
                    <a:srgbClr val="002060"/>
                  </a:solidFill>
                  <a:latin typeface="+mj-lt"/>
                </a:rPr>
                <a:t>Meningococcal</a:t>
              </a:r>
            </a:p>
            <a:p>
              <a:pPr algn="ctr">
                <a:lnSpc>
                  <a:spcPct val="105000"/>
                </a:lnSpc>
                <a:spcAft>
                  <a:spcPts val="600"/>
                </a:spcAft>
              </a:pPr>
              <a:r>
                <a:rPr lang="en-US" b="1" dirty="0">
                  <a:solidFill>
                    <a:srgbClr val="002060"/>
                  </a:solidFill>
                  <a:latin typeface="+mj-lt"/>
                </a:rPr>
                <a:t>Rotavirus</a:t>
              </a:r>
            </a:p>
            <a:p>
              <a:pPr algn="ctr">
                <a:lnSpc>
                  <a:spcPct val="105000"/>
                </a:lnSpc>
                <a:spcAft>
                  <a:spcPts val="600"/>
                </a:spcAft>
              </a:pPr>
              <a:r>
                <a:rPr lang="en-US" b="1" dirty="0">
                  <a:solidFill>
                    <a:srgbClr val="002060"/>
                  </a:solidFill>
                  <a:latin typeface="+mj-lt"/>
                </a:rPr>
                <a:t>HPV</a:t>
              </a:r>
            </a:p>
          </p:txBody>
        </p:sp>
      </p:grpSp>
      <p:sp>
        <p:nvSpPr>
          <p:cNvPr id="3" name="Title 2"/>
          <p:cNvSpPr>
            <a:spLocks noGrp="1"/>
          </p:cNvSpPr>
          <p:nvPr>
            <p:ph type="title"/>
          </p:nvPr>
        </p:nvSpPr>
        <p:spPr/>
        <p:txBody>
          <a:bodyPr>
            <a:normAutofit fontScale="90000"/>
          </a:bodyPr>
          <a:lstStyle/>
          <a:p>
            <a:r>
              <a:rPr lang="en-US" sz="4000" dirty="0">
                <a:solidFill>
                  <a:schemeClr val="accent5">
                    <a:lumMod val="75000"/>
                  </a:schemeClr>
                </a:solidFill>
              </a:rPr>
              <a:t>Number of Diseases Prevented by Vaccines Included in the Routine Child/Adolescent Immunization Schedule</a:t>
            </a:r>
            <a:endParaRPr lang="en-US" dirty="0">
              <a:solidFill>
                <a:schemeClr val="accent5">
                  <a:lumMod val="75000"/>
                </a:schemeClr>
              </a:solidFill>
            </a:endParaRPr>
          </a:p>
        </p:txBody>
      </p:sp>
      <p:sp>
        <p:nvSpPr>
          <p:cNvPr id="21" name="TextBox 20"/>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5</a:t>
            </a:r>
          </a:p>
        </p:txBody>
      </p:sp>
    </p:spTree>
    <p:extLst>
      <p:ext uri="{BB962C8B-B14F-4D97-AF65-F5344CB8AC3E}">
        <p14:creationId xmlns:p14="http://schemas.microsoft.com/office/powerpoint/2010/main" val="403603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9600" y="1836168"/>
            <a:ext cx="4591050" cy="3162803"/>
          </a:xfrm>
        </p:spPr>
        <p:txBody>
          <a:bodyPr/>
          <a:lstStyle/>
          <a:p>
            <a:r>
              <a:rPr lang="en-US" b="0" dirty="0"/>
              <a:t>Written for parents of children ages 0-2</a:t>
            </a:r>
          </a:p>
          <a:p>
            <a:r>
              <a:rPr lang="en-US" b="0" dirty="0"/>
              <a:t>English and Spanish</a:t>
            </a:r>
          </a:p>
          <a:p>
            <a:r>
              <a:rPr lang="en-US" b="0" dirty="0"/>
              <a:t>HTML and PDF</a:t>
            </a:r>
          </a:p>
          <a:p>
            <a:r>
              <a:rPr lang="en-US" b="0" dirty="0"/>
              <a:t>Co-branded with AAP and AAFP</a:t>
            </a:r>
          </a:p>
        </p:txBody>
      </p:sp>
      <p:sp>
        <p:nvSpPr>
          <p:cNvPr id="3" name="Title 2"/>
          <p:cNvSpPr>
            <a:spLocks noGrp="1"/>
          </p:cNvSpPr>
          <p:nvPr>
            <p:ph type="title"/>
          </p:nvPr>
        </p:nvSpPr>
        <p:spPr/>
        <p:txBody>
          <a:bodyPr/>
          <a:lstStyle/>
          <a:p>
            <a:r>
              <a:rPr lang="en-US" dirty="0"/>
              <a:t>Infant Immunization FAQs</a:t>
            </a:r>
          </a:p>
        </p:txBody>
      </p:sp>
      <p:sp>
        <p:nvSpPr>
          <p:cNvPr id="7" name="TextBox 6"/>
          <p:cNvSpPr txBox="1"/>
          <p:nvPr/>
        </p:nvSpPr>
        <p:spPr>
          <a:xfrm>
            <a:off x="1344597" y="6035665"/>
            <a:ext cx="9502806"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a:solidFill>
                  <a:schemeClr val="bg1"/>
                </a:solidFill>
                <a:latin typeface="Calibri" panose="020F0502020204030204" pitchFamily="34" charset="0"/>
              </a:rPr>
              <a:t>www.cdc.gov/vaccines/parents/parent-questions.html</a:t>
            </a:r>
          </a:p>
        </p:txBody>
      </p:sp>
      <p:sp>
        <p:nvSpPr>
          <p:cNvPr id="8" name="TextBox 7"/>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50</a:t>
            </a:r>
          </a:p>
        </p:txBody>
      </p:sp>
      <p:pic>
        <p:nvPicPr>
          <p:cNvPr id="4" name="Picture 3" descr="CDC page entitled Infant Immunizations FAQs" title="CDC page entitled Infant Immunizations FAQs"/>
          <p:cNvPicPr>
            <a:picLocks noChangeAspect="1"/>
          </p:cNvPicPr>
          <p:nvPr/>
        </p:nvPicPr>
        <p:blipFill>
          <a:blip r:embed="rId3"/>
          <a:stretch>
            <a:fillRect/>
          </a:stretch>
        </p:blipFill>
        <p:spPr>
          <a:xfrm>
            <a:off x="5344123" y="1503677"/>
            <a:ext cx="2659130" cy="3377208"/>
          </a:xfrm>
          <a:prstGeom prst="rect">
            <a:avLst/>
          </a:prstGeom>
          <a:ln>
            <a:solidFill>
              <a:srgbClr val="000000"/>
            </a:solidFill>
          </a:ln>
        </p:spPr>
      </p:pic>
      <p:pic>
        <p:nvPicPr>
          <p:cNvPr id="9" name="Picture 8" descr="CDC page Preguntas communes sobre la vacunacion de los bebes." title="CDC page Preguntas communes sobre la vacunacion de los bebes"/>
          <p:cNvPicPr>
            <a:picLocks noChangeAspect="1"/>
          </p:cNvPicPr>
          <p:nvPr/>
        </p:nvPicPr>
        <p:blipFill>
          <a:blip r:embed="rId4"/>
          <a:stretch>
            <a:fillRect/>
          </a:stretch>
        </p:blipFill>
        <p:spPr>
          <a:xfrm>
            <a:off x="8146726" y="2217107"/>
            <a:ext cx="2605304" cy="3374802"/>
          </a:xfrm>
          <a:prstGeom prst="rect">
            <a:avLst/>
          </a:prstGeom>
          <a:ln>
            <a:solidFill>
              <a:srgbClr val="000000"/>
            </a:solidFill>
          </a:ln>
        </p:spPr>
      </p:pic>
    </p:spTree>
    <p:extLst>
      <p:ext uri="{BB962C8B-B14F-4D97-AF65-F5344CB8AC3E}">
        <p14:creationId xmlns:p14="http://schemas.microsoft.com/office/powerpoint/2010/main" val="393592072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Adolescent Immunization Materials to Share with Parents</a:t>
            </a:r>
          </a:p>
        </p:txBody>
      </p:sp>
      <p:sp>
        <p:nvSpPr>
          <p:cNvPr id="8" name="Rounded Rectangle 7"/>
          <p:cNvSpPr/>
          <p:nvPr/>
        </p:nvSpPr>
        <p:spPr>
          <a:xfrm>
            <a:off x="965859" y="6051610"/>
            <a:ext cx="10260281" cy="4876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400" b="1" dirty="0"/>
              <a:t>https://www.cdc.gov/hpv/partners/outreach-parents/materials-parents.html</a:t>
            </a:r>
          </a:p>
        </p:txBody>
      </p:sp>
      <p:pic>
        <p:nvPicPr>
          <p:cNvPr id="12" name="Picture 11" descr="CDC Poster entitled Si hubiese una vacuna contra el cancer se la pondria a sus hijos?" title="CDC Poster entitled Si hubiese una vacuna contra el cancer se la pondria a sus hijos?"/>
          <p:cNvPicPr>
            <a:picLocks noChangeAspect="1"/>
          </p:cNvPicPr>
          <p:nvPr/>
        </p:nvPicPr>
        <p:blipFill>
          <a:blip r:embed="rId3"/>
          <a:stretch>
            <a:fillRect/>
          </a:stretch>
        </p:blipFill>
        <p:spPr>
          <a:xfrm>
            <a:off x="7785670" y="1187402"/>
            <a:ext cx="2268363" cy="2906794"/>
          </a:xfrm>
          <a:prstGeom prst="rect">
            <a:avLst/>
          </a:prstGeom>
        </p:spPr>
      </p:pic>
      <p:pic>
        <p:nvPicPr>
          <p:cNvPr id="11" name="Picture 10" descr="CDC Poster entitled &quot;If there were a vaccine against cancer, wouldn't you get it for your kids?&quot;" title="CDC Poster entitled &quot;If there were a vaccine against cancer, wouldn't you get it for your kids?&quot;"/>
          <p:cNvPicPr>
            <a:picLocks noChangeAspect="1"/>
          </p:cNvPicPr>
          <p:nvPr/>
        </p:nvPicPr>
        <p:blipFill>
          <a:blip r:embed="rId4"/>
          <a:stretch>
            <a:fillRect/>
          </a:stretch>
        </p:blipFill>
        <p:spPr>
          <a:xfrm>
            <a:off x="9282131" y="3203402"/>
            <a:ext cx="2171309" cy="2792681"/>
          </a:xfrm>
          <a:prstGeom prst="rect">
            <a:avLst/>
          </a:prstGeom>
        </p:spPr>
      </p:pic>
      <p:pic>
        <p:nvPicPr>
          <p:cNvPr id="13" name="Picture 12" descr="CDC factsheet entitled Vaccine for Preteens: What Parents Should Know" title="CDC factsheet entitled Vaccine for Preteens: What Parents Should Know"/>
          <p:cNvPicPr>
            <a:picLocks noChangeAspect="1"/>
          </p:cNvPicPr>
          <p:nvPr/>
        </p:nvPicPr>
        <p:blipFill>
          <a:blip r:embed="rId5"/>
          <a:stretch>
            <a:fillRect/>
          </a:stretch>
        </p:blipFill>
        <p:spPr>
          <a:xfrm>
            <a:off x="419899" y="1443766"/>
            <a:ext cx="2251110" cy="2915964"/>
          </a:xfrm>
          <a:prstGeom prst="rect">
            <a:avLst/>
          </a:prstGeom>
          <a:ln>
            <a:solidFill>
              <a:schemeClr val="accent5"/>
            </a:solidFill>
          </a:ln>
        </p:spPr>
      </p:pic>
      <p:pic>
        <p:nvPicPr>
          <p:cNvPr id="14" name="Picture 13" descr="CDC factsheet entitled HPV Vaccine for Preteens and Teens." title="CDC factsheet entitled HPV Vaccine for Preteens and Teens"/>
          <p:cNvPicPr>
            <a:picLocks noChangeAspect="1"/>
          </p:cNvPicPr>
          <p:nvPr/>
        </p:nvPicPr>
        <p:blipFill>
          <a:blip r:embed="rId6"/>
          <a:stretch>
            <a:fillRect/>
          </a:stretch>
        </p:blipFill>
        <p:spPr>
          <a:xfrm>
            <a:off x="1517477" y="2696410"/>
            <a:ext cx="2275470" cy="2795571"/>
          </a:xfrm>
          <a:prstGeom prst="rect">
            <a:avLst/>
          </a:prstGeom>
          <a:ln>
            <a:solidFill>
              <a:schemeClr val="accent5"/>
            </a:solidFill>
          </a:ln>
        </p:spPr>
      </p:pic>
      <p:pic>
        <p:nvPicPr>
          <p:cNvPr id="16" name="Picture 15" descr="HPV vaccine logo. Photo of Jennifer Shu, M.D." title="HPV vaccine logo. Photo of Jennifer Shu, M.D."/>
          <p:cNvPicPr>
            <a:picLocks noChangeAspect="1"/>
          </p:cNvPicPr>
          <p:nvPr/>
        </p:nvPicPr>
        <p:blipFill>
          <a:blip r:embed="rId7"/>
          <a:stretch>
            <a:fillRect/>
          </a:stretch>
        </p:blipFill>
        <p:spPr>
          <a:xfrm>
            <a:off x="4241386" y="3934669"/>
            <a:ext cx="3245505" cy="1828454"/>
          </a:xfrm>
          <a:prstGeom prst="rect">
            <a:avLst/>
          </a:prstGeom>
          <a:ln w="12700">
            <a:solidFill>
              <a:srgbClr val="000000"/>
            </a:solidFill>
          </a:ln>
        </p:spPr>
      </p:pic>
      <p:sp>
        <p:nvSpPr>
          <p:cNvPr id="10" name="TextBox 9"/>
          <p:cNvSpPr txBox="1"/>
          <p:nvPr/>
        </p:nvSpPr>
        <p:spPr>
          <a:xfrm>
            <a:off x="11239839" y="6354624"/>
            <a:ext cx="2194560" cy="369332"/>
          </a:xfrm>
          <a:prstGeom prst="rect">
            <a:avLst/>
          </a:prstGeom>
          <a:noFill/>
        </p:spPr>
        <p:txBody>
          <a:bodyPr wrap="square" rtlCol="0">
            <a:spAutoFit/>
          </a:bodyPr>
          <a:lstStyle/>
          <a:p>
            <a:r>
              <a:rPr lang="en-US" b="1" dirty="0">
                <a:latin typeface="Calibri" panose="020F0502020204030204" pitchFamily="34" charset="0"/>
              </a:rPr>
              <a:t>51</a:t>
            </a:r>
          </a:p>
        </p:txBody>
      </p:sp>
      <p:pic>
        <p:nvPicPr>
          <p:cNvPr id="2" name="Picture 1" descr="Screen shot of the CDC 2018 Recommended Immunizations for Children 7-18 Years Old- Information for Parents." title="Screen shot of the CDC2018 Recommended Immunizations for Children 7-18 Years Old- Information for Parents."/>
          <p:cNvPicPr>
            <a:picLocks noChangeAspect="1"/>
          </p:cNvPicPr>
          <p:nvPr/>
        </p:nvPicPr>
        <p:blipFill>
          <a:blip r:embed="rId8"/>
          <a:stretch>
            <a:fillRect/>
          </a:stretch>
        </p:blipFill>
        <p:spPr>
          <a:xfrm>
            <a:off x="4091726" y="1078000"/>
            <a:ext cx="3200854" cy="2465189"/>
          </a:xfrm>
          <a:prstGeom prst="rect">
            <a:avLst/>
          </a:prstGeom>
          <a:ln w="12700">
            <a:solidFill>
              <a:srgbClr val="000000"/>
            </a:solidFill>
          </a:ln>
        </p:spPr>
      </p:pic>
    </p:spTree>
    <p:extLst>
      <p:ext uri="{BB962C8B-B14F-4D97-AF65-F5344CB8AC3E}">
        <p14:creationId xmlns:p14="http://schemas.microsoft.com/office/powerpoint/2010/main" val="323571121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9733"/>
            <a:ext cx="10660083" cy="4620895"/>
          </a:xfrm>
        </p:spPr>
        <p:txBody>
          <a:bodyPr/>
          <a:lstStyle/>
          <a:p>
            <a:r>
              <a:rPr lang="en-US" dirty="0"/>
              <a:t>Share with parents and also your peers.</a:t>
            </a:r>
          </a:p>
          <a:p>
            <a:r>
              <a:rPr lang="en-US" dirty="0"/>
              <a:t>Syndicate CDC web content on your practice website: </a:t>
            </a:r>
            <a:r>
              <a:rPr lang="en-US" dirty="0">
                <a:hlinkClick r:id="rId3"/>
              </a:rPr>
              <a:t>https://tools.cdc.gov/medialibrary/index.aspx#/learnmore#gethelp</a:t>
            </a:r>
            <a:r>
              <a:rPr lang="en-US" dirty="0"/>
              <a:t> </a:t>
            </a:r>
          </a:p>
          <a:p>
            <a:r>
              <a:rPr lang="en-US" dirty="0"/>
              <a:t>Share infographics and listicles via your practice’s social media channels.</a:t>
            </a:r>
          </a:p>
          <a:p>
            <a:r>
              <a:rPr lang="en-US" dirty="0"/>
              <a:t>Order posters and hang them in your waiting rooms or exam rooms.</a:t>
            </a:r>
          </a:p>
          <a:p>
            <a:r>
              <a:rPr lang="en-US" dirty="0"/>
              <a:t>Give copies of parent-friendly CDC immunization schedules to parents.</a:t>
            </a:r>
          </a:p>
          <a:p>
            <a:r>
              <a:rPr lang="en-US" dirty="0"/>
              <a:t>Order or download fact sheets and make them available:</a:t>
            </a:r>
          </a:p>
          <a:p>
            <a:pPr lvl="1"/>
            <a:r>
              <a:rPr lang="en-US" sz="2200" dirty="0"/>
              <a:t>Include in information packets for new patients</a:t>
            </a:r>
          </a:p>
          <a:p>
            <a:pPr lvl="1"/>
            <a:r>
              <a:rPr lang="en-US" sz="2200" dirty="0"/>
              <a:t>Create a waiting room display</a:t>
            </a:r>
          </a:p>
          <a:p>
            <a:pPr lvl="1"/>
            <a:r>
              <a:rPr lang="en-US" sz="2200" dirty="0"/>
              <a:t>Have copies available in exam rooms or a central location so that you can give them to parents who have specific concerns</a:t>
            </a:r>
          </a:p>
          <a:p>
            <a:r>
              <a:rPr lang="en-US" dirty="0"/>
              <a:t>All CDC materials are available for free download; certain materials can be ordered from CDC-INFO On Demand: </a:t>
            </a:r>
            <a:r>
              <a:rPr lang="en-US" dirty="0">
                <a:hlinkClick r:id="rId4"/>
              </a:rPr>
              <a:t>https://wwwn.cdc.gov/pubs/CDCInfoOnDemand.aspx</a:t>
            </a:r>
            <a:r>
              <a:rPr lang="en-US" dirty="0"/>
              <a:t> </a:t>
            </a:r>
          </a:p>
        </p:txBody>
      </p:sp>
      <p:sp>
        <p:nvSpPr>
          <p:cNvPr id="4" name="Title 3"/>
          <p:cNvSpPr>
            <a:spLocks noGrp="1"/>
          </p:cNvSpPr>
          <p:nvPr>
            <p:ph type="title"/>
          </p:nvPr>
        </p:nvSpPr>
        <p:spPr/>
        <p:txBody>
          <a:bodyPr/>
          <a:lstStyle/>
          <a:p>
            <a:r>
              <a:rPr lang="en-US" dirty="0"/>
              <a:t>How to Use Communication Resources</a:t>
            </a:r>
          </a:p>
        </p:txBody>
      </p:sp>
      <p:sp>
        <p:nvSpPr>
          <p:cNvPr id="5" name="TextBox 4"/>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52</a:t>
            </a:r>
          </a:p>
        </p:txBody>
      </p:sp>
    </p:spTree>
    <p:extLst>
      <p:ext uri="{BB962C8B-B14F-4D97-AF65-F5344CB8AC3E}">
        <p14:creationId xmlns:p14="http://schemas.microsoft.com/office/powerpoint/2010/main" val="393089918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6" y="1554479"/>
            <a:ext cx="10180323" cy="4620895"/>
          </a:xfrm>
        </p:spPr>
        <p:txBody>
          <a:bodyPr/>
          <a:lstStyle/>
          <a:p>
            <a:r>
              <a:rPr lang="en-US" dirty="0">
                <a:solidFill>
                  <a:srgbClr val="FF0000"/>
                </a:solidFill>
              </a:rPr>
              <a:t>[ADD ANY RESOURCES AVAILABLE FROM YOUR HEALTH DEPARTMENT OR IMMUNIZATION COALITION]</a:t>
            </a:r>
          </a:p>
        </p:txBody>
      </p:sp>
      <p:sp>
        <p:nvSpPr>
          <p:cNvPr id="4" name="Title 3"/>
          <p:cNvSpPr>
            <a:spLocks noGrp="1"/>
          </p:cNvSpPr>
          <p:nvPr>
            <p:ph type="title"/>
          </p:nvPr>
        </p:nvSpPr>
        <p:spPr/>
        <p:txBody>
          <a:bodyPr/>
          <a:lstStyle/>
          <a:p>
            <a:r>
              <a:rPr lang="en-US" dirty="0"/>
              <a:t>STATE OR LOCAL RESOURCES</a:t>
            </a:r>
          </a:p>
        </p:txBody>
      </p:sp>
      <p:sp>
        <p:nvSpPr>
          <p:cNvPr id="5" name="Text Placeholder 4"/>
          <p:cNvSpPr>
            <a:spLocks noGrp="1"/>
          </p:cNvSpPr>
          <p:nvPr>
            <p:ph type="body" sz="quarter" idx="13"/>
          </p:nvPr>
        </p:nvSpPr>
        <p:spPr/>
        <p:txBody>
          <a:bodyPr/>
          <a:lstStyle/>
          <a:p>
            <a:endParaRPr lang="en-US"/>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53</a:t>
            </a:r>
          </a:p>
        </p:txBody>
      </p:sp>
    </p:spTree>
    <p:extLst>
      <p:ext uri="{BB962C8B-B14F-4D97-AF65-F5344CB8AC3E}">
        <p14:creationId xmlns:p14="http://schemas.microsoft.com/office/powerpoint/2010/main" val="368202410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04335"/>
            <a:ext cx="10972800" cy="1188720"/>
          </a:xfrm>
        </p:spPr>
        <p:txBody>
          <a:bodyPr>
            <a:normAutofit fontScale="90000"/>
          </a:bodyPr>
          <a:lstStyle/>
          <a:p>
            <a:pPr algn="ctr"/>
            <a:r>
              <a:rPr lang="en-US" sz="4800" dirty="0"/>
              <a:t>Questions?</a:t>
            </a:r>
            <a:br>
              <a:rPr lang="en-US" sz="4800" dirty="0"/>
            </a:br>
            <a:br>
              <a:rPr lang="en-US" sz="4800" dirty="0"/>
            </a:br>
            <a:r>
              <a:rPr lang="en-US" sz="3600" dirty="0">
                <a:solidFill>
                  <a:srgbClr val="FF0000"/>
                </a:solidFill>
              </a:rPr>
              <a:t>[ADD YOUR CONTACT INFORMATION HERE]</a:t>
            </a:r>
            <a:br>
              <a:rPr lang="en-US" sz="3600" dirty="0">
                <a:solidFill>
                  <a:srgbClr val="FF0000"/>
                </a:solidFill>
              </a:rPr>
            </a:br>
            <a:endParaRPr lang="en-US" sz="3600" dirty="0"/>
          </a:p>
        </p:txBody>
      </p:sp>
      <p:sp>
        <p:nvSpPr>
          <p:cNvPr id="3" name="TextBox 2"/>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54</a:t>
            </a:r>
          </a:p>
        </p:txBody>
      </p:sp>
    </p:spTree>
    <p:extLst>
      <p:ext uri="{BB962C8B-B14F-4D97-AF65-F5344CB8AC3E}">
        <p14:creationId xmlns:p14="http://schemas.microsoft.com/office/powerpoint/2010/main" val="37927591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320"/>
            <a:ext cx="10972800" cy="1188720"/>
          </a:xfrm>
          <a:prstGeom prst="rect">
            <a:avLst/>
          </a:prstGeom>
        </p:spPr>
        <p:txBody>
          <a:bodyPr vert="horz" lIns="91440" tIns="45720" rIns="91440" bIns="45720" rtlCol="0" anchor="t" anchorCtr="0">
            <a:normAutofit fontScale="97500" lnSpcReduction="100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r>
              <a:rPr lang="en-US" altLang="en-US"/>
              <a:t>Comparison of 20th Century Annual Morbidity and Current Morbidity: Vaccine-Preventable Diseases</a:t>
            </a:r>
            <a:endParaRPr lang="en-US" dirty="0"/>
          </a:p>
        </p:txBody>
      </p:sp>
      <p:graphicFrame>
        <p:nvGraphicFramePr>
          <p:cNvPr id="6" name="Group 91"/>
          <p:cNvGraphicFramePr>
            <a:graphicFrameLocks/>
          </p:cNvGraphicFramePr>
          <p:nvPr>
            <p:extLst>
              <p:ext uri="{D42A27DB-BD31-4B8C-83A1-F6EECF244321}">
                <p14:modId xmlns:p14="http://schemas.microsoft.com/office/powerpoint/2010/main" val="2538758493"/>
              </p:ext>
            </p:extLst>
          </p:nvPr>
        </p:nvGraphicFramePr>
        <p:xfrm>
          <a:off x="2133600" y="1369831"/>
          <a:ext cx="7924800" cy="4387705"/>
        </p:xfrm>
        <a:graphic>
          <a:graphicData uri="http://schemas.openxmlformats.org/drawingml/2006/table">
            <a:tbl>
              <a:tblPr firstRow="1"/>
              <a:tblGrid>
                <a:gridCol w="2814344">
                  <a:extLst>
                    <a:ext uri="{9D8B030D-6E8A-4147-A177-3AD203B41FA5}">
                      <a16:colId xmlns:a16="http://schemas.microsoft.com/office/drawing/2014/main" val="20000"/>
                    </a:ext>
                  </a:extLst>
                </a:gridCol>
                <a:gridCol w="1629469">
                  <a:extLst>
                    <a:ext uri="{9D8B030D-6E8A-4147-A177-3AD203B41FA5}">
                      <a16:colId xmlns:a16="http://schemas.microsoft.com/office/drawing/2014/main" val="20001"/>
                    </a:ext>
                  </a:extLst>
                </a:gridCol>
                <a:gridCol w="1778011">
                  <a:extLst>
                    <a:ext uri="{9D8B030D-6E8A-4147-A177-3AD203B41FA5}">
                      <a16:colId xmlns:a16="http://schemas.microsoft.com/office/drawing/2014/main" val="20002"/>
                    </a:ext>
                  </a:extLst>
                </a:gridCol>
                <a:gridCol w="1702976">
                  <a:extLst>
                    <a:ext uri="{9D8B030D-6E8A-4147-A177-3AD203B41FA5}">
                      <a16:colId xmlns:a16="http://schemas.microsoft.com/office/drawing/2014/main" val="20003"/>
                    </a:ext>
                  </a:extLst>
                </a:gridCol>
              </a:tblGrid>
              <a:tr h="676082">
                <a:tc>
                  <a:txBody>
                    <a:bodyPr/>
                    <a:lstStyle/>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Disease</a:t>
                      </a:r>
                    </a:p>
                  </a:txBody>
                  <a:tcPr marL="88876" marR="0" marT="44437" marB="133311" anchor="b" horzOverflow="overflow">
                    <a:lnL cap="flat">
                      <a:noFill/>
                    </a:lnL>
                    <a:lnR>
                      <a:noFill/>
                    </a:lnR>
                    <a:lnT cap="fla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20th Century</a:t>
                      </a:r>
                    </a:p>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Annual Morbidity</a:t>
                      </a:r>
                      <a:r>
                        <a:rPr kumimoji="0" lang="en-US" sz="1600" b="1" i="0" u="none" strike="noStrike" cap="none" normalizeH="0" baseline="30000" dirty="0">
                          <a:ln>
                            <a:noFill/>
                          </a:ln>
                          <a:solidFill>
                            <a:schemeClr val="tx1">
                              <a:lumMod val="75000"/>
                            </a:schemeClr>
                          </a:solidFill>
                          <a:effectLst/>
                          <a:latin typeface="Arial Narrow" pitchFamily="34" charset="0"/>
                        </a:rPr>
                        <a:t>†</a:t>
                      </a:r>
                    </a:p>
                  </a:txBody>
                  <a:tcPr marL="88876" marR="0" marT="44437" marB="133311" anchor="b" horzOverflow="overflow">
                    <a:lnL>
                      <a:noFill/>
                    </a:lnL>
                    <a:lnR>
                      <a:noFill/>
                    </a:lnR>
                    <a:lnT cap="fla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2016</a:t>
                      </a:r>
                      <a:endParaRPr kumimoji="0" lang="en-US" sz="1600" b="1" i="0" u="none" strike="noStrike" cap="none" normalizeH="0" baseline="30000" dirty="0">
                        <a:ln>
                          <a:noFill/>
                        </a:ln>
                        <a:solidFill>
                          <a:schemeClr val="tx1">
                            <a:lumMod val="75000"/>
                          </a:schemeClr>
                        </a:solidFill>
                        <a:effectLst/>
                        <a:latin typeface="Arial Narrow" pitchFamily="34" charset="0"/>
                      </a:endParaRPr>
                    </a:p>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Reported Cases </a:t>
                      </a:r>
                      <a:r>
                        <a:rPr kumimoji="0" lang="en-US" sz="1600" b="1" i="0" u="none" strike="noStrike" cap="none" normalizeH="0" baseline="30000" dirty="0">
                          <a:ln>
                            <a:noFill/>
                          </a:ln>
                          <a:solidFill>
                            <a:schemeClr val="tx1">
                              <a:lumMod val="75000"/>
                            </a:schemeClr>
                          </a:solidFill>
                          <a:effectLst/>
                          <a:latin typeface="Arial Narrow" pitchFamily="34" charset="0"/>
                        </a:rPr>
                        <a:t>† †</a:t>
                      </a:r>
                    </a:p>
                  </a:txBody>
                  <a:tcPr marL="88876" marR="0" marT="44437" marB="133311" anchor="b" horzOverflow="overflow">
                    <a:lnL>
                      <a:noFill/>
                    </a:lnL>
                    <a:lnR>
                      <a:noFill/>
                    </a:lnR>
                    <a:lnT cap="fla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
                          <a:srgbClr val="99CCFF"/>
                        </a:buClr>
                        <a:buSzTx/>
                        <a:buFont typeface="Webdings" pitchFamily="18" charset="2"/>
                        <a:buNone/>
                        <a:tabLst/>
                      </a:pPr>
                      <a:r>
                        <a:rPr kumimoji="0" lang="en-US" sz="1600" b="1" i="0" u="none" strike="noStrike" cap="none" normalizeH="0" baseline="0" dirty="0">
                          <a:ln>
                            <a:noFill/>
                          </a:ln>
                          <a:solidFill>
                            <a:schemeClr val="tx1">
                              <a:lumMod val="75000"/>
                            </a:schemeClr>
                          </a:solidFill>
                          <a:effectLst/>
                          <a:latin typeface="Arial Narrow" pitchFamily="34" charset="0"/>
                        </a:rPr>
                        <a:t>Percent </a:t>
                      </a:r>
                      <a:br>
                        <a:rPr kumimoji="0" lang="en-US" sz="1600" b="1" i="0" u="none" strike="noStrike" cap="none" normalizeH="0" baseline="0" dirty="0">
                          <a:ln>
                            <a:noFill/>
                          </a:ln>
                          <a:solidFill>
                            <a:schemeClr val="tx1">
                              <a:lumMod val="75000"/>
                            </a:schemeClr>
                          </a:solidFill>
                          <a:effectLst/>
                          <a:latin typeface="Arial Narrow" pitchFamily="34" charset="0"/>
                        </a:rPr>
                      </a:br>
                      <a:r>
                        <a:rPr kumimoji="0" lang="en-US" sz="1600" b="1" i="0" u="none" strike="noStrike" cap="none" normalizeH="0" baseline="0" dirty="0">
                          <a:ln>
                            <a:noFill/>
                          </a:ln>
                          <a:solidFill>
                            <a:schemeClr val="tx1">
                              <a:lumMod val="75000"/>
                            </a:schemeClr>
                          </a:solidFill>
                          <a:effectLst/>
                          <a:latin typeface="Arial Narrow" pitchFamily="34" charset="0"/>
                        </a:rPr>
                        <a:t>Decrease</a:t>
                      </a:r>
                    </a:p>
                  </a:txBody>
                  <a:tcPr marL="88876" marR="0" marT="44437" marB="133311" anchor="b" horzOverflow="overflow">
                    <a:lnL>
                      <a:noFill/>
                    </a:lnL>
                    <a:lnR cap="flat">
                      <a:noFill/>
                    </a:lnR>
                    <a:lnT cap="flat">
                      <a:noFill/>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Smallpox</a:t>
                      </a:r>
                    </a:p>
                  </a:txBody>
                  <a:tcPr marL="88876" marR="0" marT="44437" marB="44437" anchor="ctr" horzOverflow="overflow">
                    <a:lnL cap="flat">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29,005</a:t>
                      </a:r>
                    </a:p>
                  </a:txBody>
                  <a:tcPr marL="88876" marR="488819" marT="44437" marB="44437"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0</a:t>
                      </a:r>
                    </a:p>
                  </a:txBody>
                  <a:tcPr marL="88876" marR="488819" marT="44437" marB="44437"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100%</a:t>
                      </a:r>
                    </a:p>
                  </a:txBody>
                  <a:tcPr marL="88876" marR="488819" marT="44437" marB="44437" anchor="ctr" horzOverflow="overflow">
                    <a:lnL>
                      <a:noFill/>
                    </a:lnL>
                    <a:lnR cap="flat">
                      <a:noFill/>
                    </a:lnR>
                    <a:lnT w="12700" cap="flat" cmpd="sng" algn="ctr">
                      <a:solidFill>
                        <a:schemeClr val="accent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Diphtheria</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21,053</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0</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100%</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Measles</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530,217</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69</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&gt; 99%</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Mumps</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162,344</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5,311</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defRPr/>
                      </a:pPr>
                      <a:r>
                        <a:rPr kumimoji="0" lang="en-US" sz="1700" b="1" i="0" u="none" strike="noStrike" cap="none" normalizeH="0" baseline="0" dirty="0">
                          <a:ln>
                            <a:noFill/>
                          </a:ln>
                          <a:solidFill>
                            <a:schemeClr val="tx1">
                              <a:lumMod val="75000"/>
                            </a:schemeClr>
                          </a:solidFill>
                          <a:effectLst/>
                          <a:latin typeface="Arial Narrow" pitchFamily="34" charset="0"/>
                        </a:rPr>
                        <a:t>  99%</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Pertussis</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200,752</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15,737</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91%</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a:ln>
                            <a:noFill/>
                          </a:ln>
                          <a:solidFill>
                            <a:schemeClr val="tx1">
                              <a:lumMod val="75000"/>
                            </a:schemeClr>
                          </a:solidFill>
                          <a:effectLst/>
                          <a:latin typeface="Arial Narrow" pitchFamily="34" charset="0"/>
                        </a:rPr>
                        <a:t>Polio (paralytic)</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16,316</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0</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defRPr/>
                      </a:pPr>
                      <a:r>
                        <a:rPr kumimoji="0" lang="en-US" sz="1700" b="1" i="0" u="none" strike="noStrike" cap="none" normalizeH="0" baseline="0" dirty="0">
                          <a:ln>
                            <a:noFill/>
                          </a:ln>
                          <a:solidFill>
                            <a:schemeClr val="tx1">
                              <a:lumMod val="75000"/>
                            </a:schemeClr>
                          </a:solidFill>
                          <a:effectLst/>
                          <a:latin typeface="Arial Narrow" pitchFamily="34" charset="0"/>
                        </a:rPr>
                        <a:t>100%</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a:ln>
                            <a:noFill/>
                          </a:ln>
                          <a:solidFill>
                            <a:schemeClr val="tx1">
                              <a:lumMod val="75000"/>
                            </a:schemeClr>
                          </a:solidFill>
                          <a:effectLst/>
                          <a:latin typeface="Arial Narrow" pitchFamily="34" charset="0"/>
                        </a:rPr>
                        <a:t>Rubella</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47,745</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5</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&gt; 99%</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Congenital Rubella Syndrome</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152</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1</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99%</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Tetanus</a:t>
                      </a:r>
                    </a:p>
                  </a:txBody>
                  <a:tcPr marL="88876" marR="0" marT="44437" marB="44437" anchor="ctr"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580</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33</a:t>
                      </a:r>
                    </a:p>
                  </a:txBody>
                  <a:tcPr marL="88876" marR="488819" marT="44437" marB="44437" anchor="ctr"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96%</a:t>
                      </a:r>
                    </a:p>
                  </a:txBody>
                  <a:tcPr marL="88876" marR="488819" marT="44437" marB="44437"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69567">
                <a:tc>
                  <a:txBody>
                    <a:bodyPr/>
                    <a:lstStyle/>
                    <a:p>
                      <a:pPr marL="0" marR="0" lvl="0" indent="0" algn="l" defTabSz="914400" rtl="0" eaLnBrk="0" fontAlgn="base" latinLnBrk="0" hangingPunct="0">
                        <a:lnSpc>
                          <a:spcPct val="110000"/>
                        </a:lnSpc>
                        <a:spcBef>
                          <a:spcPct val="0"/>
                        </a:spcBef>
                        <a:spcAft>
                          <a:spcPct val="0"/>
                        </a:spcAft>
                        <a:buClr>
                          <a:schemeClr val="bg1"/>
                        </a:buClr>
                        <a:buSzTx/>
                        <a:buFontTx/>
                        <a:buNone/>
                        <a:tabLst/>
                      </a:pPr>
                      <a:r>
                        <a:rPr kumimoji="0" lang="en-US" sz="1700" b="1" i="1" u="none" strike="noStrike" cap="none" normalizeH="0" baseline="0" dirty="0" err="1">
                          <a:ln>
                            <a:noFill/>
                          </a:ln>
                          <a:solidFill>
                            <a:schemeClr val="tx1">
                              <a:lumMod val="75000"/>
                            </a:schemeClr>
                          </a:solidFill>
                          <a:effectLst/>
                          <a:latin typeface="Arial Narrow" pitchFamily="34" charset="0"/>
                        </a:rPr>
                        <a:t>Haemophilus</a:t>
                      </a:r>
                      <a:r>
                        <a:rPr kumimoji="0" lang="en-US" sz="1700" b="1" i="1" u="none" strike="noStrike" cap="none" normalizeH="0" baseline="0" dirty="0">
                          <a:ln>
                            <a:noFill/>
                          </a:ln>
                          <a:solidFill>
                            <a:schemeClr val="tx1">
                              <a:lumMod val="75000"/>
                            </a:schemeClr>
                          </a:solidFill>
                          <a:effectLst/>
                          <a:latin typeface="Arial Narrow" pitchFamily="34" charset="0"/>
                        </a:rPr>
                        <a:t> </a:t>
                      </a:r>
                      <a:r>
                        <a:rPr kumimoji="0" lang="en-US" sz="1700" b="1" i="1" u="none" strike="noStrike" cap="none" normalizeH="0" baseline="0" dirty="0" err="1">
                          <a:ln>
                            <a:noFill/>
                          </a:ln>
                          <a:solidFill>
                            <a:schemeClr val="tx1">
                              <a:lumMod val="75000"/>
                            </a:schemeClr>
                          </a:solidFill>
                          <a:effectLst/>
                          <a:latin typeface="Arial Narrow" pitchFamily="34" charset="0"/>
                        </a:rPr>
                        <a:t>influenzae</a:t>
                      </a:r>
                      <a:endParaRPr kumimoji="0" lang="en-US" sz="1700" b="1" i="1" u="none" strike="noStrike" cap="none" normalizeH="0" baseline="0" dirty="0">
                        <a:ln>
                          <a:noFill/>
                        </a:ln>
                        <a:solidFill>
                          <a:schemeClr val="tx1">
                            <a:lumMod val="75000"/>
                          </a:schemeClr>
                        </a:solidFill>
                        <a:effectLst/>
                        <a:latin typeface="Arial Narrow" pitchFamily="34" charset="0"/>
                      </a:endParaRPr>
                    </a:p>
                  </a:txBody>
                  <a:tcPr marL="88876" marR="0" marT="44437" marB="44437" anchor="ctr" horzOverflow="overflow">
                    <a:lnL cap="flat">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20,000</a:t>
                      </a:r>
                    </a:p>
                  </a:txBody>
                  <a:tcPr marL="88876" marR="488819" marT="44437" marB="44437"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pPr>
                      <a:r>
                        <a:rPr kumimoji="0" lang="en-US" sz="1700" b="1" i="0" u="none" strike="noStrike" cap="none" normalizeH="0" baseline="0" dirty="0">
                          <a:ln>
                            <a:noFill/>
                          </a:ln>
                          <a:solidFill>
                            <a:schemeClr val="tx1">
                              <a:lumMod val="75000"/>
                            </a:schemeClr>
                          </a:solidFill>
                          <a:effectLst/>
                          <a:latin typeface="Arial Narrow" pitchFamily="34" charset="0"/>
                        </a:rPr>
                        <a:t>22*</a:t>
                      </a:r>
                    </a:p>
                  </a:txBody>
                  <a:tcPr marL="88876" marR="488819" marT="44437" marB="44437"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10000"/>
                        </a:lnSpc>
                        <a:spcBef>
                          <a:spcPct val="0"/>
                        </a:spcBef>
                        <a:spcAft>
                          <a:spcPct val="0"/>
                        </a:spcAft>
                        <a:buClr>
                          <a:schemeClr val="bg1"/>
                        </a:buClr>
                        <a:buSzTx/>
                        <a:buFontTx/>
                        <a:buNone/>
                        <a:tabLst/>
                        <a:defRPr/>
                      </a:pPr>
                      <a:r>
                        <a:rPr kumimoji="0" lang="en-US" sz="1700" b="1" i="0" u="none" strike="noStrike" cap="none" normalizeH="0" baseline="0" dirty="0">
                          <a:ln>
                            <a:noFill/>
                          </a:ln>
                          <a:solidFill>
                            <a:schemeClr val="tx1">
                              <a:lumMod val="75000"/>
                            </a:schemeClr>
                          </a:solidFill>
                          <a:effectLst/>
                          <a:latin typeface="Arial Narrow" pitchFamily="34" charset="0"/>
                        </a:rPr>
                        <a:t>&gt; 99%</a:t>
                      </a:r>
                    </a:p>
                  </a:txBody>
                  <a:tcPr marL="88876" marR="488819" marT="44437" marB="44437" anchor="ctr" horzOverflow="overflow">
                    <a:lnL>
                      <a:noFill/>
                    </a:lnL>
                    <a:lnR cap="flat">
                      <a:noFill/>
                    </a:lnR>
                    <a:lnT>
                      <a:noFill/>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Rectangle 6"/>
          <p:cNvSpPr/>
          <p:nvPr/>
        </p:nvSpPr>
        <p:spPr>
          <a:xfrm>
            <a:off x="482081" y="5884311"/>
            <a:ext cx="11100319" cy="830997"/>
          </a:xfrm>
          <a:prstGeom prst="rect">
            <a:avLst/>
          </a:prstGeom>
        </p:spPr>
        <p:txBody>
          <a:bodyPr wrap="square">
            <a:spAutoFit/>
          </a:bodyPr>
          <a:lstStyle/>
          <a:p>
            <a:r>
              <a:rPr lang="en-US" sz="1200" dirty="0">
                <a:solidFill>
                  <a:schemeClr val="accent4">
                    <a:lumMod val="50000"/>
                  </a:schemeClr>
                </a:solidFill>
                <a:latin typeface="+mj-lt"/>
              </a:rPr>
              <a:t>†  </a:t>
            </a:r>
            <a:r>
              <a:rPr lang="en-US" sz="1200" i="1" dirty="0">
                <a:solidFill>
                  <a:schemeClr val="accent4">
                    <a:lumMod val="50000"/>
                  </a:schemeClr>
                </a:solidFill>
                <a:latin typeface="+mj-lt"/>
              </a:rPr>
              <a:t>JAMA</a:t>
            </a:r>
            <a:r>
              <a:rPr lang="en-US" sz="1200" dirty="0">
                <a:solidFill>
                  <a:schemeClr val="accent4">
                    <a:lumMod val="50000"/>
                  </a:schemeClr>
                </a:solidFill>
                <a:latin typeface="+mj-lt"/>
              </a:rPr>
              <a:t>. 2007;298(18):2155-2163</a:t>
            </a:r>
          </a:p>
          <a:p>
            <a:r>
              <a:rPr lang="en-US" sz="1200" dirty="0">
                <a:solidFill>
                  <a:schemeClr val="accent4">
                    <a:lumMod val="50000"/>
                  </a:schemeClr>
                </a:solidFill>
                <a:latin typeface="+mj-lt"/>
              </a:rPr>
              <a:t>† †  CDC.  </a:t>
            </a:r>
            <a:r>
              <a:rPr lang="en-US" sz="1200" i="1" dirty="0">
                <a:solidFill>
                  <a:schemeClr val="accent4">
                    <a:lumMod val="50000"/>
                  </a:schemeClr>
                </a:solidFill>
                <a:latin typeface="+mj-lt"/>
              </a:rPr>
              <a:t>MMWR</a:t>
            </a:r>
            <a:r>
              <a:rPr lang="en-US" sz="1200" dirty="0">
                <a:solidFill>
                  <a:schemeClr val="accent4">
                    <a:lumMod val="50000"/>
                  </a:schemeClr>
                </a:solidFill>
                <a:latin typeface="+mj-lt"/>
              </a:rPr>
              <a:t>  January 6, 2017/ 64(52);ND-924 – ND-941. (MMWR 2016 week 52 provisional data)  </a:t>
            </a:r>
          </a:p>
          <a:p>
            <a:r>
              <a:rPr lang="en-US" sz="1200" dirty="0">
                <a:solidFill>
                  <a:schemeClr val="accent4">
                    <a:lumMod val="50000"/>
                  </a:schemeClr>
                </a:solidFill>
                <a:latin typeface="+mj-lt"/>
              </a:rPr>
              <a:t>* </a:t>
            </a:r>
            <a:r>
              <a:rPr lang="en-US" sz="1200" dirty="0" err="1">
                <a:solidFill>
                  <a:schemeClr val="accent4">
                    <a:lumMod val="50000"/>
                  </a:schemeClr>
                </a:solidFill>
                <a:latin typeface="+mj-lt"/>
              </a:rPr>
              <a:t>Haemophilus</a:t>
            </a:r>
            <a:r>
              <a:rPr lang="en-US" sz="1200" dirty="0">
                <a:solidFill>
                  <a:schemeClr val="accent4">
                    <a:lumMod val="50000"/>
                  </a:schemeClr>
                </a:solidFill>
                <a:latin typeface="+mj-lt"/>
              </a:rPr>
              <a:t> </a:t>
            </a:r>
            <a:r>
              <a:rPr lang="en-US" sz="1200" dirty="0" err="1">
                <a:solidFill>
                  <a:schemeClr val="accent4">
                    <a:lumMod val="50000"/>
                  </a:schemeClr>
                </a:solidFill>
                <a:latin typeface="+mj-lt"/>
              </a:rPr>
              <a:t>influenzae</a:t>
            </a:r>
            <a:r>
              <a:rPr lang="en-US" sz="1200" dirty="0">
                <a:solidFill>
                  <a:schemeClr val="accent4">
                    <a:lumMod val="50000"/>
                  </a:schemeClr>
                </a:solidFill>
                <a:latin typeface="+mj-lt"/>
              </a:rPr>
              <a:t>  type b (Hib) &lt; 5 years of age. An additional 11 cases of Hib are estimated to have occurred among the 222 reports of Hib (&lt; 5 years of age) with unknown serotype.</a:t>
            </a:r>
          </a:p>
        </p:txBody>
      </p:sp>
      <p:sp>
        <p:nvSpPr>
          <p:cNvPr id="9" name="TextBox 8"/>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6</a:t>
            </a:r>
          </a:p>
        </p:txBody>
      </p:sp>
      <p:sp>
        <p:nvSpPr>
          <p:cNvPr id="4" name="Content Placeholder 3" hidden="1">
            <a:extLst>
              <a:ext uri="{FF2B5EF4-FFF2-40B4-BE49-F238E27FC236}">
                <a16:creationId xmlns:a16="http://schemas.microsoft.com/office/drawing/2014/main" id="{F1A66B95-2923-4521-BEF9-85A9EDEDDBE6}"/>
              </a:ext>
            </a:extLst>
          </p:cNvPr>
          <p:cNvSpPr>
            <a:spLocks noGrp="1"/>
          </p:cNvSpPr>
          <p:nvPr>
            <p:ph sz="quarter" idx="14"/>
          </p:nvPr>
        </p:nvSpPr>
        <p:spPr/>
        <p:txBody>
          <a:bodyPr/>
          <a:lstStyle/>
          <a:p>
            <a:r>
              <a:rPr lang="en-US"/>
              <a:t>Comparison of 20th Centertury Annual Morbidity and Current Morbidity</a:t>
            </a:r>
            <a:endParaRPr lang="en-US" dirty="0"/>
          </a:p>
        </p:txBody>
      </p:sp>
      <p:sp>
        <p:nvSpPr>
          <p:cNvPr id="10" name="Title 9" hidden="1">
            <a:extLst>
              <a:ext uri="{FF2B5EF4-FFF2-40B4-BE49-F238E27FC236}">
                <a16:creationId xmlns:a16="http://schemas.microsoft.com/office/drawing/2014/main" id="{F7A7CA96-2333-4632-8024-A59AD1B08BFA}"/>
              </a:ext>
            </a:extLst>
          </p:cNvPr>
          <p:cNvSpPr>
            <a:spLocks noGrp="1"/>
          </p:cNvSpPr>
          <p:nvPr>
            <p:ph type="title"/>
          </p:nvPr>
        </p:nvSpPr>
        <p:spPr>
          <a:xfrm>
            <a:off x="2401824" y="3335086"/>
            <a:ext cx="10972800" cy="1188720"/>
          </a:xfrm>
        </p:spPr>
        <p:txBody>
          <a:bodyPr>
            <a:normAutofit fontScale="90000"/>
          </a:bodyPr>
          <a:lstStyle/>
          <a:p>
            <a:r>
              <a:rPr lang="en-US" dirty="0"/>
              <a:t>Comparison of 20</a:t>
            </a:r>
            <a:r>
              <a:rPr lang="en-US" baseline="30000" dirty="0"/>
              <a:t>th</a:t>
            </a:r>
            <a:r>
              <a:rPr lang="en-US" dirty="0"/>
              <a:t> Century Annual Morbidity and Current Morbidity</a:t>
            </a:r>
          </a:p>
        </p:txBody>
      </p:sp>
      <p:sp>
        <p:nvSpPr>
          <p:cNvPr id="11" name="Text Placeholder 10">
            <a:extLst>
              <a:ext uri="{FF2B5EF4-FFF2-40B4-BE49-F238E27FC236}">
                <a16:creationId xmlns:a16="http://schemas.microsoft.com/office/drawing/2014/main" id="{24525B8F-00DD-4C0D-9685-8954E19FE8B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74380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Bar graph Showing Trends in Invasive pneumococcal disease among children less than 5 years old from 1998 to 2016." title="Bar graph Showing Trends in Invasive pneumococcal dise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781" y="728353"/>
            <a:ext cx="8172862" cy="6129647"/>
          </a:xfrm>
          <a:prstGeom prst="rect">
            <a:avLst/>
          </a:prstGeom>
        </p:spPr>
      </p:pic>
      <p:sp>
        <p:nvSpPr>
          <p:cNvPr id="2" name="Title 1"/>
          <p:cNvSpPr>
            <a:spLocks noGrp="1"/>
          </p:cNvSpPr>
          <p:nvPr>
            <p:ph type="title"/>
          </p:nvPr>
        </p:nvSpPr>
        <p:spPr/>
        <p:txBody>
          <a:bodyPr>
            <a:normAutofit fontScale="90000"/>
          </a:bodyPr>
          <a:lstStyle/>
          <a:p>
            <a:r>
              <a:rPr lang="en-US" dirty="0"/>
              <a:t>Protecting Children from Serious Disease through 1st and 2nd Generation Pneumococcal Conjugate Vaccines (PCV)</a:t>
            </a:r>
          </a:p>
        </p:txBody>
      </p:sp>
      <p:sp>
        <p:nvSpPr>
          <p:cNvPr id="3" name="Text Placeholder 2"/>
          <p:cNvSpPr>
            <a:spLocks noGrp="1"/>
          </p:cNvSpPr>
          <p:nvPr>
            <p:ph type="body" sz="quarter" idx="13"/>
          </p:nvPr>
        </p:nvSpPr>
        <p:spPr/>
        <p:txBody>
          <a:bodyPr/>
          <a:lstStyle/>
          <a:p>
            <a:r>
              <a:rPr lang="en-US" u="sng" dirty="0"/>
              <a:t>Source</a:t>
            </a:r>
            <a:r>
              <a:rPr lang="en-US" dirty="0"/>
              <a:t>: Pneumococcal Disease Surveillance and Reporting. </a:t>
            </a:r>
            <a:r>
              <a:rPr lang="en-US" dirty="0">
                <a:hlinkClick r:id="rId4"/>
              </a:rPr>
              <a:t>https://www.cdc.gov/pneumococcal/surveillance.html</a:t>
            </a:r>
            <a:r>
              <a:rPr lang="en-US" dirty="0"/>
              <a:t> </a:t>
            </a:r>
          </a:p>
        </p:txBody>
      </p:sp>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7</a:t>
            </a:r>
          </a:p>
        </p:txBody>
      </p:sp>
    </p:spTree>
    <p:extLst>
      <p:ext uri="{BB962C8B-B14F-4D97-AF65-F5344CB8AC3E}">
        <p14:creationId xmlns:p14="http://schemas.microsoft.com/office/powerpoint/2010/main" val="20070420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spcBef>
                <a:spcPts val="0"/>
              </a:spcBef>
            </a:pPr>
            <a:r>
              <a:rPr lang="en-US" sz="2800" dirty="0">
                <a:latin typeface="+mn-lt"/>
                <a:cs typeface="Arial" pitchFamily="34" charset="0"/>
              </a:rPr>
              <a:t>Vaccine Coverage among Children 19-35 Months, </a:t>
            </a:r>
            <a:br>
              <a:rPr lang="en-US" sz="2800" dirty="0">
                <a:latin typeface="+mn-lt"/>
                <a:cs typeface="Arial" pitchFamily="34" charset="0"/>
              </a:rPr>
            </a:br>
            <a:r>
              <a:rPr lang="en-US" sz="2800" dirty="0">
                <a:latin typeface="+mn-lt"/>
                <a:cs typeface="Arial" pitchFamily="34" charset="0"/>
              </a:rPr>
              <a:t>National Immunization Survey, United States, 1994-2016</a:t>
            </a:r>
            <a:endParaRPr lang="en-US" sz="2800" dirty="0">
              <a:latin typeface="+mn-lt"/>
            </a:endParaRPr>
          </a:p>
        </p:txBody>
      </p:sp>
      <p:sp>
        <p:nvSpPr>
          <p:cNvPr id="11" name="TextBox 10"/>
          <p:cNvSpPr txBox="1"/>
          <p:nvPr/>
        </p:nvSpPr>
        <p:spPr>
          <a:xfrm>
            <a:off x="11582400" y="6331972"/>
            <a:ext cx="2194560" cy="369332"/>
          </a:xfrm>
          <a:prstGeom prst="rect">
            <a:avLst/>
          </a:prstGeom>
          <a:noFill/>
        </p:spPr>
        <p:txBody>
          <a:bodyPr wrap="square" rtlCol="0">
            <a:spAutoFit/>
          </a:bodyPr>
          <a:lstStyle/>
          <a:p>
            <a:r>
              <a:rPr lang="en-US" b="1" dirty="0">
                <a:latin typeface="Calibri" panose="020F0502020204030204" pitchFamily="34" charset="0"/>
              </a:rPr>
              <a:t>8</a:t>
            </a:r>
          </a:p>
        </p:txBody>
      </p:sp>
      <p:pic>
        <p:nvPicPr>
          <p:cNvPr id="4" name="Picture 3" descr="Line graph showing vaccine coverage prercentages among children 19-35 months, National Immunization Survey, United States from 1994-2016." title="Line graph showing vaccine coverage among children 19-35 months"/>
          <p:cNvPicPr>
            <a:picLocks noChangeAspect="1"/>
          </p:cNvPicPr>
          <p:nvPr/>
        </p:nvPicPr>
        <p:blipFill>
          <a:blip r:embed="rId3"/>
          <a:stretch>
            <a:fillRect/>
          </a:stretch>
        </p:blipFill>
        <p:spPr>
          <a:xfrm>
            <a:off x="2180224" y="1210608"/>
            <a:ext cx="8289566" cy="5647392"/>
          </a:xfrm>
          <a:prstGeom prst="rect">
            <a:avLst/>
          </a:prstGeom>
        </p:spPr>
      </p:pic>
    </p:spTree>
    <p:extLst>
      <p:ext uri="{BB962C8B-B14F-4D97-AF65-F5344CB8AC3E}">
        <p14:creationId xmlns:p14="http://schemas.microsoft.com/office/powerpoint/2010/main" val="11212832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927EFF50-E796-4D2E-91E5-119682C3C12E}"/>
              </a:ext>
            </a:extLst>
          </p:cNvPr>
          <p:cNvSpPr>
            <a:spLocks noGrp="1"/>
          </p:cNvSpPr>
          <p:nvPr>
            <p:ph type="title"/>
          </p:nvPr>
        </p:nvSpPr>
        <p:spPr>
          <a:xfrm>
            <a:off x="738692" y="3455894"/>
            <a:ext cx="10972800" cy="1188720"/>
          </a:xfrm>
        </p:spPr>
        <p:txBody>
          <a:bodyPr/>
          <a:lstStyle/>
          <a:p>
            <a:r>
              <a:rPr lang="en-US" dirty="0"/>
              <a:t>Very Few U.S. Toddlers Have Received No Vaccines</a:t>
            </a:r>
          </a:p>
        </p:txBody>
      </p:sp>
      <p:sp>
        <p:nvSpPr>
          <p:cNvPr id="3" name="Text Placeholder 2"/>
          <p:cNvSpPr>
            <a:spLocks noGrp="1"/>
          </p:cNvSpPr>
          <p:nvPr>
            <p:ph type="body" sz="quarter" idx="13"/>
          </p:nvPr>
        </p:nvSpPr>
        <p:spPr/>
        <p:txBody>
          <a:bodyPr/>
          <a:lstStyle/>
          <a:p>
            <a:r>
              <a:rPr lang="en-US"/>
              <a:t>SOURCE:  CDC National Immunization Surveys</a:t>
            </a:r>
            <a:endParaRPr lang="en-US" dirty="0"/>
          </a:p>
        </p:txBody>
      </p:sp>
      <p:sp>
        <p:nvSpPr>
          <p:cNvPr id="4" name="Title 1"/>
          <p:cNvSpPr txBox="1">
            <a:spLocks/>
          </p:cNvSpPr>
          <p:nvPr/>
        </p:nvSpPr>
        <p:spPr>
          <a:xfrm>
            <a:off x="481266" y="609600"/>
            <a:ext cx="12192000" cy="857250"/>
          </a:xfrm>
          <a:prstGeom prst="rect">
            <a:avLst/>
          </a:prstGeom>
        </p:spPr>
        <p:txBody>
          <a:bodyPr vert="horz" lIns="91440" tIns="45720" rIns="91440" bIns="45720" rtlCol="0" anchor="t" anchorCtr="0">
            <a:noAutofit/>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r>
              <a:rPr lang="en-US" dirty="0"/>
              <a:t>Very Few U.S. Toddlers Have Received No Vaccines</a:t>
            </a:r>
          </a:p>
        </p:txBody>
      </p:sp>
      <p:graphicFrame>
        <p:nvGraphicFramePr>
          <p:cNvPr id="7" name="Content Placeholder 3" descr="Bar graph showing the HP2020 Goal: less than 1% for toddlers for the years 2009 through 2016. " title="Bar graph show the HP2020 Goal: less than 1%"/>
          <p:cNvGraphicFramePr>
            <a:graphicFrameLocks noGrp="1"/>
          </p:cNvGraphicFramePr>
          <p:nvPr>
            <p:extLst>
              <p:ext uri="{D42A27DB-BD31-4B8C-83A1-F6EECF244321}">
                <p14:modId xmlns:p14="http://schemas.microsoft.com/office/powerpoint/2010/main" val="4066146928"/>
              </p:ext>
            </p:extLst>
          </p:nvPr>
        </p:nvGraphicFramePr>
        <p:xfrm>
          <a:off x="2024162" y="1371314"/>
          <a:ext cx="8015188" cy="43910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180064" y="6345976"/>
            <a:ext cx="2194560" cy="369332"/>
          </a:xfrm>
          <a:prstGeom prst="rect">
            <a:avLst/>
          </a:prstGeom>
          <a:noFill/>
        </p:spPr>
        <p:txBody>
          <a:bodyPr wrap="square" rtlCol="0">
            <a:spAutoFit/>
          </a:bodyPr>
          <a:lstStyle/>
          <a:p>
            <a:r>
              <a:rPr lang="en-US" b="1" dirty="0">
                <a:latin typeface="Calibri" panose="020F0502020204030204" pitchFamily="34" charset="0"/>
              </a:rPr>
              <a:t>9</a:t>
            </a:r>
          </a:p>
        </p:txBody>
      </p:sp>
      <p:sp>
        <p:nvSpPr>
          <p:cNvPr id="2" name="TextBox 1"/>
          <p:cNvSpPr txBox="1"/>
          <p:nvPr/>
        </p:nvSpPr>
        <p:spPr>
          <a:xfrm>
            <a:off x="5285572" y="5762379"/>
            <a:ext cx="1542197" cy="461665"/>
          </a:xfrm>
          <a:prstGeom prst="rect">
            <a:avLst/>
          </a:prstGeom>
          <a:noFill/>
        </p:spPr>
        <p:txBody>
          <a:bodyPr wrap="square" rtlCol="0">
            <a:spAutoFit/>
          </a:bodyPr>
          <a:lstStyle/>
          <a:p>
            <a:r>
              <a:rPr lang="en-US" sz="2400" b="1" dirty="0">
                <a:solidFill>
                  <a:srgbClr val="000000"/>
                </a:solidFill>
                <a:latin typeface="Calibri" panose="020F0502020204030204" pitchFamily="34" charset="0"/>
              </a:rPr>
              <a:t>Years</a:t>
            </a:r>
          </a:p>
        </p:txBody>
      </p:sp>
    </p:spTree>
    <p:extLst>
      <p:ext uri="{BB962C8B-B14F-4D97-AF65-F5344CB8AC3E}">
        <p14:creationId xmlns:p14="http://schemas.microsoft.com/office/powerpoint/2010/main" val="4286297981"/>
      </p:ext>
    </p:extLst>
  </p:cSld>
  <p:clrMapOvr>
    <a:masterClrMapping/>
  </p:clrMapOvr>
  <p:transition>
    <p:fade/>
  </p:transition>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27301</TotalTime>
  <Words>8431</Words>
  <Application>Microsoft Office PowerPoint</Application>
  <PresentationFormat>Widescreen</PresentationFormat>
  <Paragraphs>955</Paragraphs>
  <Slides>54</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Webdings</vt:lpstr>
      <vt:lpstr>Calibri</vt:lpstr>
      <vt:lpstr>Arial Narrow</vt:lpstr>
      <vt:lpstr>Wingdings 3</vt:lpstr>
      <vt:lpstr>Courier New</vt:lpstr>
      <vt:lpstr>Wingdings</vt:lpstr>
      <vt:lpstr>Times New Roman</vt:lpstr>
      <vt:lpstr>Arial</vt:lpstr>
      <vt:lpstr>Myriad Web Pro</vt:lpstr>
      <vt:lpstr>NCIRD-2016-9b</vt:lpstr>
      <vt:lpstr>Childhood Immunization Update</vt:lpstr>
      <vt:lpstr>Instructions for Presenters</vt:lpstr>
      <vt:lpstr>Learning Objectives</vt:lpstr>
      <vt:lpstr>Immunization Successes</vt:lpstr>
      <vt:lpstr>Number of Diseases Prevented by Vaccines Included in the Routine Child/Adolescent Immunization Schedule</vt:lpstr>
      <vt:lpstr>Comparison of 20th Century Annual Morbidity and Current Morbidity</vt:lpstr>
      <vt:lpstr>Protecting Children from Serious Disease through 1st and 2nd Generation Pneumococcal Conjugate Vaccines (PCV)</vt:lpstr>
      <vt:lpstr>Vaccine Coverage among Children 19-35 Months,  National Immunization Survey, United States, 1994-2016</vt:lpstr>
      <vt:lpstr>Very Few U.S. Toddlers Have Received No Vaccines</vt:lpstr>
      <vt:lpstr>The Impact of Childhood Immunization</vt:lpstr>
      <vt:lpstr>Vaccine Coverage</vt:lpstr>
      <vt:lpstr>HPV vaccination is the best way to protect  children from cancers caused by HPV </vt:lpstr>
      <vt:lpstr>Immunization Challenges </vt:lpstr>
      <vt:lpstr>Childhood Immunization Disparities</vt:lpstr>
      <vt:lpstr>Recent Disease Outbreaks</vt:lpstr>
      <vt:lpstr>Measles Cases Reported in the U.S.</vt:lpstr>
      <vt:lpstr>Measles, U.S. 2016 and 2017</vt:lpstr>
      <vt:lpstr>Mumps Cases Reported in the U.S.</vt:lpstr>
      <vt:lpstr>Reported Mumps Cases, United states, Vaccine Era, 1968-2017</vt:lpstr>
      <vt:lpstr>2017 Reported Mumps Cases and Outbreaks (n=5,629)</vt:lpstr>
      <vt:lpstr>Mumps Summary</vt:lpstr>
      <vt:lpstr>Pertussis Cases Reported in the U.S.</vt:lpstr>
      <vt:lpstr>Pertussis Incidence from 1990-2016</vt:lpstr>
      <vt:lpstr>Pertussis Summary</vt:lpstr>
      <vt:lpstr>Challenges in Normalizing HPV Vaccination                                            and Raising Rates</vt:lpstr>
      <vt:lpstr>Barriers to On-Time HPV Vaccination for all Preteens</vt:lpstr>
      <vt:lpstr>Value Parents Place on the Vaccines</vt:lpstr>
      <vt:lpstr>Clinicians underestimate the value parents place on HPV vaccine</vt:lpstr>
      <vt:lpstr>Research to Practice</vt:lpstr>
      <vt:lpstr>Understanding Vaccine Knowledge, Attitudes and Beliefs</vt:lpstr>
      <vt:lpstr>CDC Longitudinal Survey of First Time Expectant Moms</vt:lpstr>
      <vt:lpstr>Parents’ Vaccination Plans for Youngest Child</vt:lpstr>
      <vt:lpstr>Parents of Young Children:  Trusted Vaccine Information Sources</vt:lpstr>
      <vt:lpstr>Parents of Young Children:  Vaccine Questions and Concerns</vt:lpstr>
      <vt:lpstr>Reasons Parents Won’t Initiate HPV Vaccine Series for Their Children in the Next Year, NIS-Teen 2014</vt:lpstr>
      <vt:lpstr>Summary </vt:lpstr>
      <vt:lpstr>The Way Forward</vt:lpstr>
      <vt:lpstr>Talking with Parents about Infant Vaccines</vt:lpstr>
      <vt:lpstr>More Tips for Talking with Parents</vt:lpstr>
      <vt:lpstr>Make Strong Recommendations for HPV Vaccine</vt:lpstr>
      <vt:lpstr>CDC Recommends HPV Vaccination at Age 11 or 12 Years</vt:lpstr>
      <vt:lpstr>HPV Vaccine Dosing Schedules</vt:lpstr>
      <vt:lpstr>Free CDC Resources</vt:lpstr>
      <vt:lpstr>Immunization Training for Clinicians</vt:lpstr>
      <vt:lpstr>CDC Medscape Expert Commentaries</vt:lpstr>
      <vt:lpstr>Provider Resources for Vaccine Conversations with Parents</vt:lpstr>
      <vt:lpstr>How to Use Provider Resources</vt:lpstr>
      <vt:lpstr>HPV Specific Resources for Clinicians</vt:lpstr>
      <vt:lpstr>Childhood Immunization Materials to Share with Parents</vt:lpstr>
      <vt:lpstr>Infant Immunization FAQs</vt:lpstr>
      <vt:lpstr>Adolescent Immunization Materials to Share with Parents</vt:lpstr>
      <vt:lpstr>How to Use Communication Resources</vt:lpstr>
      <vt:lpstr>STATE OR LOCAL RESOURCES</vt:lpstr>
      <vt:lpstr>Questions?  [ADD YOUR CONTACT INFORMATION HERE] </vt:lpstr>
    </vt:vector>
  </TitlesOfParts>
  <Company>CDC/NCIRD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Immunization Upate March 2018</dc:title>
  <dc:subject>Childhood Immunization Update, March 2018</dc:subject>
  <dc:creator>Centers for Disease Control and Prevention</dc:creator>
  <cp:keywords>childhood immunization, update, coverage rates for young children, challenges related to chil immunizations, parental attitude</cp:keywords>
  <cp:lastModifiedBy>Liz Gueguen</cp:lastModifiedBy>
  <cp:revision>922</cp:revision>
  <cp:lastPrinted>2017-04-18T01:00:24Z</cp:lastPrinted>
  <dcterms:created xsi:type="dcterms:W3CDTF">2011-03-17T17:43:16Z</dcterms:created>
  <dcterms:modified xsi:type="dcterms:W3CDTF">2018-04-02T15:32:29Z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