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4" r:id="rId1"/>
  </p:sldMasterIdLst>
  <p:notesMasterIdLst>
    <p:notesMasterId r:id="rId39"/>
  </p:notesMasterIdLst>
  <p:sldIdLst>
    <p:sldId id="256" r:id="rId2"/>
    <p:sldId id="288" r:id="rId3"/>
    <p:sldId id="360" r:id="rId4"/>
    <p:sldId id="402" r:id="rId5"/>
    <p:sldId id="423" r:id="rId6"/>
    <p:sldId id="367" r:id="rId7"/>
    <p:sldId id="389" r:id="rId8"/>
    <p:sldId id="412" r:id="rId9"/>
    <p:sldId id="391" r:id="rId10"/>
    <p:sldId id="414" r:id="rId11"/>
    <p:sldId id="394" r:id="rId12"/>
    <p:sldId id="395" r:id="rId13"/>
    <p:sldId id="415" r:id="rId14"/>
    <p:sldId id="398" r:id="rId15"/>
    <p:sldId id="416" r:id="rId16"/>
    <p:sldId id="332" r:id="rId17"/>
    <p:sldId id="368" r:id="rId18"/>
    <p:sldId id="338" r:id="rId19"/>
    <p:sldId id="335" r:id="rId20"/>
    <p:sldId id="336" r:id="rId21"/>
    <p:sldId id="339" r:id="rId22"/>
    <p:sldId id="340" r:id="rId23"/>
    <p:sldId id="342" r:id="rId24"/>
    <p:sldId id="343" r:id="rId25"/>
    <p:sldId id="371" r:id="rId26"/>
    <p:sldId id="417" r:id="rId27"/>
    <p:sldId id="353" r:id="rId28"/>
    <p:sldId id="359" r:id="rId29"/>
    <p:sldId id="358" r:id="rId30"/>
    <p:sldId id="354" r:id="rId31"/>
    <p:sldId id="421" r:id="rId32"/>
    <p:sldId id="349" r:id="rId33"/>
    <p:sldId id="350" r:id="rId34"/>
    <p:sldId id="357" r:id="rId35"/>
    <p:sldId id="418" r:id="rId36"/>
    <p:sldId id="348" r:id="rId37"/>
    <p:sldId id="424" r:id="rId38"/>
  </p:sldIdLst>
  <p:sldSz cx="9144000" cy="6858000" type="screen4x3"/>
  <p:notesSz cx="7315200" cy="96012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Leslie (CDC/OID/NCIRD)" initials="RL(" lastIdx="24" clrIdx="0">
    <p:extLst>
      <p:ext uri="{19B8F6BF-5375-455C-9EA6-DF929625EA0E}">
        <p15:presenceInfo xmlns:p15="http://schemas.microsoft.com/office/powerpoint/2012/main" userId="S-1-5-21-1207783550-2075000910-922709458-271915" providerId="AD"/>
      </p:ext>
    </p:extLst>
  </p:cmAuthor>
  <p:cmAuthor id="2" name="Basket, Michelle (CDC/OID/NCIRD)" initials="BM(" lastIdx="29" clrIdx="1">
    <p:extLst>
      <p:ext uri="{19B8F6BF-5375-455C-9EA6-DF929625EA0E}">
        <p15:presenceInfo xmlns:p15="http://schemas.microsoft.com/office/powerpoint/2012/main" userId="S-1-5-21-1207783550-2075000910-922709458-176752" providerId="AD"/>
      </p:ext>
    </p:extLst>
  </p:cmAuthor>
  <p:cmAuthor id="3" name="Ryan, Elizabeth (CDC/OID/NCIRD) (CTR)" initials="RE((" lastIdx="3" clrIdx="2">
    <p:extLst>
      <p:ext uri="{19B8F6BF-5375-455C-9EA6-DF929625EA0E}">
        <p15:presenceInfo xmlns:p15="http://schemas.microsoft.com/office/powerpoint/2012/main" userId="S-1-5-21-1207783550-2075000910-922709458-477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A8A"/>
    <a:srgbClr val="532E63"/>
    <a:srgbClr val="B2A97E"/>
    <a:srgbClr val="FFE293"/>
    <a:srgbClr val="7A003C"/>
    <a:srgbClr val="FB790D"/>
    <a:srgbClr val="369016"/>
    <a:srgbClr val="8B9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1" autoAdjust="0"/>
    <p:restoredTop sz="94524" autoAdjust="0"/>
  </p:normalViewPr>
  <p:slideViewPr>
    <p:cSldViewPr snapToGrid="0">
      <p:cViewPr varScale="1">
        <p:scale>
          <a:sx n="77" d="100"/>
          <a:sy n="77" d="100"/>
        </p:scale>
        <p:origin x="1162" y="91"/>
      </p:cViewPr>
      <p:guideLst>
        <p:guide orient="horz" pos="2160"/>
        <p:guide pos="2880"/>
      </p:guideLst>
    </p:cSldViewPr>
  </p:slideViewPr>
  <p:outlineViewPr>
    <p:cViewPr>
      <p:scale>
        <a:sx n="33" d="100"/>
        <a:sy n="33" d="100"/>
      </p:scale>
      <p:origin x="0" y="1698"/>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8/9/2017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274135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Whooping</a:t>
            </a:r>
            <a:r>
              <a:rPr lang="en-US" baseline="0" dirty="0" smtClean="0"/>
              <a:t> cough vaccine is recommended for many age groups.  Infants and children need 5 doses of the </a:t>
            </a:r>
            <a:r>
              <a:rPr lang="en-US" baseline="0" dirty="0" err="1" smtClean="0"/>
              <a:t>DTaP</a:t>
            </a:r>
            <a:r>
              <a:rPr lang="en-US" baseline="0" dirty="0" smtClean="0"/>
              <a:t> vaccine at 2 months, 4 months, 6 months, 15-18 months, and 4-6 years.</a:t>
            </a:r>
          </a:p>
          <a:p>
            <a:endParaRPr lang="en-US" baseline="0" dirty="0" smtClean="0"/>
          </a:p>
          <a:p>
            <a:r>
              <a:rPr lang="en-US" baseline="0" dirty="0" smtClean="0"/>
              <a:t>Adolescents, adults and pregnant women all need the </a:t>
            </a:r>
            <a:r>
              <a:rPr lang="en-US" baseline="0" dirty="0" err="1" smtClean="0"/>
              <a:t>Tdap</a:t>
            </a:r>
            <a:r>
              <a:rPr lang="en-US" baseline="0" dirty="0" smtClean="0"/>
              <a:t> vaccine.  In some states, child care workers are required to be vaccinated against whooping cough.  </a:t>
            </a:r>
            <a:r>
              <a:rPr lang="en-US" baseline="0" dirty="0" smtClean="0">
                <a:solidFill>
                  <a:srgbClr val="FF0000"/>
                </a:solidFill>
              </a:rPr>
              <a:t>INSERT INFORMATION ABOUT REQUIREMENTS IN YOUR STATE.</a:t>
            </a:r>
          </a:p>
          <a:p>
            <a:endParaRPr lang="en-US" baseline="0" dirty="0" smtClean="0"/>
          </a:p>
          <a:p>
            <a:r>
              <a:rPr lang="en-US" baseline="0" dirty="0" smtClean="0"/>
              <a:t>Even if this is not required by state regulations, it’s a good idea for child care workers to receive </a:t>
            </a:r>
            <a:r>
              <a:rPr lang="en-US" baseline="0" dirty="0" err="1" smtClean="0"/>
              <a:t>Tdap</a:t>
            </a:r>
            <a:r>
              <a:rPr lang="en-US" baseline="0" dirty="0" smtClean="0"/>
              <a:t> vaccine, especially if they care for very young babies.</a:t>
            </a:r>
          </a:p>
          <a:p>
            <a:endParaRPr lang="en-US" baseline="0" dirty="0" smtClean="0"/>
          </a:p>
          <a:p>
            <a:r>
              <a:rPr lang="en-US" baseline="0" dirty="0" smtClean="0"/>
              <a:t>It’s also important to note that vaccinating women during each pregnancy is the best way to prevent pertussis in infants before they are old enough to get their own vaccines. This is because moms pass the protection to their babies when they are vaccinated during pregnancy.  </a:t>
            </a:r>
          </a:p>
          <a:p>
            <a:endParaRPr lang="en-US" baseline="0" dirty="0" smtClean="0"/>
          </a:p>
          <a:p>
            <a:r>
              <a:rPr lang="en-US" baseline="0" dirty="0" smtClean="0"/>
              <a:t>The recommended time for vaccination is the 27</a:t>
            </a:r>
            <a:r>
              <a:rPr lang="en-US" baseline="30000" dirty="0" smtClean="0"/>
              <a:t>th</a:t>
            </a:r>
            <a:r>
              <a:rPr lang="en-US" baseline="0" dirty="0" smtClean="0"/>
              <a:t> through 36</a:t>
            </a:r>
            <a:r>
              <a:rPr lang="en-US" baseline="30000" dirty="0" smtClean="0"/>
              <a:t>th</a:t>
            </a:r>
            <a:r>
              <a:rPr lang="en-US" baseline="0" dirty="0" smtClean="0"/>
              <a:t> week of pregnancy and preferably during the earlier part of this timeframe.  You may serve families with multiple children in which the mother is pregnant.  You can help ensure that her children are protected against whooping cough by reminding her about the </a:t>
            </a:r>
            <a:r>
              <a:rPr lang="en-US" baseline="0" dirty="0" err="1" smtClean="0"/>
              <a:t>Tdap</a:t>
            </a:r>
            <a:r>
              <a:rPr lang="en-US" baseline="0" dirty="0" smtClean="0"/>
              <a:t> vaccine.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175913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let’s talk about influenza,</a:t>
            </a:r>
            <a:r>
              <a:rPr lang="en-US" baseline="0" dirty="0" smtClean="0"/>
              <a:t> or flu.  Flu is another respiratory disease that spreads very easily.  It is different from a cold.  </a:t>
            </a:r>
          </a:p>
          <a:p>
            <a:endParaRPr lang="en-US" baseline="0" dirty="0" smtClean="0"/>
          </a:p>
          <a:p>
            <a:r>
              <a:rPr lang="en-US" baseline="0" dirty="0" smtClean="0"/>
              <a:t>Flu spreads most often by droplets from coughing or sneezing.  </a:t>
            </a:r>
          </a:p>
          <a:p>
            <a:endParaRPr lang="en-US" baseline="0" dirty="0" smtClean="0"/>
          </a:p>
          <a:p>
            <a:r>
              <a:rPr lang="en-US" baseline="0" dirty="0" smtClean="0"/>
              <a:t>Flu symptoms usually come on suddenly.  They include fever, cough, sore throat, runny or stuffy nose, muscle or body aches, headaches and tiredness. Some people, especially children, may also have vomiting and diarrhea.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155270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Flu</a:t>
            </a:r>
            <a:r>
              <a:rPr lang="en-US" baseline="0" dirty="0" smtClean="0"/>
              <a:t> can have a bigger impact on your child care than you might imagine.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Anyone, even healthy people, can get the flu.  Serious problems related to the flu can happen at any age.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Some people are at risk of developing serious complications from flu.  Young children are one of these groups.  Others include people 65 and older, people with chronic medical conditions, and pregnant women.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Each year, millions of children get sick with seasonal flu, thousands are hospitalized, and some children die.  It’s important for child care workers to be aware of this, because children younger than 5 years and especially those younger than 2 years old are more likely to end up in the hospital from flu.</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55652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A yearly flu vaccine is the first and most important step in protecting against flu viruses.  Children 6 months and older should be immunized against the flu every year.</a:t>
            </a:r>
          </a:p>
          <a:p>
            <a:endParaRPr lang="en-US" dirty="0" smtClean="0">
              <a:effectLst/>
            </a:endParaRPr>
          </a:p>
          <a:p>
            <a:r>
              <a:rPr lang="en-US" dirty="0" smtClean="0">
                <a:effectLst/>
              </a:rPr>
              <a:t>Women pregnant during flu season should also get a flu shot.  Women</a:t>
            </a:r>
            <a:r>
              <a:rPr lang="en-US" baseline="0" dirty="0" smtClean="0">
                <a:effectLst/>
              </a:rPr>
              <a:t> </a:t>
            </a:r>
            <a:r>
              <a:rPr lang="en-US" sz="1200" b="0" i="0" u="none" strike="noStrike" kern="1200" baseline="0" dirty="0" smtClean="0">
                <a:solidFill>
                  <a:schemeClr val="tx1"/>
                </a:solidFill>
                <a:latin typeface="+mn-lt"/>
                <a:ea typeface="+mn-ea"/>
                <a:cs typeface="+mn-cs"/>
              </a:rPr>
              <a:t>can get the flu shot at any time, during any trimester, while they are pregnant.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Child care workers should also be vaccinated each flu season to avoid getting and spreading flu to babies and young children.  INSERT INFORMATION ABOUT REQUIREMENTS IN YOUR STATE.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Getting vaccinated before flu activity begins, if possible by October, helps protect you once flu season started in your community.  However CDC recommends flu vaccination as long as flu viruses are circulating, even info January and later.</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t>13</a:t>
            </a:fld>
            <a:endParaRPr lang="en-US" dirty="0"/>
          </a:p>
        </p:txBody>
      </p:sp>
    </p:spTree>
    <p:extLst>
      <p:ext uri="{BB962C8B-B14F-4D97-AF65-F5344CB8AC3E}">
        <p14:creationId xmlns:p14="http://schemas.microsoft.com/office/powerpoint/2010/main" val="38222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Outbreaks of vaccine preventable diseases have occurred in childcare</a:t>
            </a:r>
            <a:r>
              <a:rPr lang="en-US" baseline="0" dirty="0" smtClean="0"/>
              <a:t> centers.  In recent years there have been outbreaks of measles and whooping cough, which we discussed, and also of chickenpox.</a:t>
            </a:r>
          </a:p>
          <a:p>
            <a:endParaRPr lang="en-US" baseline="0" dirty="0" smtClean="0"/>
          </a:p>
          <a:p>
            <a:r>
              <a:rPr lang="en-US" baseline="0" dirty="0" smtClean="0"/>
              <a:t>Unvaccinated children in your child care center or home are at risk of getting diseases if they are not vaccinated.  This includes babies that are too young for vaccination and children who cannot be vaccinated due to medical conditions.</a:t>
            </a:r>
          </a:p>
          <a:p>
            <a:endParaRPr lang="en-US" baseline="0" dirty="0" smtClean="0"/>
          </a:p>
          <a:p>
            <a:r>
              <a:rPr lang="en-US" baseline="0" dirty="0" smtClean="0"/>
              <a:t>Children who are not caught up on their vaccinations may be excluded from child care if there are outbreaks.  INSERT INFORMATION ABOUT WHERE TO FIND GUIDELINES IN YOUR STATE.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429293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of</a:t>
            </a:r>
            <a:r>
              <a:rPr lang="en-US" baseline="0" dirty="0" smtClean="0"/>
              <a:t> outbreaks may sound worrisome, but it is possible to prevent them.</a:t>
            </a:r>
          </a:p>
          <a:p>
            <a:endParaRPr lang="en-US" baseline="0" dirty="0" smtClean="0"/>
          </a:p>
          <a:p>
            <a:r>
              <a:rPr lang="en-US" baseline="0" dirty="0" smtClean="0"/>
              <a:t>Vaccination is one of the best ways that parents can protect young children from 14 serious diseases.</a:t>
            </a:r>
          </a:p>
          <a:p>
            <a:endParaRPr lang="en-US" baseline="0" dirty="0" smtClean="0"/>
          </a:p>
          <a:p>
            <a:r>
              <a:rPr lang="en-US" baseline="0" dirty="0" smtClean="0"/>
              <a:t>It’s also important to know that despite what you may hear in the media, most parents DO choose to vaccinate, although some may have questions. In 2015, m</a:t>
            </a:r>
            <a:r>
              <a:rPr lang="en-US" dirty="0" smtClean="0">
                <a:effectLst/>
              </a:rPr>
              <a:t>ore than 90% of children aged 19-35 months were up to date on vaccination against polio; hepatitis B; measles, mumps, and rubella; and varicella.  Less than 1% of children had received no vaccines at</a:t>
            </a:r>
            <a:r>
              <a:rPr lang="en-US" baseline="0" dirty="0" smtClean="0">
                <a:effectLst/>
              </a:rPr>
              <a:t> all. </a:t>
            </a:r>
            <a:endParaRPr lang="en-US" baseline="0" dirty="0" smtClean="0"/>
          </a:p>
          <a:p>
            <a:endParaRPr lang="en-US" baseline="0" dirty="0" smtClean="0"/>
          </a:p>
          <a:p>
            <a:r>
              <a:rPr lang="en-US" baseline="0" dirty="0" smtClean="0"/>
              <a:t>As we have discussed, pregnant women need flu and whooping cough vaccines, but they might not know it.  You may serve families where the mom is pregnant.  Encourage these moms to learn about the safe, proven protection that vaccines provide.</a:t>
            </a:r>
          </a:p>
          <a:p>
            <a:endParaRPr lang="en-US" baseline="0" dirty="0" smtClean="0"/>
          </a:p>
          <a:p>
            <a:r>
              <a:rPr lang="en-US" baseline="0" dirty="0" smtClean="0"/>
              <a:t>Finally, as a child care provider, YOU play a key role in making sure that families are up-to-date on their vaccinations.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199274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Making sure that children that you are caring for are immunized according to the CDC’s recommended immunization schedule is the best way to ensure they are protected from 14 very serious diseases. </a:t>
            </a:r>
            <a:r>
              <a:rPr lang="en-US" sz="1200" b="0" i="0" u="none" strike="noStrike" kern="1200" baseline="0" dirty="0" smtClean="0">
                <a:solidFill>
                  <a:schemeClr val="tx1"/>
                </a:solidFill>
                <a:latin typeface="+mn-lt"/>
                <a:ea typeface="+mn-ea"/>
                <a:cs typeface="+mn-cs"/>
              </a:rPr>
              <a:t>The purpose of the recommended immunization schedule is to protect infants and children by providing immunity early in life, before they are exposed to potentially life-threatening diseases.  Each vaccine is tested during the licensing process to be sure that it is safe and effective for children to receive at the recommended ages. When children get behind schedule for one reason or another, this puts them at risk of becoming ill with a disease during the time they are unprotected.  But the good news is that they can work with their child’s doctor to get them caught up on their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making immunization a priority in the early childcare setting really is critical – it’s about fostering an environment that promotes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Today I’m going to talk about 3 ways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Checking immunization records to make sure each child is up to date on their vaccinations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Educating yourself and ensuring that you and your staff are vaccinated.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Educating parents in your program and connecting them to credible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244260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step is making sure you know which children in your program are up to date on their vaccines and which need to catch up.  </a:t>
            </a:r>
          </a:p>
          <a:p>
            <a:endParaRPr lang="en-US" baseline="0" dirty="0" smtClean="0"/>
          </a:p>
          <a:p>
            <a:r>
              <a:rPr lang="en-US" baseline="0" dirty="0" smtClean="0"/>
              <a:t>As children are enrolled in the program, check their vaccine records against the recommended immunization schedule (pictured here) to see if they have received all their recommended vaccine doses.  Then, as children get older, check their vaccine records again on a regular basis to make sure they are staying up to date. </a:t>
            </a:r>
          </a:p>
          <a:p>
            <a:endParaRPr lang="en-US" baseline="0" dirty="0" smtClean="0"/>
          </a:p>
          <a:p>
            <a:r>
              <a:rPr lang="en-US" baseline="0" dirty="0" smtClean="0"/>
              <a:t>It may be helpful to set a regular schedule for reviewing immunization records of all children, like on a quarterly basis.</a:t>
            </a:r>
          </a:p>
          <a:p>
            <a:endParaRPr lang="en-US" baseline="0" dirty="0" smtClean="0"/>
          </a:p>
          <a:p>
            <a:r>
              <a:rPr lang="en-US" baseline="0" dirty="0" smtClean="0"/>
              <a:t>If you determine that a child may be behind on her vaccines, ask the parent to make an appointment with the child’s healthcare provider as soon as possible to get caught up.</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0248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Immunization Information</a:t>
            </a:r>
            <a:r>
              <a:rPr lang="en-US" baseline="0" dirty="0" smtClean="0"/>
              <a:t> Systems can help make your job of tracking immunizations much easier.</a:t>
            </a:r>
          </a:p>
          <a:p>
            <a:endParaRPr lang="en-US" baseline="0" dirty="0" smtClean="0"/>
          </a:p>
          <a:p>
            <a:r>
              <a:rPr lang="en-US" baseline="0" dirty="0" smtClean="0"/>
              <a:t>IIS are confidential, computerized databases that record all immunization doses administered by participating medical providers.  In other words, when a health care professional like a nurse gives a vaccine to a child, they enter this information into their state’s IIS.  </a:t>
            </a:r>
          </a:p>
          <a:p>
            <a:endParaRPr lang="en-US" baseline="0" dirty="0" smtClean="0"/>
          </a:p>
          <a:p>
            <a:r>
              <a:rPr lang="en-US" baseline="0" dirty="0" smtClean="0"/>
              <a:t>INSERT NOTES ABOUT YOUR STATE’S IIS.</a:t>
            </a:r>
          </a:p>
          <a:p>
            <a:endParaRPr lang="en-US" baseline="0" dirty="0" smtClean="0"/>
          </a:p>
          <a:p>
            <a:r>
              <a:rPr lang="en-US" baseline="0" dirty="0" smtClean="0"/>
              <a:t>The IIS is probably the best way to get the most accurate, up-to-date immunization information for a given child.  I’m guessing that you will find it far easier and faster to just look up the immunization records for children in your program through your IIS then to have to go through the potentially lengthy process of reaching out to parents to get this information, and the follow up and record keeping that goes along with that. </a:t>
            </a:r>
          </a:p>
          <a:p>
            <a:endParaRPr lang="en-US" baseline="0" dirty="0" smtClean="0"/>
          </a:p>
          <a:p>
            <a:r>
              <a:rPr lang="en-US" baseline="0" dirty="0" smtClean="0"/>
              <a:t>INSERT NOTES ABOUT WHETHER OR NOT CHILD CARE PROVIDERS CAN ACCESS IIS INFORMATION IN YOUR STATE.</a:t>
            </a:r>
          </a:p>
          <a:p>
            <a:endParaRPr lang="en-US" baseline="0" dirty="0" smtClean="0"/>
          </a:p>
          <a:p>
            <a:r>
              <a:rPr lang="en-US" dirty="0" smtClean="0"/>
              <a:t>.INSERT</a:t>
            </a:r>
            <a:r>
              <a:rPr lang="en-US" baseline="0" dirty="0" smtClean="0"/>
              <a:t> INFORMATION ABOUT HEALTH DEPARTMENT OR COALITIONS THAT CAN POTENTIALLY PROVIDE TRAINING.</a:t>
            </a:r>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146442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Parents should request a shot record from their doctor as official proof of vaccination.  However, it can also be helpful for parents to track shots themselves in order to see what is coming up and which shots their child may be missing.  They can then discuss upcoming or missing shots with their child’s doctor and make sure their children stay on schedule.  </a:t>
            </a:r>
          </a:p>
          <a:p>
            <a:endParaRPr lang="en-US" baseline="0" dirty="0" smtClean="0"/>
          </a:p>
          <a:p>
            <a:r>
              <a:rPr lang="en-US" baseline="0" dirty="0" smtClean="0"/>
              <a:t>This slide shows a tool that parents can print out from the CDC website and use it to record and track both their children’s immunizations and their developmental milestones for their personal records.  These are not official records that should be accepted by child care centers. [INSERT ANY INFORMATION ABOUT ADDITIONAL TRACKERS THAT YOUR STATE OFFERS]</a:t>
            </a:r>
          </a:p>
          <a:p>
            <a:endParaRPr lang="en-US" baseline="0" dirty="0" smtClean="0"/>
          </a:p>
          <a:p>
            <a:r>
              <a:rPr lang="en-US" dirty="0" smtClean="0"/>
              <a:t>All doses</a:t>
            </a:r>
            <a:r>
              <a:rPr lang="en-US" baseline="0" dirty="0" smtClean="0"/>
              <a:t> of the recommended vaccines are need for the best protection possible against these diseases.  We know from CDC immunization coverage, data, however, that many parents find it challenging to get final doses.  By encouraging them to get these final doses, you can help ensure that the children get fully immunized.</a:t>
            </a:r>
          </a:p>
          <a:p>
            <a:endParaRPr lang="en-US" baseline="0" dirty="0" smtClean="0"/>
          </a:p>
          <a:p>
            <a:r>
              <a:rPr lang="en-US" baseline="0" dirty="0" smtClean="0"/>
              <a:t>As children get older, different vaccines are recommended at different ages, so be sure parents are aware, and a tool like this can help.</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89861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820715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Vaccine</a:t>
            </a:r>
            <a:r>
              <a:rPr lang="en-US" baseline="0" dirty="0" smtClean="0"/>
              <a:t> preventable diseases </a:t>
            </a:r>
            <a:r>
              <a:rPr lang="en-US" dirty="0" smtClean="0"/>
              <a:t>are notifiable</a:t>
            </a:r>
            <a:r>
              <a:rPr lang="en-US" baseline="0" dirty="0" smtClean="0"/>
              <a:t> diseases, meaning that they should be reported to your state or local health department, who then in turn reports to CDC.</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163502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encourage you to do</a:t>
            </a:r>
            <a:r>
              <a:rPr lang="en-US" baseline="0" dirty="0" smtClean="0"/>
              <a:t> some reading about vaccines and educate yourself and any staff you may have.  </a:t>
            </a:r>
            <a:r>
              <a:rPr lang="en-US" dirty="0" smtClean="0"/>
              <a:t>Y</a:t>
            </a:r>
            <a:r>
              <a:rPr lang="en-US" baseline="0" dirty="0" smtClean="0"/>
              <a:t>ou don’t have to become an expert on this topic, but there are materials that can help you be prepared to answer some of the more common questions that parents ask about vaccines.  I’ll highlight these shortly, and going through these ahead of time may help you feel more comfortable discussing the importance of following the immunization schedule when you talk with parents.</a:t>
            </a:r>
            <a:endParaRPr lang="en-US" dirty="0" smtClean="0"/>
          </a:p>
          <a:p>
            <a:endParaRPr lang="en-US" dirty="0" smtClean="0"/>
          </a:p>
          <a:p>
            <a:r>
              <a:rPr lang="en-US" dirty="0" smtClean="0"/>
              <a:t>I encourage you</a:t>
            </a:r>
            <a:r>
              <a:rPr lang="en-US" baseline="0" dirty="0" smtClean="0"/>
              <a:t> to learn </a:t>
            </a:r>
            <a:r>
              <a:rPr lang="en-US" dirty="0" smtClean="0"/>
              <a:t>about:</a:t>
            </a:r>
          </a:p>
          <a:p>
            <a:pPr lvl="1"/>
            <a:r>
              <a:rPr lang="en-US" dirty="0" smtClean="0"/>
              <a:t>The childhood immunization schedule</a:t>
            </a:r>
          </a:p>
          <a:p>
            <a:pPr lvl="1"/>
            <a:r>
              <a:rPr lang="en-US" dirty="0" smtClean="0"/>
              <a:t>The benefits and risks of vaccination</a:t>
            </a:r>
          </a:p>
          <a:p>
            <a:pPr lvl="1"/>
            <a:r>
              <a:rPr lang="en-US" dirty="0" smtClean="0"/>
              <a:t>Vaccine-preventable diseases (including symptoms) </a:t>
            </a:r>
          </a:p>
          <a:p>
            <a:pPr lvl="0"/>
            <a:endParaRPr lang="en-US" dirty="0" smtClean="0"/>
          </a:p>
          <a:p>
            <a:pPr lvl="0"/>
            <a:r>
              <a:rPr lang="en-US" dirty="0" smtClean="0"/>
              <a:t>When you’re talking with parents, key messages to tell them are:  </a:t>
            </a:r>
          </a:p>
          <a:p>
            <a:pPr lvl="1"/>
            <a:r>
              <a:rPr lang="en-US" b="0" dirty="0" smtClean="0">
                <a:latin typeface="+mn-lt"/>
              </a:rPr>
              <a:t>Look into your state’s child care vaccination requirements.</a:t>
            </a:r>
          </a:p>
          <a:p>
            <a:pPr lvl="1"/>
            <a:r>
              <a:rPr lang="en-US" b="0" dirty="0" smtClean="0">
                <a:latin typeface="+mn-lt"/>
              </a:rPr>
              <a:t>Vaccines are the best way to protect infants and children from 14 serious diseases,</a:t>
            </a:r>
            <a:r>
              <a:rPr lang="en-US" b="0" baseline="0" dirty="0" smtClean="0">
                <a:latin typeface="+mn-lt"/>
              </a:rPr>
              <a:t> like bacterial meningitis and polio.</a:t>
            </a:r>
            <a:endParaRPr lang="en-US" b="0" dirty="0" smtClean="0">
              <a:latin typeface="+mn-lt"/>
            </a:endParaRPr>
          </a:p>
          <a:p>
            <a:pPr lvl="1"/>
            <a:r>
              <a:rPr lang="en-US" b="0" dirty="0" smtClean="0">
                <a:latin typeface="+mn-lt"/>
              </a:rPr>
              <a:t>Vaccines protect </a:t>
            </a:r>
            <a:r>
              <a:rPr lang="en-US" b="0" i="1" dirty="0" smtClean="0">
                <a:latin typeface="+mn-lt"/>
              </a:rPr>
              <a:t>their</a:t>
            </a:r>
            <a:r>
              <a:rPr lang="en-US" b="0" dirty="0" smtClean="0">
                <a:latin typeface="+mn-lt"/>
              </a:rPr>
              <a:t> children—and they also protect other children. For example, </a:t>
            </a:r>
            <a:r>
              <a:rPr lang="en-US" dirty="0" smtClean="0"/>
              <a:t>some children</a:t>
            </a:r>
            <a:r>
              <a:rPr lang="en-US" baseline="0" dirty="0" smtClean="0"/>
              <a:t> are too young to be protected with immunization or cannot be vaccinated due to medical conditions, such as cancer, and vaccines help protect them too.</a:t>
            </a:r>
            <a:endParaRPr lang="en-US" b="0" dirty="0" smtClean="0">
              <a:latin typeface="+mn-lt"/>
            </a:endParaRPr>
          </a:p>
          <a:p>
            <a:pPr lvl="1"/>
            <a:r>
              <a:rPr lang="en-US" b="0" dirty="0" smtClean="0">
                <a:latin typeface="+mn-lt"/>
              </a:rPr>
              <a:t>The Vaccines for Children Program provides eligible children vaccines at no cost.</a:t>
            </a:r>
          </a:p>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7303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Vaccines</a:t>
            </a:r>
            <a:r>
              <a:rPr lang="en-US" baseline="0" dirty="0" smtClean="0"/>
              <a:t> for Children, or VFC, Program is a federal program that provides vaccines at no cost for eligible children.  You can see the eligibility criteria listed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family gets vaccines through the VFC program, the vaccines themselves are free, but families may still be asked to pay a fee for the office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wide variety of providers participate in VFC, including</a:t>
            </a:r>
            <a:r>
              <a:rPr lang="en-US" baseline="0" dirty="0" smtClean="0"/>
              <a:t> </a:t>
            </a:r>
            <a:r>
              <a:rPr lang="en-US" dirty="0" smtClean="0"/>
              <a:t>40,000 doctors, hospitals,</a:t>
            </a:r>
            <a:r>
              <a:rPr lang="en-US" baseline="0" dirty="0" smtClean="0"/>
              <a:t> p</a:t>
            </a:r>
            <a:r>
              <a:rPr lang="en-US" dirty="0" smtClean="0"/>
              <a:t>ublic health clinics, and</a:t>
            </a:r>
            <a:r>
              <a:rPr lang="en-US" baseline="0" dirty="0" smtClean="0"/>
              <a:t> community clinics.  Some schools also participate.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301515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great place to start as</a:t>
            </a:r>
            <a:r>
              <a:rPr lang="en-US" baseline="0" dirty="0" smtClean="0"/>
              <a:t> you are learning about childhood vaccines is the CDC’s vaccine website for parents.</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2018955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ways</a:t>
            </a:r>
            <a:r>
              <a:rPr lang="en-US" baseline="0" dirty="0" smtClean="0"/>
              <a:t> to learn about immunization.</a:t>
            </a:r>
          </a:p>
          <a:p>
            <a:endParaRPr lang="en-US" baseline="0" dirty="0" smtClean="0"/>
          </a:p>
          <a:p>
            <a:r>
              <a:rPr lang="en-US" baseline="0" dirty="0" smtClean="0"/>
              <a:t>INSERT INFORMATION ABOUT TRAINING PROVIDED BY YOUR HEALTH DEPARTMENT OR COALITION.</a:t>
            </a:r>
          </a:p>
          <a:p>
            <a:endParaRPr lang="en-US" baseline="0" dirty="0" smtClean="0"/>
          </a:p>
          <a:p>
            <a:r>
              <a:rPr lang="en-US" baseline="0" dirty="0" smtClean="0"/>
              <a:t>CDC also offers free online training courses about immunization.  Some of them are geared more for doctors and nurses, so they may be more appropriate for child care staff with clinical backgrounds.</a:t>
            </a:r>
          </a:p>
          <a:p>
            <a:endParaRPr lang="en-US" baseline="0" dirty="0" smtClean="0"/>
          </a:p>
          <a:p>
            <a:r>
              <a:rPr lang="en-US" baseline="0" dirty="0" smtClean="0"/>
              <a:t>Here are some other websites that offer immunization information for parents and the general public.  INSERT YOUR HEALTH DEPARMENT OR COALITION WEBSITE IF APPROPRIATE.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392357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child care worker, it’s also important to get vaccinated yourself, so that you can</a:t>
            </a:r>
            <a:r>
              <a:rPr lang="en-US" baseline="0" dirty="0" smtClean="0"/>
              <a:t> protect yourself and </a:t>
            </a:r>
            <a:r>
              <a:rPr lang="en-US" dirty="0" smtClean="0"/>
              <a:t>don’t pass disease</a:t>
            </a:r>
            <a:r>
              <a:rPr lang="en-US" baseline="0" dirty="0" smtClean="0"/>
              <a:t> onto children.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find out what other vaccines you may need by taking CDC’s adult vaccine quiz.</a:t>
            </a:r>
            <a:endParaRPr lang="en-US" dirty="0" smtClean="0"/>
          </a:p>
          <a:p>
            <a:endParaRPr lang="en-US" baseline="0" dirty="0" smtClean="0"/>
          </a:p>
          <a:p>
            <a:r>
              <a:rPr lang="en-US" baseline="0" dirty="0" smtClean="0"/>
              <a:t>Some states require that child care workers be vaccinated against certain diseases.  INSERT INFORMATION ABOUT YOUR STATE’S LAWS.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4001587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Vaccines aren’t just for children – they protect</a:t>
            </a:r>
            <a:r>
              <a:rPr lang="en-US" baseline="0" dirty="0" smtClean="0"/>
              <a:t> us throughout our lives.  The URL at the bottom of this slide takes you to a quiz you can take to see what vaccines you may need as an adult.</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Tree>
    <p:extLst>
      <p:ext uri="{BB962C8B-B14F-4D97-AF65-F5344CB8AC3E}">
        <p14:creationId xmlns:p14="http://schemas.microsoft.com/office/powerpoint/2010/main" val="3171136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has a</a:t>
            </a:r>
            <a:r>
              <a:rPr lang="en-US" baseline="0" dirty="0" smtClean="0"/>
              <a:t> lot of free materials that you can share with parents.  As a first step, you can refer parents to the CDC vaccine website for parents, which was mentioned earlier.  </a:t>
            </a:r>
          </a:p>
          <a:p>
            <a:endParaRPr lang="en-US" baseline="0" dirty="0" smtClean="0"/>
          </a:p>
          <a:p>
            <a:r>
              <a:rPr lang="en-US" baseline="0" dirty="0" smtClean="0"/>
              <a:t>On this website, you can find a lot of educational resources, like those listed here.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3144037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mentioned this piece earlier – Infant Immunization FAQs</a:t>
            </a:r>
            <a:r>
              <a:rPr lang="en-US" baseline="0" dirty="0" smtClean="0"/>
              <a:t> - </a:t>
            </a:r>
            <a:r>
              <a:rPr lang="en-US" dirty="0" smtClean="0"/>
              <a:t>This is a particularly good resource available in English and Spanish</a:t>
            </a:r>
            <a:r>
              <a:rPr lang="en-US" baseline="0" dirty="0" smtClean="0"/>
              <a:t> that provides answers to common vaccine questions that parents ask. </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3531510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also a good idea to review the</a:t>
            </a:r>
            <a:r>
              <a:rPr lang="en-US" baseline="0" dirty="0" smtClean="0"/>
              <a:t> CDC immunization schedules, which are updated every year and endorsed by the American Academy of Pediatrics and the American Academy of Family Physicians.</a:t>
            </a:r>
          </a:p>
          <a:p>
            <a:endParaRPr lang="en-US" baseline="0" dirty="0" smtClean="0"/>
          </a:p>
          <a:p>
            <a:r>
              <a:rPr lang="en-US" baseline="0" dirty="0" smtClean="0"/>
              <a:t>CDC has easy-to-read, parent-friendly versions of the schedules in English and Spanish.</a:t>
            </a:r>
          </a:p>
          <a:p>
            <a:endParaRPr lang="en-US" baseline="0" dirty="0" smtClean="0"/>
          </a:p>
          <a:p>
            <a:r>
              <a:rPr lang="en-US" baseline="0" dirty="0" smtClean="0"/>
              <a:t>CDC also has an interactive online tool that provides a tailored schedule for a particular child according to his birthdate.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dirty="0"/>
          </a:p>
        </p:txBody>
      </p:sp>
    </p:spTree>
    <p:extLst>
      <p:ext uri="{BB962C8B-B14F-4D97-AF65-F5344CB8AC3E}">
        <p14:creationId xmlns:p14="http://schemas.microsoft.com/office/powerpoint/2010/main" val="334116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all know, a child’s early years are very important</a:t>
            </a:r>
            <a:r>
              <a:rPr lang="en-US" baseline="0" dirty="0" smtClean="0"/>
              <a:t> for his childhood growth the development.</a:t>
            </a:r>
          </a:p>
          <a:p>
            <a:endParaRPr lang="en-US" baseline="0" dirty="0" smtClean="0"/>
          </a:p>
          <a:p>
            <a:r>
              <a:rPr lang="en-US" baseline="0" dirty="0" smtClean="0"/>
              <a:t>A child will achieve multiple milestones in his first year of life.  These include:</a:t>
            </a:r>
          </a:p>
          <a:p>
            <a:endParaRPr lang="en-US" baseline="0" dirty="0" smtClean="0"/>
          </a:p>
          <a:p>
            <a:r>
              <a:rPr lang="en-US" b="1" baseline="0" dirty="0" smtClean="0"/>
              <a:t>Social and emotional milestones </a:t>
            </a:r>
            <a:r>
              <a:rPr lang="en-US" baseline="0" dirty="0" smtClean="0"/>
              <a:t>– like smiling, looking at herself in the mirror, and playing with others</a:t>
            </a:r>
          </a:p>
          <a:p>
            <a:endParaRPr lang="en-US" baseline="0" dirty="0" smtClean="0"/>
          </a:p>
          <a:p>
            <a:r>
              <a:rPr lang="en-US" b="1" baseline="0" dirty="0" smtClean="0"/>
              <a:t>Language and communication milestones </a:t>
            </a:r>
            <a:r>
              <a:rPr lang="en-US" baseline="0" dirty="0" smtClean="0"/>
              <a:t>– like responding to her own name, pointing at things, and saying mama and dada</a:t>
            </a:r>
          </a:p>
          <a:p>
            <a:endParaRPr lang="en-US" baseline="0" dirty="0" smtClean="0"/>
          </a:p>
          <a:p>
            <a:r>
              <a:rPr lang="en-US" b="1" baseline="0" dirty="0" smtClean="0"/>
              <a:t>Cognitive milestones related to learning, thinking and problem solving </a:t>
            </a:r>
            <a:r>
              <a:rPr lang="en-US" baseline="0" dirty="0" smtClean="0"/>
              <a:t>– like showing curiosity about things, looking for things you hide, and following verbal commands</a:t>
            </a:r>
          </a:p>
          <a:p>
            <a:endParaRPr lang="en-US" b="1" baseline="0" dirty="0" smtClean="0"/>
          </a:p>
          <a:p>
            <a:r>
              <a:rPr lang="en-US" b="1" baseline="0" dirty="0" smtClean="0"/>
              <a:t>Milestones related to movement and physical development </a:t>
            </a:r>
            <a:r>
              <a:rPr lang="en-US" baseline="0" dirty="0" smtClean="0"/>
              <a:t>– like sitting without support, crawling, and walking</a:t>
            </a:r>
          </a:p>
          <a:p>
            <a:endParaRPr lang="en-US" baseline="0" dirty="0" smtClean="0"/>
          </a:p>
          <a:p>
            <a:r>
              <a:rPr lang="en-US" baseline="0" dirty="0" smtClean="0"/>
              <a:t>A child’s health can impact her physical development.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782086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good resource</a:t>
            </a:r>
            <a:r>
              <a:rPr lang="en-US" baseline="0" dirty="0" smtClean="0"/>
              <a:t> is CDC’s 60-page Parent’s Guide to Childhood Immunizations.  You can order up to 25 hard copies and distribute them, or encourage parents to order a copy themselves.  I’ll show you how to do this on the next slide.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Tree>
    <p:extLst>
      <p:ext uri="{BB962C8B-B14F-4D97-AF65-F5344CB8AC3E}">
        <p14:creationId xmlns:p14="http://schemas.microsoft.com/office/powerpoint/2010/main" val="2285597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order a copy, go to the CDC-INFO ON Demand website.  You can also order other things, like copies of the immunization schedule and selected immunization posters.  Following the instructions here to place your order.</a:t>
            </a:r>
          </a:p>
          <a:p>
            <a:endParaRPr lang="en-US" baseline="0" dirty="0" smtClean="0"/>
          </a:p>
          <a:p>
            <a:endParaRPr lang="en-US" baseline="0" dirty="0" smtClean="0"/>
          </a:p>
          <a:p>
            <a:r>
              <a:rPr lang="en-US" baseline="0" dirty="0" smtClean="0"/>
              <a:t>All materials are free of charge.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3128206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all know there is a lot of information</a:t>
            </a:r>
            <a:r>
              <a:rPr lang="en-US" baseline="0" dirty="0" smtClean="0"/>
              <a:t> out there online about childhood vaccines, and unfortunately not all of it is accurate.  </a:t>
            </a:r>
            <a:r>
              <a:rPr lang="en-US" dirty="0" smtClean="0"/>
              <a:t>Throughout</a:t>
            </a:r>
            <a:r>
              <a:rPr lang="en-US" baseline="0" dirty="0" smtClean="0"/>
              <a:t> your education efforts with parents, it is very important for you to always encourage them to seek information from credible sources of information.  I’ve been sharing the CDC’s URL with you today, and that is an example of a website that you can feel comfortable sending parents to for information that is accurate, credible, and presented in a balanced manner.  </a:t>
            </a:r>
            <a:endParaRPr lang="en-US" dirty="0" smtClean="0"/>
          </a:p>
          <a:p>
            <a:endParaRPr lang="en-US" baseline="0" dirty="0" smtClean="0"/>
          </a:p>
          <a:p>
            <a:r>
              <a:rPr lang="en-US" baseline="0" dirty="0" smtClean="0"/>
              <a:t>Here a few ideas and suggestions for how to share credible information with parents.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dirty="0"/>
          </a:p>
        </p:txBody>
      </p:sp>
    </p:spTree>
    <p:extLst>
      <p:ext uri="{BB962C8B-B14F-4D97-AF65-F5344CB8AC3E}">
        <p14:creationId xmlns:p14="http://schemas.microsoft.com/office/powerpoint/2010/main" val="2096372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a:t>
            </a:r>
            <a:r>
              <a:rPr lang="en-US" baseline="0" dirty="0" smtClean="0"/>
              <a:t> parents as soon as they join your child care center is a great idea, but there are also specific times of year when CDC has special immunization observances.  These provide another opportunity to educate parents and encourage vaccination.  They include National Infant Immunization Week in late April and National Immunization Awareness Month in August.  You can find out more by visiting these websites.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dirty="0"/>
          </a:p>
        </p:txBody>
      </p:sp>
    </p:spTree>
    <p:extLst>
      <p:ext uri="{BB962C8B-B14F-4D97-AF65-F5344CB8AC3E}">
        <p14:creationId xmlns:p14="http://schemas.microsoft.com/office/powerpoint/2010/main" val="71080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what we have learned today, immunization keeps children healthy</a:t>
            </a:r>
            <a:r>
              <a:rPr lang="en-US" baseline="0" dirty="0" smtClean="0"/>
              <a:t> so that they can spend more time lowing, growing, and socializing with their peers.</a:t>
            </a:r>
          </a:p>
          <a:p>
            <a:endParaRPr lang="en-US" baseline="0" dirty="0" smtClean="0"/>
          </a:p>
          <a:p>
            <a:r>
              <a:rPr lang="en-US" baseline="0" dirty="0" smtClean="0"/>
              <a:t>It’s very important for child care programs to make immunization a priority and foster an environment of health by having child care vaccination policies, educating staff, and educating parents</a:t>
            </a:r>
          </a:p>
          <a:p>
            <a:endParaRPr lang="en-US" baseline="0" dirty="0" smtClean="0"/>
          </a:p>
          <a:p>
            <a:r>
              <a:rPr lang="en-US" baseline="0" dirty="0" smtClean="0"/>
              <a:t>And there are many ways that you can educate parents using resources from CDC and other credible organizations.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852264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closing, I</a:t>
            </a:r>
            <a:r>
              <a:rPr lang="en-US" baseline="0" dirty="0" smtClean="0"/>
              <a:t> want to thank you for your time and attention today, and for your commitment to keeping children, families, and communities healthy and free of vaccine preventable diseases.</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Tree>
    <p:extLst>
      <p:ext uri="{BB962C8B-B14F-4D97-AF65-F5344CB8AC3E}">
        <p14:creationId xmlns:p14="http://schemas.microsoft.com/office/powerpoint/2010/main" val="16990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factors that can impact a child’s healthy development in both positive and negative ways.  </a:t>
            </a:r>
          </a:p>
          <a:p>
            <a:endParaRPr lang="en-US" dirty="0" smtClean="0"/>
          </a:p>
          <a:p>
            <a:r>
              <a:rPr lang="en-US" dirty="0" smtClean="0"/>
              <a:t>For example, growing up in safe</a:t>
            </a:r>
            <a:r>
              <a:rPr lang="en-US" baseline="0" dirty="0" smtClean="0"/>
              <a:t> and loving home can have a positive impact on a child’s development.  </a:t>
            </a:r>
          </a:p>
          <a:p>
            <a:endParaRPr lang="en-US" baseline="0" dirty="0" smtClean="0"/>
          </a:p>
          <a:p>
            <a:r>
              <a:rPr lang="en-US" baseline="0" dirty="0" smtClean="0"/>
              <a:t>Emotional neglect can have a negative impact.  </a:t>
            </a:r>
          </a:p>
          <a:p>
            <a:endParaRPr lang="en-US" baseline="0" dirty="0" smtClean="0"/>
          </a:p>
          <a:p>
            <a:r>
              <a:rPr lang="en-US" baseline="0" dirty="0" smtClean="0"/>
              <a:t>Proper nutrition, exercise, and rest can have a positive impact on development.  But poor nutrition and physical neglect, like not having proper medical care, can have a negative impact on development.  Illness can also have a negative impact on a child’s development.  For example, chronic ear infections can impact a child’s speech and language development.</a:t>
            </a:r>
          </a:p>
          <a:p>
            <a:endParaRPr lang="en-US" baseline="0" dirty="0" smtClean="0"/>
          </a:p>
          <a:p>
            <a:r>
              <a:rPr lang="en-US" baseline="0" dirty="0" smtClean="0"/>
              <a:t>Immunizations can provide protection from serious illnesses that can have a negative impact on a child’s development.  For example, the PCV shot, which protects against pneumococcal disease, can help prevent ear infections.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92365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533400"/>
            <a:ext cx="3565525" cy="2674938"/>
          </a:xfrm>
        </p:spPr>
      </p:sp>
      <p:sp>
        <p:nvSpPr>
          <p:cNvPr id="3" name="Notes Placeholder 2"/>
          <p:cNvSpPr>
            <a:spLocks noGrp="1"/>
          </p:cNvSpPr>
          <p:nvPr>
            <p:ph type="body" idx="1"/>
          </p:nvPr>
        </p:nvSpPr>
        <p:spPr/>
        <p:txBody>
          <a:bodyPr>
            <a:normAutofit/>
          </a:bodyPr>
          <a:lstStyle/>
          <a:p>
            <a:r>
              <a:rPr lang="en-US" baseline="0" dirty="0" smtClean="0"/>
              <a:t>This slide shows the powerful impact of childhood immunizations.  This data comes from a study that looked at hypothetical groups of children born from 1994 to 2013 (also known as birth cohorts). If these children were all vaccinated against 12 diseases, </a:t>
            </a:r>
          </a:p>
          <a:p>
            <a:endParaRPr lang="en-US" baseline="0" dirty="0" smtClean="0"/>
          </a:p>
          <a:p>
            <a:pPr marL="171450" indent="-171450">
              <a:buFont typeface="Arial" panose="020B0604020202020204" pitchFamily="34" charset="0"/>
              <a:buChar char="•"/>
            </a:pPr>
            <a:r>
              <a:rPr lang="en-US" baseline="0" dirty="0" smtClean="0"/>
              <a:t>322 million illnesses would be prevented;</a:t>
            </a:r>
          </a:p>
          <a:p>
            <a:pPr marL="171450" indent="-171450">
              <a:buFont typeface="Arial" panose="020B0604020202020204" pitchFamily="34" charset="0"/>
              <a:buChar char="•"/>
            </a:pPr>
            <a:r>
              <a:rPr lang="en-US" baseline="0" dirty="0" smtClean="0"/>
              <a:t>42,000 lives would be saved; and </a:t>
            </a:r>
          </a:p>
          <a:p>
            <a:pPr marL="171450" indent="-171450">
              <a:buFont typeface="Arial" panose="020B0604020202020204" pitchFamily="34" charset="0"/>
              <a:buChar char="•"/>
            </a:pPr>
            <a:r>
              <a:rPr lang="en-US" baseline="0" dirty="0" smtClean="0"/>
              <a:t>Nearly $1.4 trillion societal costs would be saved over the course of their lifetimes. </a:t>
            </a:r>
          </a:p>
          <a:p>
            <a:endParaRPr lang="en-US" baseline="0" dirty="0" smtClean="0"/>
          </a:p>
          <a:p>
            <a:r>
              <a:rPr lang="en-US" baseline="0" dirty="0" smtClean="0"/>
              <a:t>Societal costs include things like loss of productivity from time taken off work due to illness.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This study did not include the flu vaccine or the hepatitis A vaccine. </a:t>
            </a:r>
          </a:p>
        </p:txBody>
      </p:sp>
      <p:sp>
        <p:nvSpPr>
          <p:cNvPr id="4" name="Slide Number Placeholder 3"/>
          <p:cNvSpPr>
            <a:spLocks noGrp="1"/>
          </p:cNvSpPr>
          <p:nvPr>
            <p:ph type="sldNum" sz="quarter" idx="10"/>
          </p:nvPr>
        </p:nvSpPr>
        <p:spPr/>
        <p:txBody>
          <a:bodyPr/>
          <a:lstStyle/>
          <a:p>
            <a:fld id="{041455A6-BCC5-435E-9BEC-61F6069E5345}"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346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 recommended</a:t>
            </a:r>
            <a:r>
              <a:rPr lang="en-US" baseline="0" dirty="0" smtClean="0"/>
              <a:t> schedule for children 0-6 years old protects children from 14 vaccine-preventable diseases, which are listed here.   The schedule is designed the way it is to provide protection early in life, before they are exposed to potentially life-threatening diseases. </a:t>
            </a:r>
          </a:p>
          <a:p>
            <a:endParaRPr lang="en-US" baseline="0" dirty="0" smtClean="0"/>
          </a:p>
          <a:p>
            <a:r>
              <a:rPr lang="en-US" baseline="0" dirty="0" smtClean="0"/>
              <a:t>Many of these can spread in a child care setting.  I only have time to talk about three of most common ones – flu, measles, whooping cough</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88054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Measles is a respiratory disease caused by a virus.</a:t>
            </a:r>
          </a:p>
          <a:p>
            <a:endParaRPr lang="en-US" dirty="0" smtClean="0"/>
          </a:p>
          <a:p>
            <a:r>
              <a:rPr lang="en-US" dirty="0" smtClean="0"/>
              <a:t>You may think of a red</a:t>
            </a:r>
            <a:r>
              <a:rPr lang="en-US" baseline="0" dirty="0" smtClean="0"/>
              <a:t> rash when you think of measles, but there are other symptoms, including high fever, cough, runny nose red and water eyes, and tiny white spots inside the mouth.</a:t>
            </a:r>
          </a:p>
          <a:p>
            <a:endParaRPr lang="en-US" baseline="0" dirty="0" smtClean="0"/>
          </a:p>
          <a:p>
            <a:r>
              <a:rPr lang="en-US" baseline="0" dirty="0" smtClean="0"/>
              <a:t>It’s especially important for child care centers to be aware of measles because it is one of the most contagious diseases, meaning that it spreads very easily when people cough or sneeze.  People who are infected can spread measles 4 days before they get a rash through 4 days after the rash appears. A</a:t>
            </a:r>
            <a:r>
              <a:rPr lang="en-US" dirty="0" smtClean="0">
                <a:effectLst/>
              </a:rPr>
              <a:t> child can get measles just by being in a room where a person with measles has been, even up to two hours after that person has left.</a:t>
            </a:r>
          </a:p>
          <a:p>
            <a:endParaRPr lang="en-US" baseline="0" dirty="0" smtClean="0"/>
          </a:p>
          <a:p>
            <a:r>
              <a:rPr lang="en-US" baseline="0" dirty="0" smtClean="0"/>
              <a:t>Measles is more serious in children under 5 years old and adults over 20 years old.</a:t>
            </a:r>
          </a:p>
          <a:p>
            <a:endParaRPr lang="en-US" baseline="0" dirty="0" smtClean="0"/>
          </a:p>
          <a:p>
            <a:r>
              <a:rPr lang="en-US" baseline="0" dirty="0" smtClean="0"/>
              <a:t>Measles is very common in other countries, and outbreaks have also happened in the United States in recent years.  Millions of people worldwide get measles each year, and thousands die from it.</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146853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explains who should be vaccinated for measles.  CDC recommends that children receive two doses</a:t>
            </a:r>
            <a:r>
              <a:rPr lang="en-US" baseline="0" dirty="0" smtClean="0"/>
              <a:t> of MMR vaccine, which prevents measles, mumps, and rubella.  They need the first dose at 12 through 15 months of age and the second dose at 4 through 6 years of age.  </a:t>
            </a:r>
          </a:p>
          <a:p>
            <a:endParaRPr lang="en-US" baseline="0" dirty="0" smtClean="0"/>
          </a:p>
          <a:p>
            <a:r>
              <a:rPr lang="en-US" baseline="0" dirty="0" smtClean="0"/>
              <a:t>The vaccine is very effective – two doses of MMR vaccine are 97% effective at protecting against measles.</a:t>
            </a:r>
          </a:p>
          <a:p>
            <a:endParaRPr lang="en-US" baseline="0" dirty="0" smtClean="0"/>
          </a:p>
          <a:p>
            <a:r>
              <a:rPr lang="en-US" baseline="0" dirty="0" smtClean="0"/>
              <a:t>The vaccine doesn’t just protect babies and young children who receive it – it also protects other babies around them who can’t be vaccinated because they are too young or they have weakened immune systems.</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10697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Whooping cough, or pertussis, is another respiratory</a:t>
            </a:r>
            <a:r>
              <a:rPr lang="en-US" baseline="0" dirty="0" smtClean="0"/>
              <a:t> disease that spreads very easily.  It is dangerous for babies.  Most whooping cough deaths occur in early infancy, when babies are just a few months old or younger. </a:t>
            </a:r>
            <a:r>
              <a:rPr lang="en-US" dirty="0" smtClean="0">
                <a:effectLst/>
              </a:rPr>
              <a:t>Following the introduction of pertussis vaccines in the 1940s when the number of cases frequently exceeded 100,000 cases per year, reports declined dramatically to fewer than 10,000 by 1965. During the 1980s pertussis reports began increasing gradually, and by 2015 more than 20,000 cases per year were reported nationwide. </a:t>
            </a:r>
            <a:endParaRPr lang="en-US" baseline="0" dirty="0" smtClean="0"/>
          </a:p>
          <a:p>
            <a:endParaRPr lang="en-US" baseline="0" dirty="0" smtClean="0"/>
          </a:p>
          <a:p>
            <a:r>
              <a:rPr lang="en-US" baseline="0" dirty="0" smtClean="0"/>
              <a:t>Many babies catch whooping cough from their close family members.  They could also potentially catch it from other caregivers, like child care center workers, who are in close contact with the baby.</a:t>
            </a:r>
          </a:p>
          <a:p>
            <a:endParaRPr lang="en-US" baseline="0" dirty="0" smtClean="0"/>
          </a:p>
          <a:p>
            <a:r>
              <a:rPr lang="en-US" baseline="0" dirty="0" smtClean="0"/>
              <a:t>Early symptoms include those listed here.  Later symptoms include fits of rapid coughs followed by a high-pitched “whoop” and vomiting during or after the coughing fits.  </a:t>
            </a:r>
          </a:p>
          <a:p>
            <a:endParaRPr lang="en-US" baseline="0" dirty="0" smtClean="0"/>
          </a:p>
          <a:p>
            <a:r>
              <a:rPr lang="en-US" baseline="0" dirty="0" smtClean="0"/>
              <a:t>Whooping cough is on the rise in the United States.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144932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8909415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1211851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18069696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8975469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2498667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1188720"/>
          </a:xfrm>
          <a:prstGeom prst="rect">
            <a:avLst/>
          </a:prstGeom>
        </p:spPr>
        <p:txBody>
          <a:body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6281738"/>
            <a:ext cx="8295085" cy="457200"/>
          </a:xfrm>
          <a:prstGeom prst="rect">
            <a:avLst/>
          </a:prstGeom>
        </p:spPr>
        <p:txBody>
          <a:bodyPr anchor="b" anchorCtr="0"/>
          <a:lstStyle>
            <a:lvl1pPr marL="0" indent="0">
              <a:spcBef>
                <a:spcPts val="0"/>
              </a:spcBef>
              <a:buNone/>
              <a:defRPr sz="1050">
                <a:solidFill>
                  <a:schemeClr val="tx2">
                    <a:lumMod val="50000"/>
                  </a:schemeClr>
                </a:solidFill>
              </a:defRPr>
            </a:lvl1pPr>
            <a:lvl2pPr marL="182876" indent="0">
              <a:buNone/>
              <a:defRPr sz="900">
                <a:solidFill>
                  <a:schemeClr val="tx2">
                    <a:lumMod val="50000"/>
                  </a:schemeClr>
                </a:solidFill>
              </a:defRPr>
            </a:lvl2pPr>
            <a:lvl3pPr marL="365751" indent="0">
              <a:buNone/>
              <a:defRPr sz="900">
                <a:solidFill>
                  <a:schemeClr val="tx2">
                    <a:lumMod val="50000"/>
                  </a:schemeClr>
                </a:solidFill>
              </a:defRPr>
            </a:lvl3pPr>
            <a:lvl4pPr marL="548627" indent="0">
              <a:buNone/>
              <a:defRPr sz="900">
                <a:solidFill>
                  <a:schemeClr val="tx2">
                    <a:lumMod val="50000"/>
                  </a:schemeClr>
                </a:solidFill>
              </a:defRPr>
            </a:lvl4pPr>
            <a:lvl5pPr marL="731502" indent="0">
              <a:buNone/>
              <a:defRPr sz="900">
                <a:solidFill>
                  <a:schemeClr val="tx2">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3868374057"/>
      </p:ext>
    </p:extLst>
  </p:cSld>
  <p:clrMapOvr>
    <a:masterClrMapping/>
  </p:clrMapOvr>
  <p:transition>
    <p:fade/>
  </p:transition>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88720"/>
          </a:xfrm>
          <a:prstGeom prst="rect">
            <a:avLst/>
          </a:prstGeom>
        </p:spPr>
        <p:txBody>
          <a:bodyPr/>
          <a:lstStyle/>
          <a:p>
            <a:r>
              <a:rPr lang="en-US" smtClean="0"/>
              <a:t>Click to edit Master title style</a:t>
            </a:r>
            <a:endParaRPr lang="en-US" dirty="0"/>
          </a:p>
        </p:txBody>
      </p:sp>
      <p:sp>
        <p:nvSpPr>
          <p:cNvPr id="10" name="Text Placeholder 9"/>
          <p:cNvSpPr>
            <a:spLocks noGrp="1"/>
          </p:cNvSpPr>
          <p:nvPr>
            <p:ph type="body" sz="quarter" idx="12"/>
          </p:nvPr>
        </p:nvSpPr>
        <p:spPr>
          <a:xfrm>
            <a:off x="457200" y="1554480"/>
            <a:ext cx="8229600" cy="462030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3"/>
          </p:nvPr>
        </p:nvSpPr>
        <p:spPr>
          <a:xfrm>
            <a:off x="457200" y="6281586"/>
            <a:ext cx="8229600" cy="455612"/>
          </a:xfrm>
          <a:prstGeom prst="rect">
            <a:avLst/>
          </a:prstGeom>
        </p:spPr>
        <p:txBody>
          <a:bodyPr anchor="b" anchorCtr="0"/>
          <a:lstStyle>
            <a:lvl1pPr marL="0" indent="0">
              <a:spcBef>
                <a:spcPts val="0"/>
              </a:spcBef>
              <a:buNone/>
              <a:defRPr sz="1050">
                <a:solidFill>
                  <a:schemeClr val="tx2">
                    <a:lumMod val="50000"/>
                  </a:schemeClr>
                </a:solidFill>
              </a:defRPr>
            </a:lvl1pPr>
            <a:lvl2pPr marL="182876" indent="0">
              <a:buNone/>
              <a:defRPr sz="825">
                <a:solidFill>
                  <a:schemeClr val="tx2">
                    <a:lumMod val="50000"/>
                  </a:schemeClr>
                </a:solidFill>
              </a:defRPr>
            </a:lvl2pPr>
            <a:lvl3pPr marL="365751" indent="0">
              <a:buNone/>
              <a:defRPr sz="825">
                <a:solidFill>
                  <a:schemeClr val="tx2">
                    <a:lumMod val="50000"/>
                  </a:schemeClr>
                </a:solidFill>
              </a:defRPr>
            </a:lvl3pPr>
            <a:lvl4pPr marL="548627" indent="0">
              <a:buNone/>
              <a:defRPr sz="825">
                <a:solidFill>
                  <a:schemeClr val="tx2">
                    <a:lumMod val="50000"/>
                  </a:schemeClr>
                </a:solidFill>
              </a:defRPr>
            </a:lvl4pPr>
            <a:lvl5pPr marL="731502" indent="0">
              <a:buNone/>
              <a:defRPr sz="825">
                <a:solidFill>
                  <a:schemeClr val="tx2">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4007110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54480"/>
            <a:ext cx="3931920" cy="4191000"/>
          </a:xfrm>
          <a:prstGeom prst="rect">
            <a:avLst/>
          </a:prstGeom>
        </p:spPr>
        <p:txBody>
          <a:bodyPr/>
          <a:lstStyle>
            <a:lvl1pPr marL="182876" indent="-182876">
              <a:buClr>
                <a:schemeClr val="accent1"/>
              </a:buClr>
              <a:buSzPct val="100000"/>
              <a:buFont typeface="Wingdings" panose="05000000000000000000" pitchFamily="2" charset="2"/>
              <a:buChar char="§"/>
              <a:defRPr sz="2000" b="0" baseline="0">
                <a:solidFill>
                  <a:schemeClr val="accent4">
                    <a:lumMod val="50000"/>
                  </a:schemeClr>
                </a:solidFill>
                <a:latin typeface="+mn-lt"/>
              </a:defRPr>
            </a:lvl1pPr>
            <a:lvl2pPr marL="365751" indent="-182876">
              <a:buClr>
                <a:schemeClr val="accent1"/>
              </a:buClr>
              <a:buSzPct val="100000"/>
              <a:buFont typeface="Arial" panose="020B0604020202020204" pitchFamily="34" charset="0"/>
              <a:buChar char="–"/>
              <a:defRPr sz="1600" b="0">
                <a:solidFill>
                  <a:schemeClr val="accent4">
                    <a:lumMod val="50000"/>
                  </a:schemeClr>
                </a:solidFill>
                <a:latin typeface="+mn-lt"/>
              </a:defRPr>
            </a:lvl2pPr>
            <a:lvl3pPr marL="548627" indent="-182876">
              <a:buClr>
                <a:schemeClr val="accent1"/>
              </a:buClr>
              <a:buSzPct val="100000"/>
              <a:buFont typeface="Arial" pitchFamily="34" charset="0"/>
              <a:buChar char="•"/>
              <a:defRPr sz="1600" b="0">
                <a:solidFill>
                  <a:schemeClr val="accent4">
                    <a:lumMod val="50000"/>
                  </a:schemeClr>
                </a:solidFill>
                <a:latin typeface="+mn-lt"/>
              </a:defRPr>
            </a:lvl3pPr>
            <a:lvl4pPr marL="731502" indent="-182876">
              <a:buClr>
                <a:schemeClr val="accent1"/>
              </a:buClr>
              <a:buSzPct val="100000"/>
              <a:buFont typeface="Arial" panose="020B0604020202020204" pitchFamily="34" charset="0"/>
              <a:buChar char="–"/>
              <a:defRPr sz="1600" baseline="0">
                <a:solidFill>
                  <a:schemeClr val="accent4">
                    <a:lumMod val="50000"/>
                  </a:schemeClr>
                </a:solidFill>
                <a:latin typeface="+mn-lt"/>
              </a:defRPr>
            </a:lvl4pPr>
            <a:lvl5pPr marL="914378" indent="-182876">
              <a:buClr>
                <a:schemeClr val="accent1"/>
              </a:buClr>
              <a:buSzPct val="100000"/>
              <a:buFont typeface="Calibri" panose="020F0502020204030204" pitchFamily="34" charset="0"/>
              <a:buChar char="»"/>
              <a:defRPr sz="1600">
                <a:solidFill>
                  <a:schemeClr val="accent4">
                    <a:lumMod val="50000"/>
                  </a:schemeClr>
                </a:solidFill>
                <a:latin typeface="+mn-lt"/>
              </a:defRPr>
            </a:lvl5pPr>
            <a:lvl6pPr>
              <a:defRPr sz="1200">
                <a:latin typeface="+mn-lt"/>
              </a:defRPr>
            </a:lvl6pPr>
            <a:lvl7pPr>
              <a:defRPr sz="1200">
                <a:latin typeface="+mn-lt"/>
              </a:defRPr>
            </a:lvl7pPr>
            <a:lvl8pPr>
              <a:defRPr sz="1200">
                <a:latin typeface="+mn-lt"/>
              </a:defRPr>
            </a:lvl8pPr>
            <a:lvl9pPr>
              <a:defRPr>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Title 4"/>
          <p:cNvSpPr>
            <a:spLocks noGrp="1"/>
          </p:cNvSpPr>
          <p:nvPr>
            <p:ph type="title"/>
          </p:nvPr>
        </p:nvSpPr>
        <p:spPr>
          <a:xfrm>
            <a:off x="457200" y="274320"/>
            <a:ext cx="8229600" cy="1188720"/>
          </a:xfrm>
          <a:prstGeom prst="rect">
            <a:avLst/>
          </a:prstGeom>
        </p:spPr>
        <p:txBody>
          <a:body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6281928"/>
            <a:ext cx="8229601" cy="457200"/>
          </a:xfrm>
          <a:prstGeom prst="rect">
            <a:avLst/>
          </a:prstGeom>
        </p:spPr>
        <p:txBody>
          <a:bodyPr anchor="b" anchorCtr="0"/>
          <a:lstStyle>
            <a:lvl1pPr marL="0" indent="0">
              <a:spcBef>
                <a:spcPts val="0"/>
              </a:spcBef>
              <a:buNone/>
              <a:defRPr sz="1050">
                <a:solidFill>
                  <a:schemeClr val="tx2">
                    <a:lumMod val="50000"/>
                  </a:schemeClr>
                </a:solidFill>
              </a:defRPr>
            </a:lvl1pPr>
            <a:lvl2pPr marL="182876" indent="0">
              <a:buNone/>
              <a:defRPr sz="900">
                <a:solidFill>
                  <a:schemeClr val="tx2">
                    <a:lumMod val="50000"/>
                  </a:schemeClr>
                </a:solidFill>
              </a:defRPr>
            </a:lvl2pPr>
            <a:lvl3pPr marL="365751" indent="0">
              <a:buNone/>
              <a:defRPr sz="900">
                <a:solidFill>
                  <a:schemeClr val="tx2">
                    <a:lumMod val="50000"/>
                  </a:schemeClr>
                </a:solidFill>
              </a:defRPr>
            </a:lvl3pPr>
            <a:lvl4pPr marL="548627" indent="0">
              <a:buNone/>
              <a:defRPr sz="900">
                <a:solidFill>
                  <a:schemeClr val="tx2">
                    <a:lumMod val="50000"/>
                  </a:schemeClr>
                </a:solidFill>
              </a:defRPr>
            </a:lvl4pPr>
            <a:lvl5pPr marL="731502" indent="0">
              <a:buNone/>
              <a:defRPr sz="900">
                <a:solidFill>
                  <a:schemeClr val="tx2">
                    <a:lumMod val="50000"/>
                  </a:schemeClr>
                </a:solidFill>
              </a:defRPr>
            </a:lvl5pPr>
          </a:lstStyle>
          <a:p>
            <a:pPr lvl="0"/>
            <a:r>
              <a:rPr lang="en-US" smtClean="0"/>
              <a:t>Click to edit Master text styles</a:t>
            </a:r>
          </a:p>
        </p:txBody>
      </p:sp>
      <p:sp>
        <p:nvSpPr>
          <p:cNvPr id="8" name="Content Placeholder 2"/>
          <p:cNvSpPr>
            <a:spLocks noGrp="1"/>
          </p:cNvSpPr>
          <p:nvPr>
            <p:ph idx="10"/>
          </p:nvPr>
        </p:nvSpPr>
        <p:spPr>
          <a:xfrm>
            <a:off x="4754880" y="1554480"/>
            <a:ext cx="3931920" cy="4191000"/>
          </a:xfrm>
          <a:prstGeom prst="rect">
            <a:avLst/>
          </a:prstGeom>
        </p:spPr>
        <p:txBody>
          <a:bodyPr/>
          <a:lstStyle>
            <a:lvl1pPr marL="182876" indent="-182876">
              <a:buClr>
                <a:schemeClr val="accent1"/>
              </a:buClr>
              <a:buSzPct val="100000"/>
              <a:buFont typeface="Wingdings" panose="05000000000000000000" pitchFamily="2" charset="2"/>
              <a:buChar char="§"/>
              <a:defRPr sz="2000" b="0" baseline="0">
                <a:solidFill>
                  <a:schemeClr val="accent4">
                    <a:lumMod val="50000"/>
                  </a:schemeClr>
                </a:solidFill>
                <a:latin typeface="+mn-lt"/>
              </a:defRPr>
            </a:lvl1pPr>
            <a:lvl2pPr marL="365751" indent="-182876">
              <a:buClr>
                <a:schemeClr val="accent1"/>
              </a:buClr>
              <a:buSzPct val="100000"/>
              <a:buFont typeface="Arial" panose="020B0604020202020204" pitchFamily="34" charset="0"/>
              <a:buChar char="–"/>
              <a:defRPr sz="1600">
                <a:solidFill>
                  <a:schemeClr val="accent4">
                    <a:lumMod val="50000"/>
                  </a:schemeClr>
                </a:solidFill>
                <a:latin typeface="+mn-lt"/>
              </a:defRPr>
            </a:lvl2pPr>
            <a:lvl3pPr>
              <a:buClr>
                <a:schemeClr val="accent1"/>
              </a:buClr>
              <a:buSzPct val="100000"/>
              <a:buFont typeface="Arial" pitchFamily="34" charset="0"/>
              <a:buChar char="•"/>
              <a:defRPr sz="1600">
                <a:solidFill>
                  <a:schemeClr val="accent4">
                    <a:lumMod val="50000"/>
                  </a:schemeClr>
                </a:solidFill>
                <a:latin typeface="+mn-lt"/>
              </a:defRPr>
            </a:lvl3pPr>
            <a:lvl4pPr marL="731502" indent="-182876">
              <a:buClr>
                <a:schemeClr val="accent1"/>
              </a:buClr>
              <a:buSzPct val="100000"/>
              <a:buFont typeface="Arial" panose="020B0604020202020204" pitchFamily="34" charset="0"/>
              <a:buChar char="–"/>
              <a:defRPr sz="1600" baseline="0">
                <a:solidFill>
                  <a:schemeClr val="accent4">
                    <a:lumMod val="50000"/>
                  </a:schemeClr>
                </a:solidFill>
                <a:latin typeface="+mn-lt"/>
              </a:defRPr>
            </a:lvl4pPr>
            <a:lvl5pPr marL="914378" indent="-182876">
              <a:buClr>
                <a:schemeClr val="accent1"/>
              </a:buClr>
              <a:buSzPct val="100000"/>
              <a:buFont typeface="Calibri" panose="020F0502020204030204" pitchFamily="34" charset="0"/>
              <a:buChar char="»"/>
              <a:defRPr sz="1600">
                <a:solidFill>
                  <a:schemeClr val="accent4">
                    <a:lumMod val="50000"/>
                  </a:schemeClr>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553353974"/>
      </p:ext>
    </p:extLst>
  </p:cSld>
  <p:clrMapOvr>
    <a:masterClrMapping/>
  </p:clrMapOvr>
  <p:transition>
    <p:fade/>
  </p:transition>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1188720"/>
          </a:xfrm>
          <a:prstGeom prst="rect">
            <a:avLst/>
          </a:prstGeom>
        </p:spPr>
        <p:txBody>
          <a:body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6281738"/>
            <a:ext cx="8295085" cy="457200"/>
          </a:xfrm>
          <a:prstGeom prst="rect">
            <a:avLst/>
          </a:prstGeom>
        </p:spPr>
        <p:txBody>
          <a:bodyPr anchor="b" anchorCtr="0"/>
          <a:lstStyle>
            <a:lvl1pPr marL="0" indent="0">
              <a:spcBef>
                <a:spcPts val="0"/>
              </a:spcBef>
              <a:buNone/>
              <a:defRPr sz="1050">
                <a:solidFill>
                  <a:schemeClr val="tx2">
                    <a:lumMod val="50000"/>
                  </a:schemeClr>
                </a:solidFill>
              </a:defRPr>
            </a:lvl1pPr>
            <a:lvl2pPr marL="182876" indent="0">
              <a:buNone/>
              <a:defRPr sz="900">
                <a:solidFill>
                  <a:schemeClr val="tx2">
                    <a:lumMod val="50000"/>
                  </a:schemeClr>
                </a:solidFill>
              </a:defRPr>
            </a:lvl2pPr>
            <a:lvl3pPr marL="365751" indent="0">
              <a:buNone/>
              <a:defRPr sz="900">
                <a:solidFill>
                  <a:schemeClr val="tx2">
                    <a:lumMod val="50000"/>
                  </a:schemeClr>
                </a:solidFill>
              </a:defRPr>
            </a:lvl3pPr>
            <a:lvl4pPr marL="548627" indent="0">
              <a:buNone/>
              <a:defRPr sz="900">
                <a:solidFill>
                  <a:schemeClr val="tx2">
                    <a:lumMod val="50000"/>
                  </a:schemeClr>
                </a:solidFill>
              </a:defRPr>
            </a:lvl4pPr>
            <a:lvl5pPr marL="731502" indent="0">
              <a:buNone/>
              <a:defRPr sz="900">
                <a:solidFill>
                  <a:schemeClr val="tx2">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1674375350"/>
      </p:ext>
    </p:extLst>
  </p:cSld>
  <p:clrMapOvr>
    <a:masterClrMapping/>
  </p:clrMapOvr>
  <p:transition>
    <p:fade/>
  </p:transition>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1188720"/>
          </a:xfrm>
          <a:prstGeom prst="rect">
            <a:avLst/>
          </a:prstGeom>
        </p:spPr>
        <p:txBody>
          <a:body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6281738"/>
            <a:ext cx="8295085" cy="457200"/>
          </a:xfrm>
          <a:prstGeom prst="rect">
            <a:avLst/>
          </a:prstGeom>
        </p:spPr>
        <p:txBody>
          <a:bodyPr anchor="b" anchorCtr="0"/>
          <a:lstStyle>
            <a:lvl1pPr marL="0" indent="0">
              <a:spcBef>
                <a:spcPts val="0"/>
              </a:spcBef>
              <a:buNone/>
              <a:defRPr sz="1050">
                <a:solidFill>
                  <a:schemeClr val="tx2">
                    <a:lumMod val="50000"/>
                  </a:schemeClr>
                </a:solidFill>
              </a:defRPr>
            </a:lvl1pPr>
            <a:lvl2pPr marL="182876" indent="0">
              <a:buNone/>
              <a:defRPr sz="900">
                <a:solidFill>
                  <a:schemeClr val="tx2">
                    <a:lumMod val="50000"/>
                  </a:schemeClr>
                </a:solidFill>
              </a:defRPr>
            </a:lvl2pPr>
            <a:lvl3pPr marL="365751" indent="0">
              <a:buNone/>
              <a:defRPr sz="900">
                <a:solidFill>
                  <a:schemeClr val="tx2">
                    <a:lumMod val="50000"/>
                  </a:schemeClr>
                </a:solidFill>
              </a:defRPr>
            </a:lvl3pPr>
            <a:lvl4pPr marL="548627" indent="0">
              <a:buNone/>
              <a:defRPr sz="900">
                <a:solidFill>
                  <a:schemeClr val="tx2">
                    <a:lumMod val="50000"/>
                  </a:schemeClr>
                </a:solidFill>
              </a:defRPr>
            </a:lvl4pPr>
            <a:lvl5pPr marL="731502" indent="0">
              <a:buNone/>
              <a:defRPr sz="900">
                <a:solidFill>
                  <a:schemeClr val="tx2">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410435140"/>
      </p:ext>
    </p:extLst>
  </p:cSld>
  <p:clrMapOvr>
    <a:masterClrMapping/>
  </p:clrMapOvr>
  <p:transition>
    <p:fade/>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2238446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0EE8C-E148-4D3E-9600-BCFF361E2C47}"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4957778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0EE8C-E148-4D3E-9600-BCFF361E2C47}"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4019173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0EE8C-E148-4D3E-9600-BCFF361E2C47}"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3790354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0EE8C-E148-4D3E-9600-BCFF361E2C47}"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2010815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0EE8C-E148-4D3E-9600-BCFF361E2C47}"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3016587173"/>
      </p:ext>
    </p:extLst>
  </p:cSld>
  <p:clrMapOvr>
    <a:masterClrMapping/>
  </p:clrMapOvr>
  <p:transition>
    <p:fade/>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0EE8C-E148-4D3E-9600-BCFF361E2C47}"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709738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0EE8C-E148-4D3E-9600-BCFF361E2C47}"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a:p>
        </p:txBody>
      </p:sp>
    </p:spTree>
    <p:extLst>
      <p:ext uri="{BB962C8B-B14F-4D97-AF65-F5344CB8AC3E}">
        <p14:creationId xmlns:p14="http://schemas.microsoft.com/office/powerpoint/2010/main" val="12168816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D0EE8C-E148-4D3E-9600-BCFF361E2C47}" type="datetimeFigureOut">
              <a:rPr lang="en-US" smtClean="0"/>
              <a:t>8/9/2017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0DC590-1A68-4093-8C27-34800060622E}" type="slidenum">
              <a:rPr lang="en-US" smtClean="0"/>
              <a:t>‹#›</a:t>
            </a:fld>
            <a:endParaRPr lang="en-US"/>
          </a:p>
        </p:txBody>
      </p:sp>
    </p:spTree>
    <p:extLst>
      <p:ext uri="{BB962C8B-B14F-4D97-AF65-F5344CB8AC3E}">
        <p14:creationId xmlns:p14="http://schemas.microsoft.com/office/powerpoint/2010/main" val="90874545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pertussis/index.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flu/keyfact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flu/keyfacts.ht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www.cdc.gov/flu/protect/children.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flu/protect/vaccine/index.htm"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vaccines/schedules/easy-to-read/child.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vaccines/ed/index.htm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vaccinateyourfamily.org/" TargetMode="External"/><Relationship Id="rId5" Type="http://schemas.openxmlformats.org/officeDocument/2006/relationships/hyperlink" Target="http://www.chop.edu/centers-programs/vaccine-education-center" TargetMode="External"/><Relationship Id="rId4" Type="http://schemas.openxmlformats.org/officeDocument/2006/relationships/hyperlink" Target="https://www.healthychildre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2.cdc.gov/nip/adultimmsch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www2a.cdc.gov/nip/kidstuff/newscheduler_le/" TargetMode="External"/><Relationship Id="rId5" Type="http://schemas.openxmlformats.org/officeDocument/2006/relationships/hyperlink" Target="https://www.cdc.gov/vaccines/schedules/easy-to-read/child.html" TargetMode="Externa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bddd/actearly/pdf/checklists/all_checklists.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wwwn.cdc.gov/pubs/CDCInfoOnDemand.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wwwn.cdc.gov/pubs/CDCInfoOnDemand.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hyperlink" Target="https://www.cdc.gov/vaccines/partners/childhood/multimedia.html"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www.cdc.gov/vaccines/partners/childhood/multimedia.html#parents-buttons" TargetMode="External"/><Relationship Id="rId5" Type="http://schemas.openxmlformats.org/officeDocument/2006/relationships/hyperlink" Target="https://www.cdc.gov/vaccines/partners/childhood/matte-articles-features.html" TargetMode="Externa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www.nphic.org/niam" TargetMode="External"/><Relationship Id="rId5" Type="http://schemas.openxmlformats.org/officeDocument/2006/relationships/hyperlink" Target="https://www.cdc.gov/vaccines/events/niiw" TargetMode="Externa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bddd/childdevelopment/index.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nidcd.nih.gov/health/ear-infections-children" TargetMode="External"/><Relationship Id="rId4" Type="http://schemas.openxmlformats.org/officeDocument/2006/relationships/hyperlink" Target="https://www.cdc.gov/violenceprevention/pdf/CM_Surveillance-a.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accines/index.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MEASLE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www.cdc.gov/vaccines/parents/diseases/child/measle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pertussis/index.html"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866921" y="6092329"/>
            <a:ext cx="1806766" cy="276999"/>
          </a:xfrm>
          <a:prstGeom prst="rect">
            <a:avLst/>
          </a:prstGeom>
          <a:noFill/>
        </p:spPr>
        <p:txBody>
          <a:bodyPr wrap="square" rtlCol="0">
            <a:spAutoFit/>
          </a:bodyPr>
          <a:lstStyle/>
          <a:p>
            <a:r>
              <a:rPr lang="en-US" sz="1200" dirty="0" smtClean="0"/>
              <a:t>Last updated April 2017</a:t>
            </a:r>
            <a:endParaRPr lang="en-US" sz="1200" dirty="0"/>
          </a:p>
        </p:txBody>
      </p:sp>
      <p:sp>
        <p:nvSpPr>
          <p:cNvPr id="3" name="Text Placeholder 2"/>
          <p:cNvSpPr>
            <a:spLocks noGrp="1"/>
          </p:cNvSpPr>
          <p:nvPr>
            <p:ph type="body" sz="quarter" idx="10"/>
          </p:nvPr>
        </p:nvSpPr>
        <p:spPr>
          <a:xfrm>
            <a:off x="941695" y="4892040"/>
            <a:ext cx="7260609" cy="440124"/>
          </a:xfrm>
        </p:spPr>
        <p:txBody>
          <a:bodyPr>
            <a:normAutofit/>
          </a:bodyPr>
          <a:lstStyle/>
          <a:p>
            <a:r>
              <a:rPr lang="en-US" dirty="0" smtClean="0"/>
              <a:t>[INSERT YOUR ORGANIZATION’S NAME AND LOGO]</a:t>
            </a:r>
            <a:endParaRPr lang="en-US" b="1" dirty="0"/>
          </a:p>
        </p:txBody>
      </p:sp>
      <p:sp>
        <p:nvSpPr>
          <p:cNvPr id="2" name="Subtitle 1"/>
          <p:cNvSpPr>
            <a:spLocks noGrp="1"/>
          </p:cNvSpPr>
          <p:nvPr>
            <p:ph type="subTitle" idx="1"/>
          </p:nvPr>
        </p:nvSpPr>
        <p:spPr>
          <a:xfrm>
            <a:off x="457199" y="3014470"/>
            <a:ext cx="8229600" cy="1603250"/>
          </a:xfrm>
        </p:spPr>
        <p:txBody>
          <a:bodyPr>
            <a:normAutofit/>
          </a:bodyPr>
          <a:lstStyle/>
          <a:p>
            <a:r>
              <a:rPr lang="en-US" sz="2400" dirty="0" smtClean="0">
                <a:solidFill>
                  <a:srgbClr val="FF0000"/>
                </a:solidFill>
              </a:rPr>
              <a:t>[INSERT NAMES OF PRESENTERS]</a:t>
            </a:r>
          </a:p>
        </p:txBody>
      </p:sp>
      <p:sp>
        <p:nvSpPr>
          <p:cNvPr id="4" name="Title 3"/>
          <p:cNvSpPr>
            <a:spLocks noGrp="1"/>
          </p:cNvSpPr>
          <p:nvPr>
            <p:ph type="title"/>
          </p:nvPr>
        </p:nvSpPr>
        <p:spPr>
          <a:xfrm>
            <a:off x="457200" y="1460309"/>
            <a:ext cx="8229600" cy="1279841"/>
          </a:xfrm>
        </p:spPr>
        <p:txBody>
          <a:bodyPr/>
          <a:lstStyle/>
          <a:p>
            <a:r>
              <a:rPr lang="en-US" sz="3200" dirty="0" smtClean="0"/>
              <a:t>How Your Child Care Program Can Support Immunization </a:t>
            </a:r>
            <a:r>
              <a:rPr lang="en-US" sz="3200" dirty="0"/>
              <a: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8385" y="6189830"/>
            <a:ext cx="8108415" cy="261610"/>
          </a:xfrm>
          <a:prstGeom prst="rect">
            <a:avLst/>
          </a:prstGeom>
        </p:spPr>
        <p:txBody>
          <a:bodyPr wrap="square">
            <a:spAutoFit/>
          </a:bodyPr>
          <a:lstStyle/>
          <a:p>
            <a:pPr>
              <a:spcBef>
                <a:spcPts val="375"/>
              </a:spcBef>
            </a:pPr>
            <a:r>
              <a:rPr lang="en-US" sz="1100" dirty="0">
                <a:latin typeface="Calibri" panose="020F0502020204030204" pitchFamily="34" charset="0"/>
              </a:rPr>
              <a:t>SOURCE: Centers for Disease Control and Prevention. Pertussis (Whooping Cough). </a:t>
            </a:r>
            <a:r>
              <a:rPr lang="en-US" sz="1100" dirty="0">
                <a:latin typeface="Calibri" panose="020F0502020204030204" pitchFamily="34" charset="0"/>
                <a:hlinkClick r:id="rId3" tooltip="https://www.cdc.gov/pertussis/index.html"/>
              </a:rPr>
              <a:t>https://</a:t>
            </a:r>
            <a:r>
              <a:rPr lang="en-US" sz="1100" dirty="0" smtClean="0">
                <a:latin typeface="Calibri" panose="020F0502020204030204" pitchFamily="34" charset="0"/>
                <a:hlinkClick r:id="rId3" tooltip="https://www.cdc.gov/pertussis/index.html"/>
              </a:rPr>
              <a:t>www.cdc.gov/pertussis/index.html </a:t>
            </a:r>
            <a:endParaRPr lang="en-US" sz="1100" dirty="0">
              <a:latin typeface="Calibri" panose="020F0502020204030204" pitchFamily="34" charset="0"/>
            </a:endParaRPr>
          </a:p>
        </p:txBody>
      </p:sp>
      <p:pic>
        <p:nvPicPr>
          <p:cNvPr id="7" name="Picture 6" descr="PHIL #14060" title="Woman and toddler at play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6926" y="1652530"/>
            <a:ext cx="2368627" cy="3316077"/>
          </a:xfrm>
          <a:prstGeom prst="rect">
            <a:avLst/>
          </a:prstGeom>
        </p:spPr>
      </p:pic>
      <p:sp>
        <p:nvSpPr>
          <p:cNvPr id="3" name="Content Placeholder 2"/>
          <p:cNvSpPr>
            <a:spLocks noGrp="1"/>
          </p:cNvSpPr>
          <p:nvPr>
            <p:ph type="body" sz="quarter" idx="12"/>
          </p:nvPr>
        </p:nvSpPr>
        <p:spPr>
          <a:xfrm>
            <a:off x="457200" y="1224871"/>
            <a:ext cx="4974116" cy="4620306"/>
          </a:xfrm>
        </p:spPr>
        <p:txBody>
          <a:bodyPr>
            <a:normAutofit lnSpcReduction="10000"/>
          </a:bodyPr>
          <a:lstStyle/>
          <a:p>
            <a:r>
              <a:rPr lang="en-US" sz="2400" b="1" dirty="0" smtClean="0">
                <a:solidFill>
                  <a:schemeClr val="bg2">
                    <a:lumMod val="50000"/>
                  </a:schemeClr>
                </a:solidFill>
                <a:latin typeface="Calibri" panose="020F0502020204030204" pitchFamily="34" charset="0"/>
              </a:rPr>
              <a:t>Vaccination is recommended for people of all ages.</a:t>
            </a:r>
          </a:p>
          <a:p>
            <a:pPr lvl="1"/>
            <a:r>
              <a:rPr lang="en-US" dirty="0" smtClean="0">
                <a:solidFill>
                  <a:schemeClr val="bg2">
                    <a:lumMod val="50000"/>
                  </a:schemeClr>
                </a:solidFill>
                <a:latin typeface="Calibri" panose="020F0502020204030204" pitchFamily="34" charset="0"/>
              </a:rPr>
              <a:t>Infants and children (</a:t>
            </a:r>
            <a:r>
              <a:rPr lang="en-US" dirty="0" err="1" smtClean="0">
                <a:solidFill>
                  <a:schemeClr val="bg2">
                    <a:lumMod val="50000"/>
                  </a:schemeClr>
                </a:solidFill>
                <a:latin typeface="Calibri" panose="020F0502020204030204" pitchFamily="34" charset="0"/>
              </a:rPr>
              <a:t>DTaP</a:t>
            </a:r>
            <a:r>
              <a:rPr lang="en-US" dirty="0" smtClean="0">
                <a:solidFill>
                  <a:schemeClr val="bg2">
                    <a:lumMod val="50000"/>
                  </a:schemeClr>
                </a:solidFill>
                <a:latin typeface="Calibri" panose="020F0502020204030204" pitchFamily="34" charset="0"/>
              </a:rPr>
              <a:t> vaccine)</a:t>
            </a:r>
          </a:p>
          <a:p>
            <a:pPr marL="582925" lvl="2" indent="0">
              <a:buNone/>
            </a:pPr>
            <a:r>
              <a:rPr lang="en-US" sz="1800" dirty="0" smtClean="0">
                <a:solidFill>
                  <a:schemeClr val="bg2">
                    <a:lumMod val="50000"/>
                  </a:schemeClr>
                </a:solidFill>
                <a:latin typeface="Calibri" panose="020F0502020204030204" pitchFamily="34" charset="0"/>
              </a:rPr>
              <a:t>--One dose at 2, 4, 6, 15-18 months and 4 to 6 years</a:t>
            </a:r>
          </a:p>
          <a:p>
            <a:pPr lvl="1"/>
            <a:r>
              <a:rPr lang="en-US" dirty="0" smtClean="0">
                <a:solidFill>
                  <a:schemeClr val="bg2">
                    <a:lumMod val="50000"/>
                  </a:schemeClr>
                </a:solidFill>
                <a:latin typeface="Calibri" panose="020F0502020204030204" pitchFamily="34" charset="0"/>
              </a:rPr>
              <a:t>Adolescents (Tdap vaccine)</a:t>
            </a:r>
          </a:p>
          <a:p>
            <a:pPr lvl="1"/>
            <a:r>
              <a:rPr lang="en-US" dirty="0" smtClean="0">
                <a:solidFill>
                  <a:schemeClr val="bg2">
                    <a:lumMod val="50000"/>
                  </a:schemeClr>
                </a:solidFill>
                <a:latin typeface="Calibri" panose="020F0502020204030204" pitchFamily="34" charset="0"/>
              </a:rPr>
              <a:t>Adults, including child care workers (Tdap vaccine, if not received as an adolescent)</a:t>
            </a:r>
          </a:p>
          <a:p>
            <a:pPr lvl="1"/>
            <a:r>
              <a:rPr lang="en-US" dirty="0" smtClean="0">
                <a:solidFill>
                  <a:schemeClr val="bg2">
                    <a:lumMod val="50000"/>
                  </a:schemeClr>
                </a:solidFill>
                <a:latin typeface="Calibri" panose="020F0502020204030204" pitchFamily="34" charset="0"/>
              </a:rPr>
              <a:t>Pregnant women (Tdap vaccine)</a:t>
            </a:r>
          </a:p>
          <a:p>
            <a:pPr marL="342900" lvl="1" indent="0">
              <a:buNone/>
            </a:pPr>
            <a:endParaRPr lang="en-US" dirty="0" smtClean="0">
              <a:solidFill>
                <a:schemeClr val="bg2">
                  <a:lumMod val="50000"/>
                </a:schemeClr>
              </a:solidFill>
              <a:latin typeface="Calibri" panose="020F0502020204030204" pitchFamily="34" charset="0"/>
            </a:endParaRPr>
          </a:p>
          <a:p>
            <a:r>
              <a:rPr lang="en-US" sz="2400" b="1" dirty="0" smtClean="0">
                <a:solidFill>
                  <a:schemeClr val="bg2">
                    <a:lumMod val="50000"/>
                  </a:schemeClr>
                </a:solidFill>
                <a:latin typeface="Calibri" panose="020F0502020204030204" pitchFamily="34" charset="0"/>
              </a:rPr>
              <a:t>Vaccinating women during </a:t>
            </a:r>
            <a:r>
              <a:rPr lang="en-US" sz="2400" b="1" u="sng" dirty="0" smtClean="0">
                <a:solidFill>
                  <a:schemeClr val="bg2">
                    <a:lumMod val="50000"/>
                  </a:schemeClr>
                </a:solidFill>
                <a:latin typeface="Calibri" panose="020F0502020204030204" pitchFamily="34" charset="0"/>
              </a:rPr>
              <a:t>each</a:t>
            </a:r>
            <a:r>
              <a:rPr lang="en-US" sz="2400" b="1" dirty="0" smtClean="0">
                <a:solidFill>
                  <a:schemeClr val="bg2">
                    <a:lumMod val="50000"/>
                  </a:schemeClr>
                </a:solidFill>
                <a:latin typeface="Calibri" panose="020F0502020204030204" pitchFamily="34" charset="0"/>
              </a:rPr>
              <a:t> pregnancy is the best way to help prevent pertussis in infants before they are old enough to get their own vaccines.</a:t>
            </a:r>
          </a:p>
          <a:p>
            <a:endParaRPr lang="en-US" dirty="0" smtClean="0"/>
          </a:p>
          <a:p>
            <a:pPr lvl="1"/>
            <a:endParaRPr lang="en-US" dirty="0" smtClean="0"/>
          </a:p>
          <a:p>
            <a:pPr lvl="1"/>
            <a:endParaRPr lang="en-US" dirty="0"/>
          </a:p>
        </p:txBody>
      </p:sp>
      <p:sp>
        <p:nvSpPr>
          <p:cNvPr id="2" name="Title 1"/>
          <p:cNvSpPr>
            <a:spLocks noGrp="1"/>
          </p:cNvSpPr>
          <p:nvPr>
            <p:ph type="title"/>
          </p:nvPr>
        </p:nvSpPr>
        <p:spPr>
          <a:xfrm>
            <a:off x="457200" y="550767"/>
            <a:ext cx="8229600" cy="533754"/>
          </a:xfrm>
        </p:spPr>
        <p:txBody>
          <a:bodyPr>
            <a:normAutofit fontScale="90000"/>
          </a:bodyPr>
          <a:lstStyle/>
          <a:p>
            <a:r>
              <a:rPr lang="en-US" sz="3600" b="1" dirty="0" smtClean="0">
                <a:latin typeface="+mn-lt"/>
              </a:rPr>
              <a:t>Whooping Cough:  Who Should Be Vaccinated</a:t>
            </a:r>
            <a:r>
              <a:rPr lang="en-US" dirty="0" smtClean="0"/>
              <a:t/>
            </a:r>
            <a:br>
              <a:rPr lang="en-US" dirty="0" smtClean="0"/>
            </a:br>
            <a:endParaRPr lang="en-US" dirty="0"/>
          </a:p>
        </p:txBody>
      </p:sp>
    </p:spTree>
    <p:extLst>
      <p:ext uri="{BB962C8B-B14F-4D97-AF65-F5344CB8AC3E}">
        <p14:creationId xmlns:p14="http://schemas.microsoft.com/office/powerpoint/2010/main" val="33922886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6365280"/>
            <a:ext cx="8229600" cy="246221"/>
          </a:xfrm>
          <a:prstGeom prst="rect">
            <a:avLst/>
          </a:prstGeom>
        </p:spPr>
        <p:txBody>
          <a:bodyPr wrap="square">
            <a:spAutoFit/>
          </a:bodyPr>
          <a:lstStyle/>
          <a:p>
            <a:r>
              <a:rPr lang="en-US" sz="1000" dirty="0" smtClean="0"/>
              <a:t>SOURCE: Centers for Disease Control and Prevention. Key Facts about Influenza (Flu). </a:t>
            </a:r>
            <a:r>
              <a:rPr lang="en-US" sz="1000" dirty="0" smtClean="0">
                <a:hlinkClick r:id="rId3" tooltip="https://www.cdc.gov/flu/keyfacts.htm"/>
              </a:rPr>
              <a:t>https</a:t>
            </a:r>
            <a:r>
              <a:rPr lang="en-US" sz="1000" dirty="0">
                <a:hlinkClick r:id="rId3" tooltip="https://www.cdc.gov/flu/keyfacts.htm"/>
              </a:rPr>
              <a:t>://</a:t>
            </a:r>
            <a:r>
              <a:rPr lang="en-US" sz="1000" dirty="0" smtClean="0">
                <a:hlinkClick r:id="rId3" tooltip="https://www.cdc.gov/flu/keyfacts.htm"/>
              </a:rPr>
              <a:t>www.cdc.gov/flu/keyfacts.htm </a:t>
            </a:r>
            <a:endParaRPr lang="en-US" sz="1000" dirty="0"/>
          </a:p>
        </p:txBody>
      </p:sp>
      <p:pic>
        <p:nvPicPr>
          <p:cNvPr id="5" name="Picture 4" descr="PHIL #11162" title="Respiratory droplets sprea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152" y="2803236"/>
            <a:ext cx="3537992" cy="2365400"/>
          </a:xfrm>
          <a:prstGeom prst="rect">
            <a:avLst/>
          </a:prstGeom>
        </p:spPr>
      </p:pic>
      <p:sp>
        <p:nvSpPr>
          <p:cNvPr id="3" name="Content Placeholder 2"/>
          <p:cNvSpPr>
            <a:spLocks noGrp="1"/>
          </p:cNvSpPr>
          <p:nvPr>
            <p:ph idx="1"/>
          </p:nvPr>
        </p:nvSpPr>
        <p:spPr>
          <a:xfrm>
            <a:off x="457200" y="1171641"/>
            <a:ext cx="8229600" cy="5490416"/>
          </a:xfrm>
        </p:spPr>
        <p:txBody>
          <a:bodyPr>
            <a:normAutofit/>
          </a:bodyPr>
          <a:lstStyle/>
          <a:p>
            <a:r>
              <a:rPr lang="en-US" sz="2400" b="1" dirty="0">
                <a:solidFill>
                  <a:schemeClr val="bg2">
                    <a:lumMod val="50000"/>
                  </a:schemeClr>
                </a:solidFill>
              </a:rPr>
              <a:t>Respiratory (breathing) disease that spreads very                     easily.</a:t>
            </a:r>
          </a:p>
          <a:p>
            <a:pPr marL="0" indent="0">
              <a:buNone/>
            </a:pPr>
            <a:endParaRPr lang="en-US" sz="1400" b="1" dirty="0" smtClean="0">
              <a:solidFill>
                <a:schemeClr val="bg2">
                  <a:lumMod val="50000"/>
                </a:schemeClr>
              </a:solidFill>
            </a:endParaRPr>
          </a:p>
          <a:p>
            <a:r>
              <a:rPr lang="en-US" sz="2400" b="1" dirty="0" smtClean="0">
                <a:solidFill>
                  <a:schemeClr val="bg2">
                    <a:lumMod val="50000"/>
                  </a:schemeClr>
                </a:solidFill>
              </a:rPr>
              <a:t>Spread by droplets (coughing, sneezing, </a:t>
            </a:r>
            <a:r>
              <a:rPr lang="en-US" sz="2400" b="1" dirty="0" err="1" smtClean="0">
                <a:solidFill>
                  <a:schemeClr val="bg2">
                    <a:lumMod val="50000"/>
                  </a:schemeClr>
                </a:solidFill>
              </a:rPr>
              <a:t>etc</a:t>
            </a:r>
            <a:r>
              <a:rPr lang="en-US" sz="2400" b="1" dirty="0" smtClean="0">
                <a:solidFill>
                  <a:schemeClr val="bg2">
                    <a:lumMod val="50000"/>
                  </a:schemeClr>
                </a:solidFill>
              </a:rPr>
              <a:t>).</a:t>
            </a:r>
          </a:p>
          <a:p>
            <a:pPr marL="457200" lvl="1" indent="0">
              <a:buNone/>
            </a:pPr>
            <a:endParaRPr lang="en-US" sz="1400" dirty="0">
              <a:solidFill>
                <a:schemeClr val="bg2">
                  <a:lumMod val="50000"/>
                </a:schemeClr>
              </a:solidFill>
            </a:endParaRPr>
          </a:p>
          <a:p>
            <a:r>
              <a:rPr lang="en-US" sz="2400" b="1" dirty="0" smtClean="0">
                <a:solidFill>
                  <a:schemeClr val="bg2">
                    <a:lumMod val="50000"/>
                  </a:schemeClr>
                </a:solidFill>
              </a:rPr>
              <a:t>Symptoms:</a:t>
            </a:r>
          </a:p>
          <a:p>
            <a:pPr lvl="1"/>
            <a:r>
              <a:rPr lang="en-US" sz="2000" dirty="0" smtClean="0">
                <a:solidFill>
                  <a:schemeClr val="bg2">
                    <a:lumMod val="50000"/>
                  </a:schemeClr>
                </a:solidFill>
              </a:rPr>
              <a:t>Fever </a:t>
            </a:r>
            <a:r>
              <a:rPr lang="en-US" sz="2000" dirty="0">
                <a:solidFill>
                  <a:schemeClr val="bg2">
                    <a:lumMod val="50000"/>
                  </a:schemeClr>
                </a:solidFill>
              </a:rPr>
              <a:t>or feeling </a:t>
            </a:r>
            <a:r>
              <a:rPr lang="en-US" sz="2000" dirty="0" smtClean="0">
                <a:solidFill>
                  <a:schemeClr val="bg2">
                    <a:lumMod val="50000"/>
                  </a:schemeClr>
                </a:solidFill>
              </a:rPr>
              <a:t>feverish/chills</a:t>
            </a:r>
          </a:p>
          <a:p>
            <a:pPr lvl="1"/>
            <a:r>
              <a:rPr lang="en-US" sz="2000" dirty="0" smtClean="0">
                <a:solidFill>
                  <a:schemeClr val="bg2">
                    <a:lumMod val="50000"/>
                  </a:schemeClr>
                </a:solidFill>
              </a:rPr>
              <a:t>Cough</a:t>
            </a:r>
            <a:endParaRPr lang="en-US" sz="2000" dirty="0">
              <a:solidFill>
                <a:schemeClr val="bg2">
                  <a:lumMod val="50000"/>
                </a:schemeClr>
              </a:solidFill>
            </a:endParaRPr>
          </a:p>
          <a:p>
            <a:pPr lvl="1"/>
            <a:r>
              <a:rPr lang="en-US" sz="2000" dirty="0">
                <a:solidFill>
                  <a:schemeClr val="bg2">
                    <a:lumMod val="50000"/>
                  </a:schemeClr>
                </a:solidFill>
              </a:rPr>
              <a:t>Sore throat</a:t>
            </a:r>
          </a:p>
          <a:p>
            <a:pPr lvl="1"/>
            <a:r>
              <a:rPr lang="en-US" sz="2000" dirty="0">
                <a:solidFill>
                  <a:schemeClr val="bg2">
                    <a:lumMod val="50000"/>
                  </a:schemeClr>
                </a:solidFill>
              </a:rPr>
              <a:t>Runny or stuffy nose</a:t>
            </a:r>
          </a:p>
          <a:p>
            <a:pPr lvl="1"/>
            <a:r>
              <a:rPr lang="en-US" sz="2000" dirty="0">
                <a:solidFill>
                  <a:schemeClr val="bg2">
                    <a:lumMod val="50000"/>
                  </a:schemeClr>
                </a:solidFill>
              </a:rPr>
              <a:t>Muscle or body aches</a:t>
            </a:r>
          </a:p>
          <a:p>
            <a:pPr lvl="1"/>
            <a:r>
              <a:rPr lang="en-US" sz="2000" dirty="0">
                <a:solidFill>
                  <a:schemeClr val="bg2">
                    <a:lumMod val="50000"/>
                  </a:schemeClr>
                </a:solidFill>
              </a:rPr>
              <a:t>Headaches</a:t>
            </a:r>
          </a:p>
          <a:p>
            <a:pPr lvl="1"/>
            <a:r>
              <a:rPr lang="en-US" sz="2000" dirty="0">
                <a:solidFill>
                  <a:schemeClr val="bg2">
                    <a:lumMod val="50000"/>
                  </a:schemeClr>
                </a:solidFill>
              </a:rPr>
              <a:t>Fatigue (tiredness)</a:t>
            </a:r>
          </a:p>
          <a:p>
            <a:pPr lvl="1"/>
            <a:r>
              <a:rPr lang="en-US" sz="2000" dirty="0">
                <a:solidFill>
                  <a:schemeClr val="bg2">
                    <a:lumMod val="50000"/>
                  </a:schemeClr>
                </a:solidFill>
              </a:rPr>
              <a:t>Some people may have vomiting and diarrhea, though this is more common in children than adults.</a:t>
            </a:r>
          </a:p>
          <a:p>
            <a:pPr lvl="1"/>
            <a:endParaRPr lang="en-US" dirty="0"/>
          </a:p>
        </p:txBody>
      </p:sp>
      <p:sp>
        <p:nvSpPr>
          <p:cNvPr id="2" name="Title 1"/>
          <p:cNvSpPr>
            <a:spLocks noGrp="1"/>
          </p:cNvSpPr>
          <p:nvPr>
            <p:ph type="title"/>
          </p:nvPr>
        </p:nvSpPr>
        <p:spPr>
          <a:xfrm>
            <a:off x="457200" y="302667"/>
            <a:ext cx="8229600" cy="841086"/>
          </a:xfrm>
        </p:spPr>
        <p:txBody>
          <a:bodyPr>
            <a:normAutofit/>
          </a:bodyPr>
          <a:lstStyle/>
          <a:p>
            <a:r>
              <a:rPr lang="en-US" sz="3200" b="1" dirty="0" smtClean="0">
                <a:latin typeface="Calibri" panose="020F0502020204030204" pitchFamily="34" charset="0"/>
              </a:rPr>
              <a:t>Flu (Influenza): </a:t>
            </a:r>
            <a:r>
              <a:rPr lang="en-US" sz="3200" b="1" dirty="0">
                <a:latin typeface="Calibri" panose="020F0502020204030204" pitchFamily="34" charset="0"/>
              </a:rPr>
              <a:t>The Disease</a:t>
            </a:r>
          </a:p>
        </p:txBody>
      </p:sp>
    </p:spTree>
    <p:extLst>
      <p:ext uri="{BB962C8B-B14F-4D97-AF65-F5344CB8AC3E}">
        <p14:creationId xmlns:p14="http://schemas.microsoft.com/office/powerpoint/2010/main" val="43127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624" y="6128342"/>
            <a:ext cx="8229600" cy="707886"/>
          </a:xfrm>
          <a:prstGeom prst="rect">
            <a:avLst/>
          </a:prstGeom>
        </p:spPr>
        <p:txBody>
          <a:bodyPr wrap="square">
            <a:spAutoFit/>
          </a:bodyPr>
          <a:lstStyle/>
          <a:p>
            <a:r>
              <a:rPr lang="en-US" sz="1000" dirty="0" smtClean="0"/>
              <a:t>SOURCES: </a:t>
            </a:r>
          </a:p>
          <a:p>
            <a:r>
              <a:rPr lang="en-US" sz="1000" dirty="0" smtClean="0"/>
              <a:t>Centers for Disease Control and Prevention. Key Facts about Influenza (Flu). </a:t>
            </a:r>
            <a:r>
              <a:rPr lang="en-US" sz="1000" dirty="0" smtClean="0">
                <a:hlinkClick r:id="rId3" tooltip="https://www.cdc.gov/flu/keyfacts.htm"/>
              </a:rPr>
              <a:t>https</a:t>
            </a:r>
            <a:r>
              <a:rPr lang="en-US" sz="1000" dirty="0">
                <a:hlinkClick r:id="rId3" tooltip="https://www.cdc.gov/flu/keyfacts.htm"/>
              </a:rPr>
              <a:t>://</a:t>
            </a:r>
            <a:r>
              <a:rPr lang="en-US" sz="1000" dirty="0" smtClean="0">
                <a:hlinkClick r:id="rId3" tooltip="https://www.cdc.gov/flu/keyfacts.htm"/>
              </a:rPr>
              <a:t>www.cdc.gov/flu/keyfacts.htm</a:t>
            </a:r>
            <a:endParaRPr lang="en-US" sz="1000" dirty="0" smtClean="0"/>
          </a:p>
          <a:p>
            <a:r>
              <a:rPr lang="en-US" sz="1000" dirty="0" smtClean="0"/>
              <a:t>Centers for Disease Control and Prevention. Children, the Flu, and the Flu Vaccine. </a:t>
            </a:r>
            <a:r>
              <a:rPr lang="en-US" sz="1000" dirty="0">
                <a:hlinkClick r:id="rId4" tooltip="https://www.cdc.gov/flu/protect/children.htm"/>
              </a:rPr>
              <a:t>https://</a:t>
            </a:r>
            <a:r>
              <a:rPr lang="en-US" sz="1000" dirty="0" smtClean="0">
                <a:hlinkClick r:id="rId4" tooltip="https://www.cdc.gov/flu/protect/children.htm"/>
              </a:rPr>
              <a:t>www.cdc.gov/flu/protect/children.htm </a:t>
            </a:r>
            <a:endParaRPr lang="en-US" sz="1000" dirty="0" smtClean="0"/>
          </a:p>
          <a:p>
            <a:endParaRPr lang="en-US" sz="1000" dirty="0"/>
          </a:p>
        </p:txBody>
      </p:sp>
      <p:sp>
        <p:nvSpPr>
          <p:cNvPr id="3" name="Content Placeholder 2"/>
          <p:cNvSpPr>
            <a:spLocks noGrp="1"/>
          </p:cNvSpPr>
          <p:nvPr>
            <p:ph type="body" sz="quarter" idx="12"/>
          </p:nvPr>
        </p:nvSpPr>
        <p:spPr>
          <a:xfrm>
            <a:off x="324997" y="1078384"/>
            <a:ext cx="8229600" cy="5049958"/>
          </a:xfrm>
        </p:spPr>
        <p:txBody>
          <a:bodyPr>
            <a:normAutofit lnSpcReduction="10000"/>
          </a:bodyPr>
          <a:lstStyle/>
          <a:p>
            <a:r>
              <a:rPr lang="en-US" sz="2400" b="1" dirty="0">
                <a:solidFill>
                  <a:schemeClr val="bg2">
                    <a:lumMod val="50000"/>
                  </a:schemeClr>
                </a:solidFill>
                <a:latin typeface="Calibri" panose="020F0502020204030204" pitchFamily="34" charset="0"/>
              </a:rPr>
              <a:t>Anyone can get the flu (even healthy people), and serious problems related to the flu can happen at any </a:t>
            </a:r>
            <a:r>
              <a:rPr lang="en-US" sz="2400" b="1" dirty="0" smtClean="0">
                <a:solidFill>
                  <a:schemeClr val="bg2">
                    <a:lumMod val="50000"/>
                  </a:schemeClr>
                </a:solidFill>
                <a:latin typeface="Calibri" panose="020F0502020204030204" pitchFamily="34" charset="0"/>
              </a:rPr>
              <a:t>age.</a:t>
            </a:r>
          </a:p>
          <a:p>
            <a:pPr marL="0" indent="0">
              <a:buNone/>
            </a:pPr>
            <a:endParaRPr lang="en-US" sz="1400" b="1" dirty="0" smtClean="0">
              <a:solidFill>
                <a:schemeClr val="bg2">
                  <a:lumMod val="50000"/>
                </a:schemeClr>
              </a:solidFill>
              <a:latin typeface="Calibri" panose="020F0502020204030204" pitchFamily="34" charset="0"/>
            </a:endParaRPr>
          </a:p>
          <a:p>
            <a:r>
              <a:rPr lang="en-US" sz="2400" b="1" dirty="0" smtClean="0">
                <a:solidFill>
                  <a:schemeClr val="bg2">
                    <a:lumMod val="50000"/>
                  </a:schemeClr>
                </a:solidFill>
                <a:latin typeface="Calibri" panose="020F0502020204030204" pitchFamily="34" charset="0"/>
              </a:rPr>
              <a:t>Some people are at risk of developing serious flu-related complications. </a:t>
            </a:r>
            <a:r>
              <a:rPr lang="en-US" sz="2400" b="1" dirty="0">
                <a:solidFill>
                  <a:schemeClr val="bg2">
                    <a:lumMod val="50000"/>
                  </a:schemeClr>
                </a:solidFill>
                <a:latin typeface="Calibri" panose="020F0502020204030204" pitchFamily="34" charset="0"/>
              </a:rPr>
              <a:t>This includes people 65 years and older, people of any age with certain chronic medical conditions (such as asthma, diabetes, or heart disease), pregnant women, and young children</a:t>
            </a:r>
            <a:r>
              <a:rPr lang="en-US" sz="2400" b="1" dirty="0" smtClean="0">
                <a:solidFill>
                  <a:schemeClr val="bg2">
                    <a:lumMod val="50000"/>
                  </a:schemeClr>
                </a:solidFill>
                <a:latin typeface="Calibri" panose="020F0502020204030204" pitchFamily="34" charset="0"/>
              </a:rPr>
              <a:t>.</a:t>
            </a:r>
          </a:p>
          <a:p>
            <a:pPr marL="0" indent="0">
              <a:buNone/>
            </a:pPr>
            <a:endParaRPr lang="en-US" sz="1400" b="1" dirty="0" smtClean="0">
              <a:solidFill>
                <a:schemeClr val="bg2">
                  <a:lumMod val="50000"/>
                </a:schemeClr>
              </a:solidFill>
              <a:latin typeface="Calibri" panose="020F0502020204030204" pitchFamily="34" charset="0"/>
            </a:endParaRPr>
          </a:p>
          <a:p>
            <a:r>
              <a:rPr lang="en-US" sz="2400" b="1" dirty="0" smtClean="0">
                <a:solidFill>
                  <a:schemeClr val="bg2">
                    <a:lumMod val="50000"/>
                  </a:schemeClr>
                </a:solidFill>
                <a:latin typeface="Calibri" panose="020F0502020204030204" pitchFamily="34" charset="0"/>
              </a:rPr>
              <a:t>Each </a:t>
            </a:r>
            <a:r>
              <a:rPr lang="en-US" sz="2400" b="1" dirty="0">
                <a:solidFill>
                  <a:schemeClr val="bg2">
                    <a:lumMod val="50000"/>
                  </a:schemeClr>
                </a:solidFill>
                <a:latin typeface="Calibri" panose="020F0502020204030204" pitchFamily="34" charset="0"/>
              </a:rPr>
              <a:t>year, millions of children get sick with seasonal </a:t>
            </a:r>
            <a:r>
              <a:rPr lang="en-US" sz="2400" b="1" dirty="0" smtClean="0">
                <a:solidFill>
                  <a:schemeClr val="bg2">
                    <a:lumMod val="50000"/>
                  </a:schemeClr>
                </a:solidFill>
                <a:latin typeface="Calibri" panose="020F0502020204030204" pitchFamily="34" charset="0"/>
              </a:rPr>
              <a:t>flu; </a:t>
            </a:r>
            <a:r>
              <a:rPr lang="en-US" sz="2400" b="1" dirty="0">
                <a:solidFill>
                  <a:schemeClr val="bg2">
                    <a:lumMod val="50000"/>
                  </a:schemeClr>
                </a:solidFill>
                <a:latin typeface="Calibri" panose="020F0502020204030204" pitchFamily="34" charset="0"/>
              </a:rPr>
              <a:t>thousands of children are hospitalized and some children die from flu</a:t>
            </a:r>
            <a:r>
              <a:rPr lang="en-US" altLang="en-US" sz="2400" b="1" dirty="0" smtClean="0">
                <a:solidFill>
                  <a:schemeClr val="bg2">
                    <a:lumMod val="50000"/>
                  </a:schemeClr>
                </a:solidFill>
                <a:latin typeface="Calibri" panose="020F0502020204030204" pitchFamily="34" charset="0"/>
              </a:rPr>
              <a:t>.</a:t>
            </a:r>
          </a:p>
          <a:p>
            <a:pPr marL="0" indent="0">
              <a:buNone/>
            </a:pPr>
            <a:endParaRPr lang="en-US" altLang="en-US" sz="1400" b="1" dirty="0" smtClean="0">
              <a:solidFill>
                <a:schemeClr val="bg2">
                  <a:lumMod val="50000"/>
                </a:schemeClr>
              </a:solidFill>
              <a:latin typeface="Calibri" panose="020F0502020204030204" pitchFamily="34" charset="0"/>
            </a:endParaRPr>
          </a:p>
          <a:p>
            <a:r>
              <a:rPr lang="en-US" sz="2400" b="1" dirty="0" smtClean="0">
                <a:solidFill>
                  <a:schemeClr val="bg2">
                    <a:lumMod val="50000"/>
                  </a:schemeClr>
                </a:solidFill>
                <a:latin typeface="Calibri" panose="020F0502020204030204" pitchFamily="34" charset="0"/>
              </a:rPr>
              <a:t>Children </a:t>
            </a:r>
            <a:r>
              <a:rPr lang="en-US" sz="2400" b="1" dirty="0">
                <a:solidFill>
                  <a:schemeClr val="bg2">
                    <a:lumMod val="50000"/>
                  </a:schemeClr>
                </a:solidFill>
                <a:latin typeface="Calibri" panose="020F0502020204030204" pitchFamily="34" charset="0"/>
              </a:rPr>
              <a:t>younger than 5 </a:t>
            </a:r>
            <a:r>
              <a:rPr lang="en-US" sz="2400" b="1" dirty="0" smtClean="0">
                <a:solidFill>
                  <a:schemeClr val="bg2">
                    <a:lumMod val="50000"/>
                  </a:schemeClr>
                </a:solidFill>
                <a:latin typeface="Calibri" panose="020F0502020204030204" pitchFamily="34" charset="0"/>
              </a:rPr>
              <a:t>years old </a:t>
            </a:r>
            <a:r>
              <a:rPr lang="en-US" sz="2400" b="1" dirty="0">
                <a:solidFill>
                  <a:schemeClr val="bg2">
                    <a:lumMod val="50000"/>
                  </a:schemeClr>
                </a:solidFill>
                <a:latin typeface="Calibri" panose="020F0502020204030204" pitchFamily="34" charset="0"/>
              </a:rPr>
              <a:t>and especially those younger than 2 </a:t>
            </a:r>
            <a:r>
              <a:rPr lang="en-US" sz="2400" b="1" dirty="0" smtClean="0">
                <a:solidFill>
                  <a:schemeClr val="bg2">
                    <a:lumMod val="50000"/>
                  </a:schemeClr>
                </a:solidFill>
                <a:latin typeface="Calibri" panose="020F0502020204030204" pitchFamily="34" charset="0"/>
              </a:rPr>
              <a:t>years old </a:t>
            </a:r>
            <a:r>
              <a:rPr lang="en-US" sz="2400" b="1" dirty="0">
                <a:solidFill>
                  <a:schemeClr val="bg2">
                    <a:lumMod val="50000"/>
                  </a:schemeClr>
                </a:solidFill>
                <a:latin typeface="Calibri" panose="020F0502020204030204" pitchFamily="34" charset="0"/>
              </a:rPr>
              <a:t>are </a:t>
            </a:r>
            <a:r>
              <a:rPr lang="en-US" sz="2400" b="1" dirty="0" smtClean="0">
                <a:solidFill>
                  <a:schemeClr val="bg2">
                    <a:lumMod val="50000"/>
                  </a:schemeClr>
                </a:solidFill>
                <a:latin typeface="Calibri" panose="020F0502020204030204" pitchFamily="34" charset="0"/>
              </a:rPr>
              <a:t>more likely to end up in the hospital from flu.</a:t>
            </a:r>
          </a:p>
          <a:p>
            <a:endParaRPr lang="en-US" altLang="en-US" sz="2400" b="1" dirty="0">
              <a:solidFill>
                <a:schemeClr val="bg2"/>
              </a:solidFill>
              <a:latin typeface="Calibri" panose="020F0502020204030204" pitchFamily="34" charset="0"/>
            </a:endParaRPr>
          </a:p>
          <a:p>
            <a:pPr marL="182875" lvl="1" indent="0">
              <a:buNone/>
            </a:pPr>
            <a:endParaRPr lang="en-US" altLang="en-US" sz="2000" dirty="0"/>
          </a:p>
          <a:p>
            <a:pPr marL="182875" lvl="1" indent="0">
              <a:buNone/>
            </a:pPr>
            <a:endParaRPr lang="en-US" altLang="en-US" sz="2000" baseline="30000" dirty="0" smtClean="0"/>
          </a:p>
          <a:p>
            <a:pPr lvl="1"/>
            <a:endParaRPr lang="en-US" altLang="en-US" sz="2000" baseline="30000" dirty="0" smtClean="0"/>
          </a:p>
          <a:p>
            <a:pPr lvl="1"/>
            <a:endParaRPr lang="en-US" altLang="en-US" sz="2000" baseline="30000" dirty="0"/>
          </a:p>
          <a:p>
            <a:pPr lvl="1"/>
            <a:endParaRPr lang="en-US" altLang="en-US" sz="2000" baseline="30000" dirty="0" smtClean="0"/>
          </a:p>
        </p:txBody>
      </p:sp>
      <p:sp>
        <p:nvSpPr>
          <p:cNvPr id="2" name="Title 1"/>
          <p:cNvSpPr>
            <a:spLocks noGrp="1"/>
          </p:cNvSpPr>
          <p:nvPr>
            <p:ph type="title"/>
          </p:nvPr>
        </p:nvSpPr>
        <p:spPr>
          <a:xfrm>
            <a:off x="512284" y="328652"/>
            <a:ext cx="8229600" cy="863364"/>
          </a:xfrm>
        </p:spPr>
        <p:txBody>
          <a:bodyPr>
            <a:normAutofit/>
          </a:bodyPr>
          <a:lstStyle/>
          <a:p>
            <a:r>
              <a:rPr lang="en-US" sz="3200" b="1" dirty="0" smtClean="0">
                <a:latin typeface="Calibri" panose="020F0502020204030204" pitchFamily="34" charset="0"/>
              </a:rPr>
              <a:t>The Health Impact of Flu</a:t>
            </a:r>
            <a:endParaRPr lang="en-US" sz="3200" b="1" dirty="0">
              <a:latin typeface="Calibri" panose="020F0502020204030204" pitchFamily="34" charset="0"/>
            </a:endParaRPr>
          </a:p>
        </p:txBody>
      </p:sp>
    </p:spTree>
    <p:extLst>
      <p:ext uri="{BB962C8B-B14F-4D97-AF65-F5344CB8AC3E}">
        <p14:creationId xmlns:p14="http://schemas.microsoft.com/office/powerpoint/2010/main" val="40952559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6365280"/>
            <a:ext cx="8229600" cy="246221"/>
          </a:xfrm>
          <a:prstGeom prst="rect">
            <a:avLst/>
          </a:prstGeom>
        </p:spPr>
        <p:txBody>
          <a:bodyPr wrap="square">
            <a:spAutoFit/>
          </a:bodyPr>
          <a:lstStyle/>
          <a:p>
            <a:r>
              <a:rPr lang="en-US" sz="1000" dirty="0" smtClean="0"/>
              <a:t>SOURCE: Centers for Disease Control and Prevention. Preventing Seasonal Flu </a:t>
            </a:r>
            <a:r>
              <a:rPr lang="en-US" sz="1000" dirty="0"/>
              <a:t>With Vaccination. </a:t>
            </a:r>
            <a:r>
              <a:rPr lang="en-US" sz="1000" dirty="0" smtClean="0">
                <a:hlinkClick r:id="rId3" tooltip="https://www.cdc.gov/flu/protect/vaccine/index.htm"/>
              </a:rPr>
              <a:t>https://www.cdc.gov/flu/protect/vaccine/index.htm</a:t>
            </a:r>
            <a:endParaRPr lang="en-US" sz="1000" dirty="0"/>
          </a:p>
        </p:txBody>
      </p:sp>
      <p:pic>
        <p:nvPicPr>
          <p:cNvPr id="5" name="Picture 4" title="Graphic; Get your family vaccinated; Fight Flu, cdc.gov/fightfl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251" y="1867893"/>
            <a:ext cx="2089487" cy="1741239"/>
          </a:xfrm>
          <a:prstGeom prst="rect">
            <a:avLst/>
          </a:prstGeom>
        </p:spPr>
      </p:pic>
      <p:sp>
        <p:nvSpPr>
          <p:cNvPr id="3" name="Content Placeholder 2"/>
          <p:cNvSpPr>
            <a:spLocks noGrp="1"/>
          </p:cNvSpPr>
          <p:nvPr>
            <p:ph type="body" sz="quarter" idx="12"/>
          </p:nvPr>
        </p:nvSpPr>
        <p:spPr>
          <a:xfrm>
            <a:off x="457199" y="1161991"/>
            <a:ext cx="5701229" cy="5203289"/>
          </a:xfrm>
        </p:spPr>
        <p:txBody>
          <a:bodyPr>
            <a:normAutofit lnSpcReduction="10000"/>
          </a:bodyPr>
          <a:lstStyle/>
          <a:p>
            <a:r>
              <a:rPr lang="en-US" sz="2400" b="1" dirty="0" smtClean="0">
                <a:solidFill>
                  <a:schemeClr val="bg2">
                    <a:lumMod val="50000"/>
                  </a:schemeClr>
                </a:solidFill>
                <a:latin typeface="Calibri" panose="020F0502020204030204" pitchFamily="34" charset="0"/>
              </a:rPr>
              <a:t>Children 6 months and older should be immunized against the flu every year.</a:t>
            </a:r>
          </a:p>
          <a:p>
            <a:pPr lvl="1"/>
            <a:r>
              <a:rPr lang="en-US" sz="2000" dirty="0">
                <a:solidFill>
                  <a:schemeClr val="bg2">
                    <a:lumMod val="50000"/>
                  </a:schemeClr>
                </a:solidFill>
              </a:rPr>
              <a:t>Children less than 9 years old who are getting vaccinated for the first time will require two doses of flu </a:t>
            </a:r>
            <a:r>
              <a:rPr lang="en-US" sz="2000" dirty="0" smtClean="0">
                <a:solidFill>
                  <a:schemeClr val="bg2">
                    <a:lumMod val="50000"/>
                  </a:schemeClr>
                </a:solidFill>
              </a:rPr>
              <a:t>vaccine, spaced at least 28 days apart.</a:t>
            </a:r>
          </a:p>
          <a:p>
            <a:r>
              <a:rPr lang="en-US" sz="2400" b="1" dirty="0" smtClean="0">
                <a:solidFill>
                  <a:schemeClr val="bg2">
                    <a:lumMod val="50000"/>
                  </a:schemeClr>
                </a:solidFill>
                <a:latin typeface="Calibri" panose="020F0502020204030204" pitchFamily="34" charset="0"/>
              </a:rPr>
              <a:t>Women pregnant </a:t>
            </a:r>
            <a:r>
              <a:rPr lang="en-US" sz="2400" b="1" dirty="0">
                <a:solidFill>
                  <a:schemeClr val="bg2">
                    <a:lumMod val="50000"/>
                  </a:schemeClr>
                </a:solidFill>
                <a:latin typeface="Calibri" panose="020F0502020204030204" pitchFamily="34" charset="0"/>
              </a:rPr>
              <a:t>during </a:t>
            </a:r>
            <a:r>
              <a:rPr lang="en-US" sz="2400" b="1" dirty="0" smtClean="0">
                <a:solidFill>
                  <a:schemeClr val="bg2">
                    <a:lumMod val="50000"/>
                  </a:schemeClr>
                </a:solidFill>
                <a:latin typeface="Calibri" panose="020F0502020204030204" pitchFamily="34" charset="0"/>
              </a:rPr>
              <a:t>flu season should get a flu shot.</a:t>
            </a:r>
          </a:p>
          <a:p>
            <a:r>
              <a:rPr lang="en-US" sz="2400" b="1" dirty="0" smtClean="0">
                <a:solidFill>
                  <a:schemeClr val="bg2">
                    <a:lumMod val="50000"/>
                  </a:schemeClr>
                </a:solidFill>
                <a:latin typeface="Calibri" panose="020F0502020204030204" pitchFamily="34" charset="0"/>
              </a:rPr>
              <a:t>Other adults, including child care workers, should also be vaccinated each flu season. </a:t>
            </a:r>
          </a:p>
          <a:p>
            <a:r>
              <a:rPr lang="en-US" sz="2400" b="1" dirty="0" smtClean="0">
                <a:solidFill>
                  <a:schemeClr val="bg2">
                    <a:lumMod val="50000"/>
                  </a:schemeClr>
                </a:solidFill>
                <a:latin typeface="Calibri" panose="020F0502020204030204" pitchFamily="34" charset="0"/>
              </a:rPr>
              <a:t>Getting </a:t>
            </a:r>
            <a:r>
              <a:rPr lang="en-US" sz="2400" b="1" dirty="0">
                <a:solidFill>
                  <a:schemeClr val="bg2">
                    <a:lumMod val="50000"/>
                  </a:schemeClr>
                </a:solidFill>
                <a:latin typeface="Calibri" panose="020F0502020204030204" pitchFamily="34" charset="0"/>
              </a:rPr>
              <a:t>vaccinated before flu activity </a:t>
            </a:r>
            <a:r>
              <a:rPr lang="en-US" sz="2400" b="1" dirty="0" smtClean="0">
                <a:solidFill>
                  <a:schemeClr val="bg2">
                    <a:lumMod val="50000"/>
                  </a:schemeClr>
                </a:solidFill>
                <a:latin typeface="Calibri" panose="020F0502020204030204" pitchFamily="34" charset="0"/>
              </a:rPr>
              <a:t>begins—if possible by October—helps  protect </a:t>
            </a:r>
            <a:r>
              <a:rPr lang="en-US" sz="2400" b="1" dirty="0">
                <a:solidFill>
                  <a:schemeClr val="bg2">
                    <a:lumMod val="50000"/>
                  </a:schemeClr>
                </a:solidFill>
                <a:latin typeface="Calibri" panose="020F0502020204030204" pitchFamily="34" charset="0"/>
              </a:rPr>
              <a:t>you once the flu season starts in your community.  </a:t>
            </a:r>
            <a:r>
              <a:rPr lang="en-US" sz="2400" b="1" dirty="0" smtClean="0">
                <a:solidFill>
                  <a:schemeClr val="bg2">
                    <a:lumMod val="50000"/>
                  </a:schemeClr>
                </a:solidFill>
                <a:latin typeface="Calibri" panose="020F0502020204030204" pitchFamily="34" charset="0"/>
              </a:rPr>
              <a:t>  </a:t>
            </a:r>
          </a:p>
          <a:p>
            <a:pPr lvl="1"/>
            <a:r>
              <a:rPr lang="en-US" sz="2000" dirty="0" smtClean="0">
                <a:solidFill>
                  <a:schemeClr val="bg2">
                    <a:lumMod val="50000"/>
                  </a:schemeClr>
                </a:solidFill>
                <a:latin typeface="Calibri" panose="020F0502020204030204" pitchFamily="34" charset="0"/>
              </a:rPr>
              <a:t>However</a:t>
            </a:r>
            <a:r>
              <a:rPr lang="en-US" sz="2000" dirty="0">
                <a:solidFill>
                  <a:schemeClr val="bg2">
                    <a:lumMod val="50000"/>
                  </a:schemeClr>
                </a:solidFill>
                <a:latin typeface="Calibri" panose="020F0502020204030204" pitchFamily="34" charset="0"/>
              </a:rPr>
              <a:t>, CDC recommends flu vaccination as long as </a:t>
            </a:r>
            <a:r>
              <a:rPr lang="en-US" sz="2000" dirty="0" smtClean="0">
                <a:solidFill>
                  <a:schemeClr val="bg2">
                    <a:lumMod val="50000"/>
                  </a:schemeClr>
                </a:solidFill>
                <a:latin typeface="Calibri" panose="020F0502020204030204" pitchFamily="34" charset="0"/>
              </a:rPr>
              <a:t>flu </a:t>
            </a:r>
            <a:r>
              <a:rPr lang="en-US" sz="2000" dirty="0">
                <a:solidFill>
                  <a:schemeClr val="bg2">
                    <a:lumMod val="50000"/>
                  </a:schemeClr>
                </a:solidFill>
                <a:latin typeface="Calibri" panose="020F0502020204030204" pitchFamily="34" charset="0"/>
              </a:rPr>
              <a:t>viruses are circulating - even into January and later</a:t>
            </a:r>
            <a:r>
              <a:rPr lang="en-US" sz="2000" dirty="0" smtClean="0">
                <a:solidFill>
                  <a:schemeClr val="bg2">
                    <a:lumMod val="50000"/>
                  </a:schemeClr>
                </a:solidFill>
                <a:latin typeface="Calibri" panose="020F0502020204030204" pitchFamily="34" charset="0"/>
              </a:rPr>
              <a:t>.</a:t>
            </a:r>
          </a:p>
          <a:p>
            <a:pPr marL="342900" lvl="1" indent="0">
              <a:buNone/>
            </a:pPr>
            <a:endParaRPr lang="en-US" sz="2200" dirty="0" smtClean="0">
              <a:latin typeface="Calibri" panose="020F0502020204030204" pitchFamily="34" charset="0"/>
            </a:endParaRPr>
          </a:p>
        </p:txBody>
      </p:sp>
      <p:sp>
        <p:nvSpPr>
          <p:cNvPr id="2" name="Title 1"/>
          <p:cNvSpPr>
            <a:spLocks noGrp="1"/>
          </p:cNvSpPr>
          <p:nvPr>
            <p:ph type="title"/>
          </p:nvPr>
        </p:nvSpPr>
        <p:spPr>
          <a:xfrm>
            <a:off x="352796" y="393658"/>
            <a:ext cx="8229600" cy="459327"/>
          </a:xfrm>
        </p:spPr>
        <p:txBody>
          <a:bodyPr>
            <a:noAutofit/>
          </a:bodyPr>
          <a:lstStyle/>
          <a:p>
            <a:r>
              <a:rPr lang="en-US" sz="3200" b="1" dirty="0" smtClean="0">
                <a:latin typeface="Calibri" panose="020F0502020204030204" pitchFamily="34" charset="0"/>
              </a:rPr>
              <a:t>Flu:  Who Should Be Vaccinated</a:t>
            </a:r>
            <a:endParaRPr lang="en-US" sz="3200" b="1" dirty="0">
              <a:latin typeface="Calibri" panose="020F0502020204030204" pitchFamily="34" charset="0"/>
            </a:endParaRPr>
          </a:p>
        </p:txBody>
      </p:sp>
    </p:spTree>
    <p:extLst>
      <p:ext uri="{BB962C8B-B14F-4D97-AF65-F5344CB8AC3E}">
        <p14:creationId xmlns:p14="http://schemas.microsoft.com/office/powerpoint/2010/main" val="10226899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itle: Daycare centers are latest hit with measles outbreak" title="Screen capture from USA Tod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5676" y="2004402"/>
            <a:ext cx="3434412" cy="2787935"/>
          </a:xfrm>
          <a:prstGeom prst="rect">
            <a:avLst/>
          </a:prstGeom>
        </p:spPr>
      </p:pic>
      <p:sp>
        <p:nvSpPr>
          <p:cNvPr id="3" name="Content Placeholder 2"/>
          <p:cNvSpPr>
            <a:spLocks noGrp="1"/>
          </p:cNvSpPr>
          <p:nvPr>
            <p:ph idx="1"/>
          </p:nvPr>
        </p:nvSpPr>
        <p:spPr>
          <a:xfrm>
            <a:off x="457201" y="1241175"/>
            <a:ext cx="5723262" cy="5302844"/>
          </a:xfrm>
        </p:spPr>
        <p:txBody>
          <a:bodyPr>
            <a:normAutofit lnSpcReduction="10000"/>
          </a:bodyPr>
          <a:lstStyle/>
          <a:p>
            <a:r>
              <a:rPr lang="en-US" dirty="0" smtClean="0">
                <a:solidFill>
                  <a:schemeClr val="bg2">
                    <a:lumMod val="50000"/>
                  </a:schemeClr>
                </a:solidFill>
              </a:rPr>
              <a:t>Outbreaks of vaccine preventable diseases have occurred in childcare centers.</a:t>
            </a:r>
          </a:p>
          <a:p>
            <a:pPr lvl="1"/>
            <a:r>
              <a:rPr lang="en-US" dirty="0" smtClean="0">
                <a:solidFill>
                  <a:schemeClr val="bg2">
                    <a:lumMod val="50000"/>
                  </a:schemeClr>
                </a:solidFill>
              </a:rPr>
              <a:t>Whooping cough (pertussis)</a:t>
            </a:r>
          </a:p>
          <a:p>
            <a:pPr lvl="1"/>
            <a:r>
              <a:rPr lang="en-US" dirty="0" smtClean="0">
                <a:solidFill>
                  <a:schemeClr val="bg2">
                    <a:lumMod val="50000"/>
                  </a:schemeClr>
                </a:solidFill>
              </a:rPr>
              <a:t>Measles </a:t>
            </a:r>
          </a:p>
          <a:p>
            <a:pPr lvl="1"/>
            <a:r>
              <a:rPr lang="en-US" dirty="0" smtClean="0">
                <a:solidFill>
                  <a:schemeClr val="bg2">
                    <a:lumMod val="50000"/>
                  </a:schemeClr>
                </a:solidFill>
              </a:rPr>
              <a:t>Chickenpox (varicella)</a:t>
            </a:r>
          </a:p>
          <a:p>
            <a:pPr marL="0" indent="0">
              <a:buNone/>
            </a:pPr>
            <a:endParaRPr lang="en-US" sz="800" dirty="0" smtClean="0">
              <a:solidFill>
                <a:schemeClr val="bg2">
                  <a:lumMod val="50000"/>
                </a:schemeClr>
              </a:solidFill>
            </a:endParaRPr>
          </a:p>
          <a:p>
            <a:r>
              <a:rPr lang="en-US" dirty="0" smtClean="0">
                <a:solidFill>
                  <a:schemeClr val="bg2">
                    <a:lumMod val="50000"/>
                  </a:schemeClr>
                </a:solidFill>
              </a:rPr>
              <a:t>Unvaccinated children in your center/home are at risk.</a:t>
            </a:r>
          </a:p>
          <a:p>
            <a:pPr lvl="1"/>
            <a:r>
              <a:rPr lang="en-US" dirty="0" smtClean="0">
                <a:solidFill>
                  <a:schemeClr val="bg2">
                    <a:lumMod val="50000"/>
                  </a:schemeClr>
                </a:solidFill>
              </a:rPr>
              <a:t>Babies too young for vaccination</a:t>
            </a:r>
          </a:p>
          <a:p>
            <a:pPr lvl="1"/>
            <a:r>
              <a:rPr lang="en-US" dirty="0" smtClean="0">
                <a:solidFill>
                  <a:schemeClr val="bg2">
                    <a:lumMod val="50000"/>
                  </a:schemeClr>
                </a:solidFill>
              </a:rPr>
              <a:t>Children unable to be vaccinated                       due to medical conditions</a:t>
            </a:r>
          </a:p>
          <a:p>
            <a:pPr marL="457200" lvl="1" indent="0">
              <a:buNone/>
            </a:pPr>
            <a:endParaRPr lang="en-US" sz="800" dirty="0">
              <a:solidFill>
                <a:schemeClr val="bg2">
                  <a:lumMod val="50000"/>
                </a:schemeClr>
              </a:solidFill>
            </a:endParaRPr>
          </a:p>
          <a:p>
            <a:r>
              <a:rPr lang="en-US" dirty="0" smtClean="0">
                <a:solidFill>
                  <a:schemeClr val="bg2">
                    <a:lumMod val="50000"/>
                  </a:schemeClr>
                </a:solidFill>
              </a:rPr>
              <a:t>Children who are not caught up on their vaccinations may be excluded from child care if there are outbreaks. Check your state guidelines.</a:t>
            </a:r>
          </a:p>
        </p:txBody>
      </p:sp>
      <p:sp>
        <p:nvSpPr>
          <p:cNvPr id="2" name="Title 1"/>
          <p:cNvSpPr>
            <a:spLocks noGrp="1"/>
          </p:cNvSpPr>
          <p:nvPr>
            <p:ph type="title"/>
          </p:nvPr>
        </p:nvSpPr>
        <p:spPr>
          <a:xfrm>
            <a:off x="457200" y="130576"/>
            <a:ext cx="8229600" cy="886010"/>
          </a:xfrm>
        </p:spPr>
        <p:txBody>
          <a:bodyPr>
            <a:normAutofit/>
          </a:bodyPr>
          <a:lstStyle/>
          <a:p>
            <a:r>
              <a:rPr lang="en-US" sz="3200" dirty="0" smtClean="0"/>
              <a:t>Outbreaks in Child Care Centers </a:t>
            </a:r>
            <a:endParaRPr lang="en-US" sz="3200" dirty="0"/>
          </a:p>
        </p:txBody>
      </p:sp>
    </p:spTree>
    <p:extLst>
      <p:ext uri="{BB962C8B-B14F-4D97-AF65-F5344CB8AC3E}">
        <p14:creationId xmlns:p14="http://schemas.microsoft.com/office/powerpoint/2010/main" val="2890789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14575" y="1541783"/>
            <a:ext cx="5582094" cy="5263886"/>
          </a:xfrm>
        </p:spPr>
        <p:txBody>
          <a:bodyPr>
            <a:normAutofit lnSpcReduction="10000"/>
          </a:bodyPr>
          <a:lstStyle/>
          <a:p>
            <a:r>
              <a:rPr lang="en-US" sz="2400" b="1" dirty="0">
                <a:solidFill>
                  <a:schemeClr val="bg2">
                    <a:lumMod val="50000"/>
                  </a:schemeClr>
                </a:solidFill>
                <a:latin typeface="Calibri" panose="020F0502020204030204" pitchFamily="34" charset="0"/>
              </a:rPr>
              <a:t>Vaccination is one of the best ways parents can protect </a:t>
            </a:r>
            <a:r>
              <a:rPr lang="en-US" sz="2400" b="1" dirty="0" smtClean="0">
                <a:solidFill>
                  <a:schemeClr val="bg2">
                    <a:lumMod val="50000"/>
                  </a:schemeClr>
                </a:solidFill>
                <a:latin typeface="Calibri" panose="020F0502020204030204" pitchFamily="34" charset="0"/>
              </a:rPr>
              <a:t>young children from 14 </a:t>
            </a:r>
            <a:r>
              <a:rPr lang="en-US" sz="2400" b="1" dirty="0">
                <a:solidFill>
                  <a:schemeClr val="bg2">
                    <a:lumMod val="50000"/>
                  </a:schemeClr>
                </a:solidFill>
                <a:latin typeface="Calibri" panose="020F0502020204030204" pitchFamily="34" charset="0"/>
              </a:rPr>
              <a:t>serious </a:t>
            </a:r>
            <a:r>
              <a:rPr lang="en-US" sz="2400" b="1" dirty="0" smtClean="0">
                <a:solidFill>
                  <a:schemeClr val="bg2">
                    <a:lumMod val="50000"/>
                  </a:schemeClr>
                </a:solidFill>
                <a:latin typeface="Calibri" panose="020F0502020204030204" pitchFamily="34" charset="0"/>
              </a:rPr>
              <a:t>diseases.</a:t>
            </a:r>
            <a:endParaRPr lang="en-US" sz="2400" b="1" dirty="0">
              <a:solidFill>
                <a:schemeClr val="bg2">
                  <a:lumMod val="50000"/>
                </a:schemeClr>
              </a:solidFill>
              <a:latin typeface="Calibri" panose="020F0502020204030204" pitchFamily="34" charset="0"/>
            </a:endParaRPr>
          </a:p>
          <a:p>
            <a:r>
              <a:rPr lang="en-US" sz="2400" b="1" dirty="0">
                <a:solidFill>
                  <a:schemeClr val="bg2">
                    <a:lumMod val="50000"/>
                  </a:schemeClr>
                </a:solidFill>
                <a:latin typeface="Calibri" panose="020F0502020204030204" pitchFamily="34" charset="0"/>
              </a:rPr>
              <a:t>Most parents vaccinate, </a:t>
            </a:r>
            <a:r>
              <a:rPr lang="en-US" sz="2400" b="1" dirty="0" smtClean="0">
                <a:solidFill>
                  <a:schemeClr val="bg2">
                    <a:lumMod val="50000"/>
                  </a:schemeClr>
                </a:solidFill>
                <a:latin typeface="Calibri" panose="020F0502020204030204" pitchFamily="34" charset="0"/>
              </a:rPr>
              <a:t>but some </a:t>
            </a:r>
            <a:r>
              <a:rPr lang="en-US" sz="2400" b="1" dirty="0">
                <a:solidFill>
                  <a:schemeClr val="bg2">
                    <a:lumMod val="50000"/>
                  </a:schemeClr>
                </a:solidFill>
                <a:latin typeface="Calibri" panose="020F0502020204030204" pitchFamily="34" charset="0"/>
              </a:rPr>
              <a:t>have </a:t>
            </a:r>
            <a:r>
              <a:rPr lang="en-US" sz="2400" b="1" dirty="0" smtClean="0">
                <a:solidFill>
                  <a:schemeClr val="bg2">
                    <a:lumMod val="50000"/>
                  </a:schemeClr>
                </a:solidFill>
                <a:latin typeface="Calibri" panose="020F0502020204030204" pitchFamily="34" charset="0"/>
              </a:rPr>
              <a:t>questions.</a:t>
            </a:r>
            <a:endParaRPr lang="en-US" sz="2400" b="1" dirty="0">
              <a:solidFill>
                <a:schemeClr val="bg2">
                  <a:lumMod val="50000"/>
                </a:schemeClr>
              </a:solidFill>
              <a:latin typeface="Calibri" panose="020F0502020204030204" pitchFamily="34" charset="0"/>
            </a:endParaRPr>
          </a:p>
          <a:p>
            <a:pPr lvl="0"/>
            <a:r>
              <a:rPr lang="en-US" sz="2400" b="1" dirty="0">
                <a:solidFill>
                  <a:schemeClr val="bg2">
                    <a:lumMod val="50000"/>
                  </a:schemeClr>
                </a:solidFill>
                <a:latin typeface="Calibri" panose="020F0502020204030204" pitchFamily="34" charset="0"/>
              </a:rPr>
              <a:t>Many pregnant women may not know they need vaccination to protect themselves </a:t>
            </a:r>
            <a:r>
              <a:rPr lang="en-US" sz="2400" b="1" dirty="0" smtClean="0">
                <a:solidFill>
                  <a:schemeClr val="bg2">
                    <a:lumMod val="50000"/>
                  </a:schemeClr>
                </a:solidFill>
                <a:latin typeface="Calibri" panose="020F0502020204030204" pitchFamily="34" charset="0"/>
              </a:rPr>
              <a:t>and their baby from </a:t>
            </a:r>
            <a:r>
              <a:rPr lang="en-US" sz="2400" b="1" dirty="0">
                <a:solidFill>
                  <a:schemeClr val="bg2">
                    <a:lumMod val="50000"/>
                  </a:schemeClr>
                </a:solidFill>
                <a:latin typeface="Calibri" panose="020F0502020204030204" pitchFamily="34" charset="0"/>
              </a:rPr>
              <a:t>flu and </a:t>
            </a:r>
            <a:r>
              <a:rPr lang="en-US" sz="2400" b="1" dirty="0" smtClean="0">
                <a:solidFill>
                  <a:schemeClr val="bg2">
                    <a:lumMod val="50000"/>
                  </a:schemeClr>
                </a:solidFill>
                <a:latin typeface="Calibri" panose="020F0502020204030204" pitchFamily="34" charset="0"/>
              </a:rPr>
              <a:t>whooping cough.</a:t>
            </a:r>
          </a:p>
          <a:p>
            <a:pPr lvl="1">
              <a:buFont typeface="Arial" panose="020B0604020202020204" pitchFamily="34" charset="0"/>
              <a:buChar char="•"/>
            </a:pPr>
            <a:r>
              <a:rPr lang="en-US" sz="2000" dirty="0" smtClean="0">
                <a:solidFill>
                  <a:schemeClr val="bg2">
                    <a:lumMod val="50000"/>
                  </a:schemeClr>
                </a:solidFill>
                <a:latin typeface="Calibri" panose="020F0502020204030204" pitchFamily="34" charset="0"/>
              </a:rPr>
              <a:t>Encourage them to learn about the safe, proven protection vaccines provide</a:t>
            </a:r>
            <a:endParaRPr lang="en-US" sz="2000" dirty="0">
              <a:solidFill>
                <a:schemeClr val="bg2">
                  <a:lumMod val="50000"/>
                </a:schemeClr>
              </a:solidFill>
              <a:latin typeface="Calibri" panose="020F0502020204030204" pitchFamily="34" charset="0"/>
            </a:endParaRPr>
          </a:p>
          <a:p>
            <a:pPr lvl="0"/>
            <a:r>
              <a:rPr lang="en-US" sz="2400" b="1" dirty="0">
                <a:solidFill>
                  <a:schemeClr val="bg2">
                    <a:lumMod val="50000"/>
                  </a:schemeClr>
                </a:solidFill>
                <a:latin typeface="Calibri" panose="020F0502020204030204" pitchFamily="34" charset="0"/>
              </a:rPr>
              <a:t>YOU play a key role in ensuring families are up-to-date on their </a:t>
            </a:r>
            <a:r>
              <a:rPr lang="en-US" sz="2400" b="1" dirty="0" smtClean="0">
                <a:solidFill>
                  <a:schemeClr val="bg2">
                    <a:lumMod val="50000"/>
                  </a:schemeClr>
                </a:solidFill>
                <a:latin typeface="Calibri" panose="020F0502020204030204" pitchFamily="34" charset="0"/>
              </a:rPr>
              <a:t>vaccinations and keeping the children in your care protected and healthy.</a:t>
            </a:r>
            <a:endParaRPr lang="en-US" sz="2400" b="1" dirty="0">
              <a:solidFill>
                <a:schemeClr val="bg2">
                  <a:lumMod val="50000"/>
                </a:schemeClr>
              </a:solidFill>
              <a:latin typeface="Calibri" panose="020F0502020204030204" pitchFamily="34" charset="0"/>
            </a:endParaRPr>
          </a:p>
        </p:txBody>
      </p:sp>
      <p:pic>
        <p:nvPicPr>
          <p:cNvPr id="5" name="Picture 4" descr="Photo from CDC photoshoot December 2014.  Photo waiver on record." title="Mother holding newbor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875" y="2181340"/>
            <a:ext cx="1847161" cy="2770742"/>
          </a:xfrm>
          <a:prstGeom prst="rect">
            <a:avLst/>
          </a:prstGeom>
        </p:spPr>
      </p:pic>
      <p:sp>
        <p:nvSpPr>
          <p:cNvPr id="2" name="Title 1"/>
          <p:cNvSpPr>
            <a:spLocks noGrp="1"/>
          </p:cNvSpPr>
          <p:nvPr>
            <p:ph type="title"/>
          </p:nvPr>
        </p:nvSpPr>
        <p:spPr>
          <a:xfrm>
            <a:off x="567069" y="497603"/>
            <a:ext cx="8229600" cy="852731"/>
          </a:xfrm>
        </p:spPr>
        <p:txBody>
          <a:bodyPr>
            <a:noAutofit/>
          </a:bodyPr>
          <a:lstStyle/>
          <a:p>
            <a:r>
              <a:rPr lang="en-US" sz="3200" b="1" dirty="0" smtClean="0">
                <a:latin typeface="Calibri" panose="020F0502020204030204" pitchFamily="34" charset="0"/>
              </a:rPr>
              <a:t>You Can Help Maintain and Strengthen Immunization Rates Among Families</a:t>
            </a:r>
            <a:endParaRPr lang="en-US" sz="3200" b="1" dirty="0">
              <a:latin typeface="Calibri" panose="020F0502020204030204" pitchFamily="34" charset="0"/>
            </a:endParaRPr>
          </a:p>
        </p:txBody>
      </p:sp>
    </p:spTree>
    <p:extLst>
      <p:ext uri="{BB962C8B-B14F-4D97-AF65-F5344CB8AC3E}">
        <p14:creationId xmlns:p14="http://schemas.microsoft.com/office/powerpoint/2010/main" val="21102182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L #14029" title="baby on floor play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0456" y="1631258"/>
            <a:ext cx="2647501" cy="3982598"/>
          </a:xfrm>
          <a:prstGeom prst="rect">
            <a:avLst/>
          </a:prstGeom>
        </p:spPr>
      </p:pic>
      <p:sp>
        <p:nvSpPr>
          <p:cNvPr id="3" name="Content Placeholder 2"/>
          <p:cNvSpPr>
            <a:spLocks noGrp="1"/>
          </p:cNvSpPr>
          <p:nvPr>
            <p:ph idx="1"/>
          </p:nvPr>
        </p:nvSpPr>
        <p:spPr>
          <a:xfrm>
            <a:off x="594269" y="1631257"/>
            <a:ext cx="4253153" cy="4659373"/>
          </a:xfrm>
        </p:spPr>
        <p:txBody>
          <a:bodyPr>
            <a:normAutofit/>
          </a:bodyPr>
          <a:lstStyle/>
          <a:p>
            <a:pPr marL="457200" indent="-457200">
              <a:buFont typeface="+mj-lt"/>
              <a:buAutoNum type="arabicPeriod"/>
            </a:pPr>
            <a:r>
              <a:rPr lang="en-US" dirty="0" smtClean="0">
                <a:solidFill>
                  <a:schemeClr val="bg2">
                    <a:lumMod val="50000"/>
                  </a:schemeClr>
                </a:solidFill>
              </a:rPr>
              <a:t>Check immunization records regularly to ensure each child in your care is up to date on their vaccinations.</a:t>
            </a:r>
          </a:p>
          <a:p>
            <a:pPr marL="457200" indent="-457200">
              <a:buFont typeface="+mj-lt"/>
              <a:buAutoNum type="arabicPeriod"/>
            </a:pPr>
            <a:r>
              <a:rPr lang="en-US" dirty="0" smtClean="0">
                <a:solidFill>
                  <a:schemeClr val="bg2">
                    <a:lumMod val="50000"/>
                  </a:schemeClr>
                </a:solidFill>
              </a:rPr>
              <a:t>Educate yourself and ensure that you and your staff are vaccinated. </a:t>
            </a:r>
          </a:p>
          <a:p>
            <a:pPr marL="457200" indent="-457200">
              <a:buFont typeface="+mj-lt"/>
              <a:buAutoNum type="arabicPeriod"/>
            </a:pPr>
            <a:r>
              <a:rPr lang="en-US" dirty="0" smtClean="0">
                <a:solidFill>
                  <a:schemeClr val="bg2">
                    <a:lumMod val="50000"/>
                  </a:schemeClr>
                </a:solidFill>
              </a:rPr>
              <a:t>Educate parents in your program and help connect them to credible resources.</a:t>
            </a:r>
            <a:endParaRPr lang="en-US" dirty="0">
              <a:solidFill>
                <a:schemeClr val="bg2">
                  <a:lumMod val="50000"/>
                </a:schemeClr>
              </a:solidFill>
            </a:endParaRPr>
          </a:p>
        </p:txBody>
      </p:sp>
      <p:sp>
        <p:nvSpPr>
          <p:cNvPr id="2" name="Title 1"/>
          <p:cNvSpPr>
            <a:spLocks noGrp="1"/>
          </p:cNvSpPr>
          <p:nvPr>
            <p:ph type="title"/>
          </p:nvPr>
        </p:nvSpPr>
        <p:spPr/>
        <p:txBody>
          <a:bodyPr>
            <a:normAutofit/>
          </a:bodyPr>
          <a:lstStyle/>
          <a:p>
            <a:r>
              <a:rPr lang="en-US" sz="3200" dirty="0" smtClean="0"/>
              <a:t>3 Ways to Support Immunization in Your Child Care Program</a:t>
            </a:r>
            <a:endParaRPr lang="en-US" sz="3200" dirty="0"/>
          </a:p>
        </p:txBody>
      </p:sp>
    </p:spTree>
    <p:extLst>
      <p:ext uri="{BB962C8B-B14F-4D97-AF65-F5344CB8AC3E}">
        <p14:creationId xmlns:p14="http://schemas.microsoft.com/office/powerpoint/2010/main" val="20605478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5142" y="1222797"/>
            <a:ext cx="8071658" cy="4555093"/>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smtClean="0">
                <a:solidFill>
                  <a:schemeClr val="bg2">
                    <a:lumMod val="50000"/>
                  </a:schemeClr>
                </a:solidFill>
                <a:latin typeface="Calibri" panose="020F0502020204030204" pitchFamily="34" charset="0"/>
              </a:rPr>
              <a:t>Ensure that children in your program are up to date on their recommended vaccines –Refer to CDC’s easy to read schedule: </a:t>
            </a:r>
            <a:r>
              <a:rPr lang="en-US" sz="2400" b="1" dirty="0" smtClean="0">
                <a:solidFill>
                  <a:schemeClr val="accent6">
                    <a:lumMod val="10000"/>
                  </a:schemeClr>
                </a:solidFill>
                <a:latin typeface="Calibri" panose="020F0502020204030204" pitchFamily="34" charset="0"/>
                <a:hlinkClick r:id="rId3"/>
              </a:rPr>
              <a:t>https://www.cdc.gov/vaccines/schedules/easy-to-read/child.html</a:t>
            </a:r>
            <a:r>
              <a:rPr lang="en-US" sz="2400" b="1" dirty="0" smtClean="0">
                <a:solidFill>
                  <a:schemeClr val="accent6">
                    <a:lumMod val="10000"/>
                  </a:schemeClr>
                </a:solidFill>
                <a:latin typeface="Calibri" panose="020F0502020204030204" pitchFamily="34" charset="0"/>
              </a:rPr>
              <a:t> </a:t>
            </a:r>
            <a:endParaRPr lang="en-US" sz="2400" b="1" dirty="0">
              <a:solidFill>
                <a:schemeClr val="accent6">
                  <a:lumMod val="10000"/>
                </a:schemeClr>
              </a:solidFill>
              <a:latin typeface="Calibri" panose="020F0502020204030204" pitchFamily="34" charset="0"/>
            </a:endParaRPr>
          </a:p>
          <a:p>
            <a:pPr marL="342900" indent="-342900">
              <a:buFont typeface="Wingdings" panose="05000000000000000000" pitchFamily="2" charset="2"/>
              <a:buChar char="§"/>
            </a:pPr>
            <a:r>
              <a:rPr lang="en-US" sz="2400" b="1" dirty="0" smtClean="0">
                <a:solidFill>
                  <a:schemeClr val="bg2">
                    <a:lumMod val="50000"/>
                  </a:schemeClr>
                </a:solidFill>
                <a:latin typeface="Calibri" panose="020F0502020204030204" pitchFamily="34" charset="0"/>
              </a:rPr>
              <a:t>Check vaccines when children first enter your care.  Keep checking their records on a regular basis to make sure they stay on track with your state requirements </a:t>
            </a:r>
            <a:r>
              <a:rPr lang="en-US" sz="2400" b="1" u="sng" dirty="0" smtClean="0">
                <a:solidFill>
                  <a:schemeClr val="bg2">
                    <a:lumMod val="50000"/>
                  </a:schemeClr>
                </a:solidFill>
                <a:latin typeface="Calibri" panose="020F0502020204030204" pitchFamily="34" charset="0"/>
              </a:rPr>
              <a:t>and</a:t>
            </a:r>
            <a:r>
              <a:rPr lang="en-US" sz="2400" b="1" dirty="0" smtClean="0">
                <a:solidFill>
                  <a:schemeClr val="bg2">
                    <a:lumMod val="50000"/>
                  </a:schemeClr>
                </a:solidFill>
                <a:latin typeface="Calibri" panose="020F0502020204030204" pitchFamily="34" charset="0"/>
              </a:rPr>
              <a:t> the CDC schedule.</a:t>
            </a:r>
          </a:p>
          <a:p>
            <a:pPr marL="171450" indent="-171450">
              <a:buFont typeface="Wingdings" panose="05000000000000000000" pitchFamily="2" charset="2"/>
              <a:buChar char="§"/>
            </a:pPr>
            <a:endParaRPr lang="en-US" sz="800" b="1" dirty="0">
              <a:solidFill>
                <a:schemeClr val="bg2">
                  <a:lumMod val="50000"/>
                </a:schemeClr>
              </a:solidFill>
              <a:latin typeface="Calibri" panose="020F0502020204030204" pitchFamily="34" charset="0"/>
            </a:endParaRPr>
          </a:p>
          <a:p>
            <a:pPr marL="342900" indent="-342900">
              <a:buFont typeface="Wingdings" panose="05000000000000000000" pitchFamily="2" charset="2"/>
              <a:buChar char="§"/>
            </a:pPr>
            <a:r>
              <a:rPr lang="en-US" sz="2400" b="1" dirty="0">
                <a:solidFill>
                  <a:schemeClr val="bg2">
                    <a:lumMod val="50000"/>
                  </a:schemeClr>
                </a:solidFill>
                <a:latin typeface="Calibri" panose="020F0502020204030204" pitchFamily="34" charset="0"/>
              </a:rPr>
              <a:t>If you determine </a:t>
            </a:r>
            <a:r>
              <a:rPr lang="en-US" sz="2400" b="1" dirty="0" smtClean="0">
                <a:solidFill>
                  <a:schemeClr val="bg2">
                    <a:lumMod val="50000"/>
                  </a:schemeClr>
                </a:solidFill>
                <a:latin typeface="Calibri" panose="020F0502020204030204" pitchFamily="34" charset="0"/>
              </a:rPr>
              <a:t>a child </a:t>
            </a:r>
            <a:r>
              <a:rPr lang="en-US" sz="2400" b="1" dirty="0">
                <a:solidFill>
                  <a:schemeClr val="bg2">
                    <a:lumMod val="50000"/>
                  </a:schemeClr>
                </a:solidFill>
                <a:latin typeface="Calibri" panose="020F0502020204030204" pitchFamily="34" charset="0"/>
              </a:rPr>
              <a:t>may be </a:t>
            </a:r>
            <a:r>
              <a:rPr lang="en-US" sz="2400" b="1" dirty="0" smtClean="0">
                <a:solidFill>
                  <a:schemeClr val="bg2">
                    <a:lumMod val="50000"/>
                  </a:schemeClr>
                </a:solidFill>
                <a:latin typeface="Calibri" panose="020F0502020204030204" pitchFamily="34" charset="0"/>
              </a:rPr>
              <a:t>behind, </a:t>
            </a:r>
            <a:r>
              <a:rPr lang="en-US" sz="2400" b="1" dirty="0">
                <a:solidFill>
                  <a:schemeClr val="bg2">
                    <a:lumMod val="50000"/>
                  </a:schemeClr>
                </a:solidFill>
                <a:latin typeface="Calibri" panose="020F0502020204030204" pitchFamily="34" charset="0"/>
              </a:rPr>
              <a:t>refer the parent to </a:t>
            </a:r>
            <a:r>
              <a:rPr lang="en-US" sz="2400" b="1" dirty="0" smtClean="0">
                <a:solidFill>
                  <a:schemeClr val="bg2">
                    <a:lumMod val="50000"/>
                  </a:schemeClr>
                </a:solidFill>
                <a:latin typeface="Calibri" panose="020F0502020204030204" pitchFamily="34" charset="0"/>
              </a:rPr>
              <a:t>their child’s healthcare professional. </a:t>
            </a:r>
          </a:p>
          <a:p>
            <a:pPr marL="285750" indent="-285750">
              <a:buFont typeface="Arial" panose="020B0604020202020204" pitchFamily="34" charset="0"/>
              <a:buChar char="•"/>
            </a:pPr>
            <a:endParaRPr lang="en-US" sz="2400" b="1" dirty="0">
              <a:solidFill>
                <a:srgbClr val="FF0000"/>
              </a:solidFill>
              <a:latin typeface="Calibri" panose="020F0502020204030204" pitchFamily="34" charset="0"/>
            </a:endParaRPr>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457200" y="-145150"/>
            <a:ext cx="8229600" cy="1143000"/>
          </a:xfrm>
        </p:spPr>
        <p:txBody>
          <a:bodyPr>
            <a:normAutofit/>
          </a:bodyPr>
          <a:lstStyle/>
          <a:p>
            <a:r>
              <a:rPr lang="en-US" sz="3200" dirty="0" smtClean="0"/>
              <a:t>Check Immunization Records Regularly</a:t>
            </a:r>
            <a:endParaRPr lang="en-US" sz="3200" dirty="0"/>
          </a:p>
        </p:txBody>
      </p:sp>
    </p:spTree>
    <p:extLst>
      <p:ext uri="{BB962C8B-B14F-4D97-AF65-F5344CB8AC3E}">
        <p14:creationId xmlns:p14="http://schemas.microsoft.com/office/powerpoint/2010/main" val="41934867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IS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95" y="5321176"/>
            <a:ext cx="1911046" cy="1288845"/>
          </a:xfrm>
          <a:prstGeom prst="rect">
            <a:avLst/>
          </a:prstGeom>
        </p:spPr>
      </p:pic>
      <p:sp>
        <p:nvSpPr>
          <p:cNvPr id="3" name="Content Placeholder 2"/>
          <p:cNvSpPr>
            <a:spLocks noGrp="1"/>
          </p:cNvSpPr>
          <p:nvPr>
            <p:ph idx="1"/>
          </p:nvPr>
        </p:nvSpPr>
        <p:spPr>
          <a:xfrm>
            <a:off x="436969" y="1342122"/>
            <a:ext cx="8229600" cy="4191000"/>
          </a:xfrm>
        </p:spPr>
        <p:txBody>
          <a:bodyPr/>
          <a:lstStyle/>
          <a:p>
            <a:r>
              <a:rPr lang="en-US" dirty="0" smtClean="0">
                <a:solidFill>
                  <a:schemeClr val="bg2">
                    <a:lumMod val="50000"/>
                  </a:schemeClr>
                </a:solidFill>
              </a:rPr>
              <a:t>Almost every state has an immunization </a:t>
            </a:r>
            <a:r>
              <a:rPr lang="en-US" dirty="0">
                <a:solidFill>
                  <a:schemeClr val="bg2">
                    <a:lumMod val="50000"/>
                  </a:schemeClr>
                </a:solidFill>
              </a:rPr>
              <a:t>information system (IIS) or immunization </a:t>
            </a:r>
            <a:r>
              <a:rPr lang="en-US" dirty="0" smtClean="0">
                <a:solidFill>
                  <a:schemeClr val="bg2">
                    <a:lumMod val="50000"/>
                  </a:schemeClr>
                </a:solidFill>
              </a:rPr>
              <a:t>registry. </a:t>
            </a:r>
            <a:endParaRPr lang="en-US" dirty="0">
              <a:solidFill>
                <a:schemeClr val="bg2">
                  <a:lumMod val="50000"/>
                </a:schemeClr>
              </a:solidFill>
            </a:endParaRPr>
          </a:p>
          <a:p>
            <a:pPr lvl="1">
              <a:buClr>
                <a:schemeClr val="bg2">
                  <a:lumMod val="50000"/>
                </a:schemeClr>
              </a:buClr>
            </a:pPr>
            <a:r>
              <a:rPr lang="en-US" sz="2200" dirty="0">
                <a:solidFill>
                  <a:schemeClr val="bg2">
                    <a:lumMod val="50000"/>
                  </a:schemeClr>
                </a:solidFill>
                <a:latin typeface="Calibri" panose="020F0502020204030204" pitchFamily="34" charset="0"/>
              </a:rPr>
              <a:t>IIS are </a:t>
            </a:r>
            <a:r>
              <a:rPr lang="en-US" sz="2200" dirty="0" smtClean="0">
                <a:solidFill>
                  <a:schemeClr val="bg2">
                    <a:lumMod val="50000"/>
                  </a:schemeClr>
                </a:solidFill>
                <a:latin typeface="Calibri" panose="020F0502020204030204" pitchFamily="34" charset="0"/>
              </a:rPr>
              <a:t>computerized </a:t>
            </a:r>
            <a:r>
              <a:rPr lang="en-US" sz="2200" dirty="0">
                <a:solidFill>
                  <a:schemeClr val="bg2">
                    <a:lumMod val="50000"/>
                  </a:schemeClr>
                </a:solidFill>
                <a:latin typeface="Calibri" panose="020F0502020204030204" pitchFamily="34" charset="0"/>
              </a:rPr>
              <a:t>databases that </a:t>
            </a:r>
            <a:r>
              <a:rPr lang="en-US" sz="2200" dirty="0" smtClean="0">
                <a:solidFill>
                  <a:schemeClr val="bg2">
                    <a:lumMod val="50000"/>
                  </a:schemeClr>
                </a:solidFill>
                <a:latin typeface="Calibri" panose="020F0502020204030204" pitchFamily="34" charset="0"/>
              </a:rPr>
              <a:t>providers can use to record </a:t>
            </a:r>
            <a:r>
              <a:rPr lang="en-US" sz="2200" dirty="0">
                <a:solidFill>
                  <a:schemeClr val="bg2">
                    <a:lumMod val="50000"/>
                  </a:schemeClr>
                </a:solidFill>
                <a:latin typeface="Calibri" panose="020F0502020204030204" pitchFamily="34" charset="0"/>
              </a:rPr>
              <a:t>all </a:t>
            </a:r>
            <a:r>
              <a:rPr lang="en-US" sz="2200" dirty="0" smtClean="0">
                <a:solidFill>
                  <a:schemeClr val="bg2">
                    <a:lumMod val="50000"/>
                  </a:schemeClr>
                </a:solidFill>
                <a:latin typeface="Calibri" panose="020F0502020204030204" pitchFamily="34" charset="0"/>
              </a:rPr>
              <a:t>immunizations given to children.</a:t>
            </a:r>
          </a:p>
          <a:p>
            <a:r>
              <a:rPr lang="en-US" dirty="0" smtClean="0">
                <a:solidFill>
                  <a:schemeClr val="bg2">
                    <a:lumMod val="50000"/>
                  </a:schemeClr>
                </a:solidFill>
              </a:rPr>
              <a:t>In </a:t>
            </a:r>
            <a:r>
              <a:rPr lang="en-US" dirty="0" smtClean="0">
                <a:solidFill>
                  <a:srgbClr val="FF0000"/>
                </a:solidFill>
              </a:rPr>
              <a:t>[YOUR STATE]</a:t>
            </a:r>
            <a:r>
              <a:rPr lang="en-US" dirty="0" smtClean="0">
                <a:solidFill>
                  <a:schemeClr val="bg2">
                    <a:lumMod val="50000"/>
                  </a:schemeClr>
                </a:solidFill>
              </a:rPr>
              <a:t>, child care providers can access the IIS to see which immunizations children have already gotten </a:t>
            </a:r>
            <a:r>
              <a:rPr lang="en-US" dirty="0" smtClean="0">
                <a:solidFill>
                  <a:srgbClr val="FF0000"/>
                </a:solidFill>
              </a:rPr>
              <a:t>[EDIT THIS INFORMATION AS NEEDED]</a:t>
            </a:r>
            <a:r>
              <a:rPr lang="en-US" dirty="0" smtClean="0">
                <a:solidFill>
                  <a:schemeClr val="bg2">
                    <a:lumMod val="50000"/>
                  </a:schemeClr>
                </a:solidFill>
              </a:rPr>
              <a:t>.</a:t>
            </a:r>
          </a:p>
          <a:p>
            <a:pPr lvl="1" indent="-342900">
              <a:buClr>
                <a:schemeClr val="bg2">
                  <a:lumMod val="50000"/>
                </a:schemeClr>
              </a:buClr>
            </a:pPr>
            <a:r>
              <a:rPr lang="en-US" dirty="0">
                <a:solidFill>
                  <a:schemeClr val="bg2">
                    <a:lumMod val="50000"/>
                  </a:schemeClr>
                </a:solidFill>
              </a:rPr>
              <a:t>Parents can </a:t>
            </a:r>
            <a:r>
              <a:rPr lang="en-US" dirty="0" smtClean="0">
                <a:solidFill>
                  <a:schemeClr val="bg2">
                    <a:lumMod val="50000"/>
                  </a:schemeClr>
                </a:solidFill>
              </a:rPr>
              <a:t>also request IIS </a:t>
            </a:r>
            <a:r>
              <a:rPr lang="en-US" dirty="0">
                <a:solidFill>
                  <a:schemeClr val="bg2">
                    <a:lumMod val="50000"/>
                  </a:schemeClr>
                </a:solidFill>
              </a:rPr>
              <a:t>immunization </a:t>
            </a:r>
            <a:r>
              <a:rPr lang="en-US" dirty="0" smtClean="0">
                <a:solidFill>
                  <a:schemeClr val="bg2">
                    <a:lumMod val="50000"/>
                  </a:schemeClr>
                </a:solidFill>
              </a:rPr>
              <a:t>records </a:t>
            </a:r>
            <a:r>
              <a:rPr lang="en-US" dirty="0">
                <a:solidFill>
                  <a:schemeClr val="bg2">
                    <a:lumMod val="50000"/>
                  </a:schemeClr>
                </a:solidFill>
              </a:rPr>
              <a:t>from their </a:t>
            </a:r>
            <a:r>
              <a:rPr lang="en-US" dirty="0" smtClean="0">
                <a:solidFill>
                  <a:schemeClr val="bg2">
                    <a:lumMod val="50000"/>
                  </a:schemeClr>
                </a:solidFill>
              </a:rPr>
              <a:t>child’s medical provider.</a:t>
            </a:r>
          </a:p>
          <a:p>
            <a:r>
              <a:rPr lang="en-US" dirty="0" smtClean="0">
                <a:solidFill>
                  <a:schemeClr val="bg2">
                    <a:lumMod val="50000"/>
                  </a:schemeClr>
                </a:solidFill>
              </a:rPr>
              <a:t>Contact </a:t>
            </a:r>
            <a:r>
              <a:rPr lang="en-US" dirty="0" smtClean="0">
                <a:solidFill>
                  <a:srgbClr val="FF0000"/>
                </a:solidFill>
              </a:rPr>
              <a:t>[YOUR HEALTH DEPARTMENT OR COALITION]</a:t>
            </a:r>
            <a:r>
              <a:rPr lang="en-US" dirty="0" smtClean="0">
                <a:solidFill>
                  <a:schemeClr val="bg2">
                    <a:lumMod val="50000"/>
                  </a:schemeClr>
                </a:solidFill>
              </a:rPr>
              <a:t> if you have questions about accessing the IIS.</a:t>
            </a:r>
          </a:p>
          <a:p>
            <a:endParaRPr lang="en-US" dirty="0" smtClean="0"/>
          </a:p>
          <a:p>
            <a:endParaRPr lang="en-US" dirty="0">
              <a:solidFill>
                <a:schemeClr val="accent6">
                  <a:lumMod val="10000"/>
                </a:schemeClr>
              </a:solidFill>
            </a:endParaRPr>
          </a:p>
        </p:txBody>
      </p:sp>
      <p:sp>
        <p:nvSpPr>
          <p:cNvPr id="2" name="Title 1"/>
          <p:cNvSpPr>
            <a:spLocks noGrp="1"/>
          </p:cNvSpPr>
          <p:nvPr>
            <p:ph type="title"/>
          </p:nvPr>
        </p:nvSpPr>
        <p:spPr>
          <a:xfrm>
            <a:off x="436969" y="-87316"/>
            <a:ext cx="8229600" cy="1143000"/>
          </a:xfrm>
        </p:spPr>
        <p:txBody>
          <a:bodyPr>
            <a:normAutofit/>
          </a:bodyPr>
          <a:lstStyle/>
          <a:p>
            <a:r>
              <a:rPr lang="en-US" sz="3200" dirty="0" smtClean="0"/>
              <a:t>Immunization Information Systems</a:t>
            </a:r>
            <a:endParaRPr lang="en-US" sz="3200" dirty="0"/>
          </a:p>
        </p:txBody>
      </p:sp>
    </p:spTree>
    <p:extLst>
      <p:ext uri="{BB962C8B-B14F-4D97-AF65-F5344CB8AC3E}">
        <p14:creationId xmlns:p14="http://schemas.microsoft.com/office/powerpoint/2010/main" val="27225595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n example of the print out from the CDC website. This print out is used to keep personal record of childrens immunizations and development milestones. " title="Screenshot"/>
          <p:cNvPicPr>
            <a:picLocks noChangeAspect="1"/>
          </p:cNvPicPr>
          <p:nvPr/>
        </p:nvPicPr>
        <p:blipFill>
          <a:blip r:embed="rId3"/>
          <a:stretch>
            <a:fillRect/>
          </a:stretch>
        </p:blipFill>
        <p:spPr>
          <a:xfrm>
            <a:off x="3008762" y="3646581"/>
            <a:ext cx="3204752" cy="2483683"/>
          </a:xfrm>
          <a:prstGeom prst="rect">
            <a:avLst/>
          </a:prstGeom>
        </p:spPr>
      </p:pic>
      <p:sp>
        <p:nvSpPr>
          <p:cNvPr id="3" name="Content Placeholder 2"/>
          <p:cNvSpPr>
            <a:spLocks noGrp="1"/>
          </p:cNvSpPr>
          <p:nvPr>
            <p:ph idx="1"/>
          </p:nvPr>
        </p:nvSpPr>
        <p:spPr>
          <a:xfrm>
            <a:off x="447885" y="1143000"/>
            <a:ext cx="8354591" cy="5715000"/>
          </a:xfrm>
        </p:spPr>
        <p:txBody>
          <a:bodyPr>
            <a:normAutofit fontScale="32500" lnSpcReduction="20000"/>
          </a:bodyPr>
          <a:lstStyle/>
          <a:p>
            <a:pPr>
              <a:lnSpc>
                <a:spcPct val="120000"/>
              </a:lnSpc>
              <a:spcBef>
                <a:spcPts val="375"/>
              </a:spcBef>
            </a:pPr>
            <a:r>
              <a:rPr lang="en-US" sz="6000" dirty="0" smtClean="0">
                <a:solidFill>
                  <a:schemeClr val="bg2">
                    <a:lumMod val="50000"/>
                  </a:schemeClr>
                </a:solidFill>
              </a:rPr>
              <a:t>Parents should request a shot record from their child’s doctor.  They can also use CDC’s vaccine tracker for their own personal records.</a:t>
            </a:r>
          </a:p>
          <a:p>
            <a:pPr>
              <a:lnSpc>
                <a:spcPct val="120000"/>
              </a:lnSpc>
              <a:spcBef>
                <a:spcPts val="375"/>
              </a:spcBef>
            </a:pPr>
            <a:r>
              <a:rPr lang="en-US" sz="6000" dirty="0" smtClean="0">
                <a:solidFill>
                  <a:schemeClr val="bg2">
                    <a:lumMod val="50000"/>
                  </a:schemeClr>
                </a:solidFill>
              </a:rPr>
              <a:t>Parents should keep the child’s shot record in a safe place with other important documents.</a:t>
            </a:r>
          </a:p>
          <a:p>
            <a:pPr>
              <a:lnSpc>
                <a:spcPct val="120000"/>
              </a:lnSpc>
              <a:spcBef>
                <a:spcPts val="375"/>
              </a:spcBef>
            </a:pPr>
            <a:r>
              <a:rPr lang="en-US" sz="6000" dirty="0" smtClean="0">
                <a:solidFill>
                  <a:schemeClr val="bg2">
                    <a:lumMod val="50000"/>
                  </a:schemeClr>
                </a:solidFill>
              </a:rPr>
              <a:t>Encourage parents to check to make sure that their children are up to date on all recommended vaccine doses.</a:t>
            </a:r>
          </a:p>
          <a:p>
            <a:pPr>
              <a:lnSpc>
                <a:spcPct val="120000"/>
              </a:lnSpc>
              <a:spcBef>
                <a:spcPts val="375"/>
              </a:spcBef>
            </a:pPr>
            <a:r>
              <a:rPr lang="en-US" sz="6000" dirty="0" smtClean="0">
                <a:solidFill>
                  <a:schemeClr val="bg2">
                    <a:lumMod val="50000"/>
                  </a:schemeClr>
                </a:solidFill>
              </a:rPr>
              <a:t>Make sure parents know about vaccines that are required as their children get older.</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lgn="ctr">
              <a:buNone/>
            </a:pPr>
            <a:endParaRPr lang="en-US" sz="2000" dirty="0" smtClean="0">
              <a:solidFill>
                <a:schemeClr val="accent6">
                  <a:lumMod val="50000"/>
                </a:schemeClr>
              </a:solidFill>
            </a:endParaRPr>
          </a:p>
          <a:p>
            <a:pPr marL="0" indent="0" algn="ctr">
              <a:buNone/>
            </a:pPr>
            <a:endParaRPr lang="en-US" sz="2600" dirty="0" smtClean="0">
              <a:solidFill>
                <a:schemeClr val="accent6">
                  <a:lumMod val="50000"/>
                </a:schemeClr>
              </a:solidFill>
            </a:endParaRPr>
          </a:p>
          <a:p>
            <a:pPr marL="0" indent="0" algn="ctr">
              <a:buNone/>
            </a:pPr>
            <a:endParaRPr lang="en-US" sz="2600" dirty="0">
              <a:solidFill>
                <a:schemeClr val="accent6">
                  <a:lumMod val="50000"/>
                </a:schemeClr>
              </a:solidFill>
            </a:endParaRPr>
          </a:p>
          <a:p>
            <a:pPr marL="0" indent="0" algn="ctr">
              <a:buNone/>
            </a:pPr>
            <a:endParaRPr lang="en-US" sz="2600" dirty="0" smtClean="0">
              <a:solidFill>
                <a:schemeClr val="accent6">
                  <a:lumMod val="50000"/>
                </a:schemeClr>
              </a:solidFill>
            </a:endParaRPr>
          </a:p>
          <a:p>
            <a:pPr marL="0" indent="0" algn="ctr">
              <a:buNone/>
            </a:pPr>
            <a:endParaRPr lang="en-US" sz="4500" dirty="0" smtClean="0">
              <a:solidFill>
                <a:schemeClr val="accent6">
                  <a:lumMod val="50000"/>
                </a:schemeClr>
              </a:solidFill>
            </a:endParaRPr>
          </a:p>
          <a:p>
            <a:pPr marL="0" indent="0" algn="ctr">
              <a:buNone/>
            </a:pPr>
            <a:endParaRPr lang="en-US" sz="5500" dirty="0" smtClean="0">
              <a:solidFill>
                <a:schemeClr val="accent6">
                  <a:lumMod val="50000"/>
                </a:schemeClr>
              </a:solidFill>
            </a:endParaRPr>
          </a:p>
          <a:p>
            <a:pPr marL="0" indent="0" algn="ctr">
              <a:buNone/>
            </a:pPr>
            <a:endParaRPr lang="en-US" sz="5500" dirty="0" smtClean="0">
              <a:solidFill>
                <a:schemeClr val="accent6">
                  <a:lumMod val="50000"/>
                </a:schemeClr>
              </a:solidFill>
            </a:endParaRPr>
          </a:p>
          <a:p>
            <a:pPr marL="0" indent="0" algn="ctr">
              <a:buNone/>
            </a:pPr>
            <a:r>
              <a:rPr lang="en-US" sz="5500" dirty="0" smtClean="0">
                <a:solidFill>
                  <a:schemeClr val="accent6">
                    <a:lumMod val="50000"/>
                  </a:schemeClr>
                </a:solidFill>
              </a:rPr>
              <a:t>https://</a:t>
            </a:r>
            <a:r>
              <a:rPr lang="en-US" sz="5500" dirty="0">
                <a:solidFill>
                  <a:schemeClr val="accent6">
                    <a:lumMod val="50000"/>
                  </a:schemeClr>
                </a:solidFill>
              </a:rPr>
              <a:t>www.cdc.gov/vaccines/parents/downloads/milestones-tracker.pdf</a:t>
            </a:r>
          </a:p>
          <a:p>
            <a:endParaRPr lang="en-US" dirty="0"/>
          </a:p>
          <a:p>
            <a:endParaRPr lang="en-US" dirty="0"/>
          </a:p>
        </p:txBody>
      </p:sp>
      <p:sp>
        <p:nvSpPr>
          <p:cNvPr id="2" name="Title 1"/>
          <p:cNvSpPr>
            <a:spLocks noGrp="1"/>
          </p:cNvSpPr>
          <p:nvPr>
            <p:ph type="title"/>
          </p:nvPr>
        </p:nvSpPr>
        <p:spPr>
          <a:xfrm>
            <a:off x="329609" y="0"/>
            <a:ext cx="8229600" cy="1143000"/>
          </a:xfrm>
        </p:spPr>
        <p:txBody>
          <a:bodyPr/>
          <a:lstStyle/>
          <a:p>
            <a:r>
              <a:rPr lang="en-US" dirty="0" smtClean="0"/>
              <a:t>Keeping Track of Vaccinations: Making a Parent’s Job Easier</a:t>
            </a:r>
            <a:endParaRPr lang="en-US" dirty="0"/>
          </a:p>
        </p:txBody>
      </p:sp>
    </p:spTree>
    <p:extLst>
      <p:ext uri="{BB962C8B-B14F-4D97-AF65-F5344CB8AC3E}">
        <p14:creationId xmlns:p14="http://schemas.microsoft.com/office/powerpoint/2010/main" val="4524649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smtClean="0">
                <a:solidFill>
                  <a:schemeClr val="bg2">
                    <a:lumMod val="50000"/>
                  </a:schemeClr>
                </a:solidFill>
              </a:rPr>
              <a:t>After participating in this training, participants should be able to: </a:t>
            </a:r>
          </a:p>
          <a:p>
            <a:r>
              <a:rPr lang="en-US" dirty="0">
                <a:solidFill>
                  <a:schemeClr val="bg2">
                    <a:lumMod val="50000"/>
                  </a:schemeClr>
                </a:solidFill>
              </a:rPr>
              <a:t>Understand the </a:t>
            </a:r>
            <a:r>
              <a:rPr lang="en-US" dirty="0" smtClean="0">
                <a:solidFill>
                  <a:schemeClr val="bg2">
                    <a:lumMod val="50000"/>
                  </a:schemeClr>
                </a:solidFill>
              </a:rPr>
              <a:t>role that immunizations play in early childhood development and the health of your child</a:t>
            </a:r>
            <a:endParaRPr lang="en-US" dirty="0">
              <a:solidFill>
                <a:schemeClr val="bg2">
                  <a:lumMod val="50000"/>
                </a:schemeClr>
              </a:solidFill>
            </a:endParaRPr>
          </a:p>
          <a:p>
            <a:pPr lvl="0"/>
            <a:r>
              <a:rPr lang="en-US" dirty="0" smtClean="0">
                <a:solidFill>
                  <a:schemeClr val="bg2">
                    <a:lumMod val="50000"/>
                  </a:schemeClr>
                </a:solidFill>
              </a:rPr>
              <a:t>Describe vaccine-preventable diseases that commonly occur in child care settings </a:t>
            </a:r>
          </a:p>
          <a:p>
            <a:r>
              <a:rPr lang="en-US" dirty="0" smtClean="0">
                <a:solidFill>
                  <a:schemeClr val="bg2">
                    <a:lumMod val="50000"/>
                  </a:schemeClr>
                </a:solidFill>
              </a:rPr>
              <a:t>Describe ways that their child care program can support immunization </a:t>
            </a:r>
            <a:endParaRPr lang="en-US" dirty="0">
              <a:solidFill>
                <a:schemeClr val="bg2">
                  <a:lumMod val="50000"/>
                </a:schemeClr>
              </a:solidFill>
            </a:endParaRPr>
          </a:p>
          <a:p>
            <a:pPr marL="0" lvl="0" indent="0">
              <a:buNone/>
            </a:pPr>
            <a:endParaRPr lang="en-US" dirty="0"/>
          </a:p>
          <a:p>
            <a:endParaRPr lang="en-US" dirty="0"/>
          </a:p>
        </p:txBody>
      </p:sp>
      <p:sp>
        <p:nvSpPr>
          <p:cNvPr id="2" name="Title 1"/>
          <p:cNvSpPr>
            <a:spLocks noGrp="1"/>
          </p:cNvSpPr>
          <p:nvPr>
            <p:ph type="title"/>
          </p:nvPr>
        </p:nvSpPr>
        <p:spPr/>
        <p:txBody>
          <a:bodyPr>
            <a:normAutofit/>
          </a:bodyPr>
          <a:lstStyle/>
          <a:p>
            <a:r>
              <a:rPr lang="en-US" sz="3200" dirty="0" smtClean="0"/>
              <a:t>Learning Objectives</a:t>
            </a:r>
            <a:endParaRPr lang="en-US" sz="3200" dirty="0"/>
          </a:p>
        </p:txBody>
      </p:sp>
    </p:spTree>
    <p:extLst>
      <p:ext uri="{BB962C8B-B14F-4D97-AF65-F5344CB8AC3E}">
        <p14:creationId xmlns:p14="http://schemas.microsoft.com/office/powerpoint/2010/main" val="40137562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Headline: Measles outbreak: unvaccinated infants returning to Santa Monica daycare" title="Screen capture from the Los Angeles Ti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635" y="3762422"/>
            <a:ext cx="3947783" cy="2836681"/>
          </a:xfrm>
          <a:prstGeom prst="rect">
            <a:avLst/>
          </a:prstGeom>
          <a:ln>
            <a:solidFill>
              <a:schemeClr val="tx1"/>
            </a:solidFill>
          </a:ln>
        </p:spPr>
      </p:pic>
      <p:sp>
        <p:nvSpPr>
          <p:cNvPr id="3" name="Content Placeholder 2"/>
          <p:cNvSpPr>
            <a:spLocks noGrp="1"/>
          </p:cNvSpPr>
          <p:nvPr>
            <p:ph idx="1"/>
          </p:nvPr>
        </p:nvSpPr>
        <p:spPr>
          <a:xfrm>
            <a:off x="457200" y="1379863"/>
            <a:ext cx="8229600" cy="4191000"/>
          </a:xfrm>
        </p:spPr>
        <p:txBody>
          <a:bodyPr/>
          <a:lstStyle/>
          <a:p>
            <a:r>
              <a:rPr lang="en-US" dirty="0" smtClean="0">
                <a:solidFill>
                  <a:schemeClr val="bg2">
                    <a:lumMod val="50000"/>
                  </a:schemeClr>
                </a:solidFill>
              </a:rPr>
              <a:t>Promptly notify </a:t>
            </a:r>
            <a:r>
              <a:rPr lang="en-US" dirty="0" smtClean="0">
                <a:solidFill>
                  <a:srgbClr val="FF0000"/>
                </a:solidFill>
              </a:rPr>
              <a:t>[YOUR HEALTH DEPARTMENT] </a:t>
            </a:r>
            <a:r>
              <a:rPr lang="en-US" dirty="0" smtClean="0">
                <a:solidFill>
                  <a:schemeClr val="bg2">
                    <a:lumMod val="50000"/>
                  </a:schemeClr>
                </a:solidFill>
              </a:rPr>
              <a:t>if any children in your child care center are diagnosed with a notifiable disease (Ex: measles or whooping cough).</a:t>
            </a:r>
          </a:p>
          <a:p>
            <a:pPr marL="0" indent="0">
              <a:buNone/>
            </a:pPr>
            <a:endParaRPr lang="en-US" dirty="0" smtClean="0">
              <a:solidFill>
                <a:schemeClr val="bg2">
                  <a:lumMod val="50000"/>
                </a:schemeClr>
              </a:solidFill>
            </a:endParaRPr>
          </a:p>
          <a:p>
            <a:r>
              <a:rPr lang="en-US" dirty="0" smtClean="0">
                <a:solidFill>
                  <a:schemeClr val="bg2">
                    <a:lumMod val="50000"/>
                  </a:schemeClr>
                </a:solidFill>
              </a:rPr>
              <a:t>Check with </a:t>
            </a:r>
            <a:r>
              <a:rPr lang="en-US" dirty="0" smtClean="0">
                <a:solidFill>
                  <a:srgbClr val="FF0000"/>
                </a:solidFill>
              </a:rPr>
              <a:t>[YOUR HEALTH DEPARTMENT]</a:t>
            </a:r>
            <a:r>
              <a:rPr lang="en-US" dirty="0" smtClean="0">
                <a:solidFill>
                  <a:schemeClr val="bg2">
                    <a:lumMod val="50000"/>
                  </a:schemeClr>
                </a:solidFill>
              </a:rPr>
              <a:t> for a list of notifiable diseases in </a:t>
            </a:r>
            <a:r>
              <a:rPr lang="en-US" dirty="0" smtClean="0">
                <a:solidFill>
                  <a:srgbClr val="FF0000"/>
                </a:solidFill>
              </a:rPr>
              <a:t>[YOUR STATE]</a:t>
            </a:r>
            <a:r>
              <a:rPr lang="en-US" dirty="0" smtClean="0">
                <a:solidFill>
                  <a:schemeClr val="bg2">
                    <a:lumMod val="50000"/>
                  </a:schemeClr>
                </a:solidFill>
              </a:rPr>
              <a:t>.</a:t>
            </a:r>
          </a:p>
          <a:p>
            <a:pPr marL="0" indent="0">
              <a:buNone/>
            </a:pPr>
            <a:endParaRPr lang="en-US" dirty="0" smtClean="0"/>
          </a:p>
        </p:txBody>
      </p:sp>
      <p:sp>
        <p:nvSpPr>
          <p:cNvPr id="2" name="Title 1"/>
          <p:cNvSpPr>
            <a:spLocks noGrp="1"/>
          </p:cNvSpPr>
          <p:nvPr>
            <p:ph type="title"/>
          </p:nvPr>
        </p:nvSpPr>
        <p:spPr>
          <a:xfrm>
            <a:off x="457200" y="0"/>
            <a:ext cx="8229600" cy="1143000"/>
          </a:xfrm>
        </p:spPr>
        <p:txBody>
          <a:bodyPr>
            <a:normAutofit/>
          </a:bodyPr>
          <a:lstStyle/>
          <a:p>
            <a:r>
              <a:rPr lang="en-US" sz="3200" dirty="0" smtClean="0"/>
              <a:t>Notifiable Diseases</a:t>
            </a:r>
            <a:endParaRPr lang="en-US" sz="3200" dirty="0"/>
          </a:p>
        </p:txBody>
      </p:sp>
    </p:spTree>
    <p:extLst>
      <p:ext uri="{BB962C8B-B14F-4D97-AF65-F5344CB8AC3E}">
        <p14:creationId xmlns:p14="http://schemas.microsoft.com/office/powerpoint/2010/main" val="27197625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4948"/>
            <a:ext cx="8229600" cy="4191000"/>
          </a:xfrm>
        </p:spPr>
        <p:txBody>
          <a:bodyPr>
            <a:normAutofit/>
          </a:bodyPr>
          <a:lstStyle/>
          <a:p>
            <a:r>
              <a:rPr lang="en-US" dirty="0" smtClean="0">
                <a:solidFill>
                  <a:schemeClr val="bg2">
                    <a:lumMod val="50000"/>
                  </a:schemeClr>
                </a:solidFill>
              </a:rPr>
              <a:t>Educate yourself and any staff about:</a:t>
            </a:r>
          </a:p>
          <a:p>
            <a:pPr lvl="1">
              <a:buClr>
                <a:schemeClr val="bg2">
                  <a:lumMod val="50000"/>
                </a:schemeClr>
              </a:buClr>
            </a:pPr>
            <a:r>
              <a:rPr lang="en-US" dirty="0" smtClean="0">
                <a:solidFill>
                  <a:schemeClr val="bg2">
                    <a:lumMod val="50000"/>
                  </a:schemeClr>
                </a:solidFill>
              </a:rPr>
              <a:t>The childhood immunization schedule</a:t>
            </a:r>
          </a:p>
          <a:p>
            <a:pPr lvl="1">
              <a:buClr>
                <a:schemeClr val="bg2">
                  <a:lumMod val="50000"/>
                </a:schemeClr>
              </a:buClr>
            </a:pPr>
            <a:r>
              <a:rPr lang="en-US" dirty="0" smtClean="0">
                <a:solidFill>
                  <a:schemeClr val="bg2">
                    <a:lumMod val="50000"/>
                  </a:schemeClr>
                </a:solidFill>
              </a:rPr>
              <a:t>The benefits and risks of vaccination</a:t>
            </a:r>
          </a:p>
          <a:p>
            <a:pPr lvl="1">
              <a:buClr>
                <a:schemeClr val="bg2">
                  <a:lumMod val="50000"/>
                </a:schemeClr>
              </a:buClr>
            </a:pPr>
            <a:r>
              <a:rPr lang="en-US" dirty="0" smtClean="0">
                <a:solidFill>
                  <a:schemeClr val="bg2">
                    <a:lumMod val="50000"/>
                  </a:schemeClr>
                </a:solidFill>
              </a:rPr>
              <a:t>Vaccine-preventable diseases (including symptoms) </a:t>
            </a:r>
          </a:p>
          <a:p>
            <a:pPr lvl="0"/>
            <a:r>
              <a:rPr lang="en-US" dirty="0" smtClean="0">
                <a:solidFill>
                  <a:schemeClr val="bg2">
                    <a:lumMod val="50000"/>
                  </a:schemeClr>
                </a:solidFill>
              </a:rPr>
              <a:t>Key messages to tell parents:  </a:t>
            </a:r>
          </a:p>
          <a:p>
            <a:pPr lvl="1">
              <a:buClr>
                <a:schemeClr val="bg2">
                  <a:lumMod val="50000"/>
                </a:schemeClr>
              </a:buClr>
            </a:pPr>
            <a:r>
              <a:rPr lang="en-US" b="0" dirty="0" smtClean="0">
                <a:solidFill>
                  <a:schemeClr val="bg2">
                    <a:lumMod val="50000"/>
                  </a:schemeClr>
                </a:solidFill>
                <a:latin typeface="+mn-lt"/>
              </a:rPr>
              <a:t>Look into your state’s child care vaccination requirements. </a:t>
            </a:r>
          </a:p>
          <a:p>
            <a:pPr lvl="1">
              <a:buClr>
                <a:schemeClr val="bg2">
                  <a:lumMod val="50000"/>
                </a:schemeClr>
              </a:buClr>
            </a:pPr>
            <a:r>
              <a:rPr lang="en-US" b="0" dirty="0" smtClean="0">
                <a:solidFill>
                  <a:schemeClr val="bg2">
                    <a:lumMod val="50000"/>
                  </a:schemeClr>
                </a:solidFill>
                <a:latin typeface="+mn-lt"/>
              </a:rPr>
              <a:t>Vaccines are the bes</a:t>
            </a:r>
            <a:r>
              <a:rPr lang="en-US" dirty="0" smtClean="0">
                <a:solidFill>
                  <a:schemeClr val="bg2">
                    <a:lumMod val="50000"/>
                  </a:schemeClr>
                </a:solidFill>
              </a:rPr>
              <a:t>t way </a:t>
            </a:r>
            <a:r>
              <a:rPr lang="en-US" b="0" dirty="0" smtClean="0">
                <a:solidFill>
                  <a:schemeClr val="bg2">
                    <a:lumMod val="50000"/>
                  </a:schemeClr>
                </a:solidFill>
                <a:latin typeface="+mn-lt"/>
              </a:rPr>
              <a:t>protect </a:t>
            </a:r>
            <a:r>
              <a:rPr lang="en-US" b="0" dirty="0">
                <a:solidFill>
                  <a:schemeClr val="bg2">
                    <a:lumMod val="50000"/>
                  </a:schemeClr>
                </a:solidFill>
                <a:latin typeface="+mn-lt"/>
              </a:rPr>
              <a:t>infants and children from 14 serious diseases.</a:t>
            </a:r>
          </a:p>
          <a:p>
            <a:pPr lvl="1">
              <a:buClr>
                <a:schemeClr val="bg2">
                  <a:lumMod val="50000"/>
                </a:schemeClr>
              </a:buClr>
            </a:pPr>
            <a:r>
              <a:rPr lang="en-US" b="0" dirty="0">
                <a:solidFill>
                  <a:schemeClr val="bg2">
                    <a:lumMod val="50000"/>
                  </a:schemeClr>
                </a:solidFill>
                <a:latin typeface="+mn-lt"/>
              </a:rPr>
              <a:t>Vaccines </a:t>
            </a:r>
            <a:r>
              <a:rPr lang="en-US" b="0" dirty="0" smtClean="0">
                <a:solidFill>
                  <a:schemeClr val="bg2">
                    <a:lumMod val="50000"/>
                  </a:schemeClr>
                </a:solidFill>
                <a:latin typeface="+mn-lt"/>
              </a:rPr>
              <a:t>protect </a:t>
            </a:r>
            <a:r>
              <a:rPr lang="en-US" b="0" i="1" dirty="0">
                <a:solidFill>
                  <a:schemeClr val="bg2">
                    <a:lumMod val="50000"/>
                  </a:schemeClr>
                </a:solidFill>
                <a:latin typeface="+mn-lt"/>
              </a:rPr>
              <a:t>their</a:t>
            </a:r>
            <a:r>
              <a:rPr lang="en-US" b="0" dirty="0">
                <a:solidFill>
                  <a:schemeClr val="bg2">
                    <a:lumMod val="50000"/>
                  </a:schemeClr>
                </a:solidFill>
                <a:latin typeface="+mn-lt"/>
              </a:rPr>
              <a:t> </a:t>
            </a:r>
            <a:r>
              <a:rPr lang="en-US" b="0" dirty="0" smtClean="0">
                <a:solidFill>
                  <a:schemeClr val="bg2">
                    <a:lumMod val="50000"/>
                  </a:schemeClr>
                </a:solidFill>
                <a:latin typeface="+mn-lt"/>
              </a:rPr>
              <a:t>children—and they </a:t>
            </a:r>
            <a:r>
              <a:rPr lang="en-US" b="0" dirty="0">
                <a:solidFill>
                  <a:schemeClr val="bg2">
                    <a:lumMod val="50000"/>
                  </a:schemeClr>
                </a:solidFill>
                <a:latin typeface="+mn-lt"/>
              </a:rPr>
              <a:t>also protect other children.</a:t>
            </a:r>
          </a:p>
          <a:p>
            <a:pPr lvl="1">
              <a:buClr>
                <a:schemeClr val="bg2">
                  <a:lumMod val="50000"/>
                </a:schemeClr>
              </a:buClr>
            </a:pPr>
            <a:r>
              <a:rPr lang="en-US" b="0" dirty="0" smtClean="0">
                <a:solidFill>
                  <a:schemeClr val="bg2">
                    <a:lumMod val="50000"/>
                  </a:schemeClr>
                </a:solidFill>
                <a:latin typeface="+mn-lt"/>
              </a:rPr>
              <a:t>The Vaccines </a:t>
            </a:r>
            <a:r>
              <a:rPr lang="en-US" b="0" dirty="0">
                <a:solidFill>
                  <a:schemeClr val="bg2">
                    <a:lumMod val="50000"/>
                  </a:schemeClr>
                </a:solidFill>
                <a:latin typeface="+mn-lt"/>
              </a:rPr>
              <a:t>for Children Program </a:t>
            </a:r>
            <a:r>
              <a:rPr lang="en-US" b="0" dirty="0" smtClean="0">
                <a:solidFill>
                  <a:schemeClr val="bg2">
                    <a:lumMod val="50000"/>
                  </a:schemeClr>
                </a:solidFill>
                <a:latin typeface="+mn-lt"/>
              </a:rPr>
              <a:t>provides eligible children vaccines at no cost.</a:t>
            </a:r>
            <a:endParaRPr lang="en-US" b="0" dirty="0">
              <a:solidFill>
                <a:schemeClr val="bg2">
                  <a:lumMod val="50000"/>
                </a:schemeClr>
              </a:solidFill>
              <a:latin typeface="+mn-lt"/>
            </a:endParaRPr>
          </a:p>
          <a:p>
            <a:pPr lvl="0"/>
            <a:endParaRPr lang="en-US" sz="3200" dirty="0"/>
          </a:p>
          <a:p>
            <a:pPr marL="1257300" lvl="2" indent="-342900">
              <a:buFont typeface="+mj-lt"/>
              <a:buAutoNum type="arabicPeriod"/>
            </a:pP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sz="3200" dirty="0" smtClean="0"/>
              <a:t>Educate Yourself and Your Staff</a:t>
            </a:r>
            <a:endParaRPr lang="en-US" sz="3200" dirty="0"/>
          </a:p>
        </p:txBody>
      </p:sp>
    </p:spTree>
    <p:extLst>
      <p:ext uri="{BB962C8B-B14F-4D97-AF65-F5344CB8AC3E}">
        <p14:creationId xmlns:p14="http://schemas.microsoft.com/office/powerpoint/2010/main" val="231992766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VFC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413" y="1718342"/>
            <a:ext cx="2153185" cy="1135316"/>
          </a:xfrm>
          <a:prstGeom prst="rect">
            <a:avLst/>
          </a:prstGeom>
        </p:spPr>
      </p:pic>
      <p:sp>
        <p:nvSpPr>
          <p:cNvPr id="3" name="Content Placeholder 2"/>
          <p:cNvSpPr>
            <a:spLocks noGrp="1"/>
          </p:cNvSpPr>
          <p:nvPr>
            <p:ph idx="1"/>
          </p:nvPr>
        </p:nvSpPr>
        <p:spPr>
          <a:xfrm>
            <a:off x="457200" y="1142999"/>
            <a:ext cx="8229600" cy="5213734"/>
          </a:xfrm>
        </p:spPr>
        <p:txBody>
          <a:bodyPr>
            <a:normAutofit/>
          </a:bodyPr>
          <a:lstStyle/>
          <a:p>
            <a:r>
              <a:rPr lang="en-US" dirty="0" smtClean="0">
                <a:solidFill>
                  <a:schemeClr val="bg2">
                    <a:lumMod val="50000"/>
                  </a:schemeClr>
                </a:solidFill>
              </a:rPr>
              <a:t>Federal program that provides vaccines at no cost for children 18 and younger who are:</a:t>
            </a:r>
          </a:p>
          <a:p>
            <a:pPr lvl="1"/>
            <a:r>
              <a:rPr lang="en-US" dirty="0">
                <a:solidFill>
                  <a:schemeClr val="bg2">
                    <a:lumMod val="50000"/>
                  </a:schemeClr>
                </a:solidFill>
              </a:rPr>
              <a:t>Medicaid-eligible</a:t>
            </a:r>
          </a:p>
          <a:p>
            <a:pPr lvl="1"/>
            <a:r>
              <a:rPr lang="en-US" dirty="0">
                <a:solidFill>
                  <a:schemeClr val="bg2">
                    <a:lumMod val="50000"/>
                  </a:schemeClr>
                </a:solidFill>
              </a:rPr>
              <a:t>Uninsured</a:t>
            </a:r>
          </a:p>
          <a:p>
            <a:pPr lvl="1"/>
            <a:r>
              <a:rPr lang="en-US" dirty="0">
                <a:solidFill>
                  <a:schemeClr val="bg2">
                    <a:lumMod val="50000"/>
                  </a:schemeClr>
                </a:solidFill>
              </a:rPr>
              <a:t>American Indian or Alaska Native</a:t>
            </a:r>
          </a:p>
          <a:p>
            <a:pPr lvl="1"/>
            <a:r>
              <a:rPr lang="en-US" dirty="0" smtClean="0">
                <a:solidFill>
                  <a:schemeClr val="bg2">
                    <a:lumMod val="50000"/>
                  </a:schemeClr>
                </a:solidFill>
              </a:rPr>
              <a:t>Underinsured (Their insurance doesn’t cover vaccines or certain vaccines)</a:t>
            </a:r>
          </a:p>
          <a:p>
            <a:r>
              <a:rPr lang="en-US" dirty="0" smtClean="0">
                <a:solidFill>
                  <a:schemeClr val="bg2">
                    <a:lumMod val="50000"/>
                  </a:schemeClr>
                </a:solidFill>
              </a:rPr>
              <a:t>May still be a fee for the office visit.</a:t>
            </a:r>
          </a:p>
          <a:p>
            <a:r>
              <a:rPr lang="en-US" dirty="0" smtClean="0">
                <a:solidFill>
                  <a:schemeClr val="bg2">
                    <a:lumMod val="50000"/>
                  </a:schemeClr>
                </a:solidFill>
              </a:rPr>
              <a:t>VFC providers:  </a:t>
            </a:r>
            <a:r>
              <a:rPr lang="en-US" b="0" dirty="0" smtClean="0">
                <a:solidFill>
                  <a:schemeClr val="bg2">
                    <a:lumMod val="50000"/>
                  </a:schemeClr>
                </a:solidFill>
              </a:rPr>
              <a:t>Private doctors, private clinics, hospitals, public health clinics, community health clinics, schools</a:t>
            </a:r>
          </a:p>
          <a:p>
            <a:r>
              <a:rPr lang="en-US" dirty="0" smtClean="0">
                <a:solidFill>
                  <a:schemeClr val="bg2">
                    <a:lumMod val="50000"/>
                  </a:schemeClr>
                </a:solidFill>
              </a:rPr>
              <a:t>To find a VFC provider, contact </a:t>
            </a:r>
            <a:r>
              <a:rPr lang="en-US" dirty="0" smtClean="0">
                <a:solidFill>
                  <a:srgbClr val="FF0000"/>
                </a:solidFill>
              </a:rPr>
              <a:t>[NAME AND CONTACT INFORMATION FOR YOUR STATE VFC COORDINATOR]</a:t>
            </a:r>
            <a:endParaRPr lang="en-US" b="0" dirty="0">
              <a:solidFill>
                <a:srgbClr val="FF0000"/>
              </a:solidFill>
            </a:endParaRPr>
          </a:p>
          <a:p>
            <a:pPr marL="457200" lvl="1" indent="0">
              <a:buNone/>
            </a:pP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sz="3200" dirty="0" smtClean="0"/>
              <a:t>Vaccines for Children Program</a:t>
            </a:r>
            <a:endParaRPr lang="en-US" sz="3200" dirty="0"/>
          </a:p>
        </p:txBody>
      </p:sp>
    </p:spTree>
    <p:extLst>
      <p:ext uri="{BB962C8B-B14F-4D97-AF65-F5344CB8AC3E}">
        <p14:creationId xmlns:p14="http://schemas.microsoft.com/office/powerpoint/2010/main" val="28127391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81727" y="5910110"/>
            <a:ext cx="5050286" cy="461665"/>
          </a:xfrm>
          <a:prstGeom prst="rect">
            <a:avLst/>
          </a:prstGeom>
        </p:spPr>
        <p:txBody>
          <a:bodyPr wrap="square">
            <a:spAutoFit/>
          </a:bodyPr>
          <a:lstStyle/>
          <a:p>
            <a:pPr algn="ctr"/>
            <a:r>
              <a:rPr lang="en-US" sz="2400" b="1" dirty="0" smtClean="0"/>
              <a:t>https://cdc.gov/vaccines/parents</a:t>
            </a:r>
            <a:endParaRPr lang="en-US" sz="2400" b="1" dirty="0"/>
          </a:p>
        </p:txBody>
      </p:sp>
      <p:sp>
        <p:nvSpPr>
          <p:cNvPr id="3" name="Content Placeholder 2"/>
          <p:cNvSpPr>
            <a:spLocks noGrp="1"/>
          </p:cNvSpPr>
          <p:nvPr>
            <p:ph idx="1"/>
          </p:nvPr>
        </p:nvSpPr>
        <p:spPr>
          <a:xfrm>
            <a:off x="457200" y="1484784"/>
            <a:ext cx="8229600" cy="4191000"/>
          </a:xfrm>
        </p:spPr>
        <p:txBody>
          <a:bodyPr/>
          <a:lstStyle/>
          <a:p>
            <a:pPr marL="0" indent="0">
              <a:buNone/>
            </a:pPr>
            <a:r>
              <a:rPr lang="en-US" dirty="0" smtClean="0">
                <a:solidFill>
                  <a:schemeClr val="bg2">
                    <a:lumMod val="50000"/>
                  </a:schemeClr>
                </a:solidFill>
              </a:rPr>
              <a:t>CDC Vaccine Website for Parents</a:t>
            </a:r>
            <a:r>
              <a:rPr lang="en-US" dirty="0" smtClean="0"/>
              <a:t> </a:t>
            </a:r>
            <a:endParaRPr lang="en-US" dirty="0"/>
          </a:p>
          <a:p>
            <a:pPr marL="0" indent="0">
              <a:buNone/>
            </a:pPr>
            <a:endParaRPr lang="en-US" dirty="0" smtClean="0"/>
          </a:p>
          <a:p>
            <a:pPr marL="3425825" lvl="8" indent="-215900"/>
            <a:r>
              <a:rPr lang="en-US" sz="2000" dirty="0" smtClean="0">
                <a:solidFill>
                  <a:schemeClr val="bg2">
                    <a:lumMod val="50000"/>
                  </a:schemeClr>
                </a:solidFill>
              </a:rPr>
              <a:t>Easy-to read immunization schedules</a:t>
            </a:r>
          </a:p>
          <a:p>
            <a:pPr marL="3425825" lvl="8" indent="-215900"/>
            <a:r>
              <a:rPr lang="en-US" sz="2000" dirty="0" smtClean="0">
                <a:solidFill>
                  <a:schemeClr val="bg2">
                    <a:lumMod val="50000"/>
                  </a:schemeClr>
                </a:solidFill>
              </a:rPr>
              <a:t>Basic information about vaccine-preventable diseases (English and Spanish)</a:t>
            </a:r>
          </a:p>
          <a:p>
            <a:pPr marL="3425825" lvl="8" indent="-215900"/>
            <a:r>
              <a:rPr lang="en-US" sz="2000" dirty="0" smtClean="0">
                <a:solidFill>
                  <a:schemeClr val="bg2">
                    <a:lumMod val="50000"/>
                  </a:schemeClr>
                </a:solidFill>
              </a:rPr>
              <a:t>Information parents need to make the decision to vaccinate</a:t>
            </a:r>
          </a:p>
          <a:p>
            <a:pPr marL="3425825" lvl="8" indent="-215900"/>
            <a:r>
              <a:rPr lang="en-US" sz="2000" dirty="0" smtClean="0">
                <a:solidFill>
                  <a:schemeClr val="bg2">
                    <a:lumMod val="50000"/>
                  </a:schemeClr>
                </a:solidFill>
              </a:rPr>
              <a:t>How to have a successful vaccine visit</a:t>
            </a:r>
          </a:p>
          <a:p>
            <a:pPr marL="3425825" lvl="8" indent="-215900"/>
            <a:r>
              <a:rPr lang="en-US" sz="2000" dirty="0" smtClean="0">
                <a:solidFill>
                  <a:schemeClr val="bg2">
                    <a:lumMod val="50000"/>
                  </a:schemeClr>
                </a:solidFill>
              </a:rPr>
              <a:t>Records and requirements</a:t>
            </a:r>
          </a:p>
          <a:p>
            <a:pPr marL="3425825" lvl="8" indent="-215900"/>
            <a:r>
              <a:rPr lang="en-US" sz="2000" dirty="0" smtClean="0">
                <a:solidFill>
                  <a:schemeClr val="bg2">
                    <a:lumMod val="50000"/>
                  </a:schemeClr>
                </a:solidFill>
              </a:rPr>
              <a:t>Videos, posters, and other educational resources</a:t>
            </a:r>
          </a:p>
        </p:txBody>
      </p:sp>
      <p:pic>
        <p:nvPicPr>
          <p:cNvPr id="5" name="Picture 4" descr="Screenshot capture of CDC Vaccine website for parents. " title="Screenshot capture"/>
          <p:cNvPicPr>
            <a:picLocks noChangeAspect="1"/>
          </p:cNvPicPr>
          <p:nvPr/>
        </p:nvPicPr>
        <p:blipFill>
          <a:blip r:embed="rId3"/>
          <a:stretch>
            <a:fillRect/>
          </a:stretch>
        </p:blipFill>
        <p:spPr>
          <a:xfrm>
            <a:off x="754252" y="2187239"/>
            <a:ext cx="2809342" cy="2836453"/>
          </a:xfrm>
          <a:prstGeom prst="rect">
            <a:avLst/>
          </a:prstGeom>
          <a:ln>
            <a:solidFill>
              <a:schemeClr val="tx1"/>
            </a:solidFill>
          </a:ln>
        </p:spPr>
      </p:pic>
      <p:sp>
        <p:nvSpPr>
          <p:cNvPr id="2" name="Title 1"/>
          <p:cNvSpPr>
            <a:spLocks noGrp="1"/>
          </p:cNvSpPr>
          <p:nvPr>
            <p:ph type="title"/>
          </p:nvPr>
        </p:nvSpPr>
        <p:spPr>
          <a:xfrm>
            <a:off x="457200" y="107459"/>
            <a:ext cx="8229600" cy="1143000"/>
          </a:xfrm>
        </p:spPr>
        <p:txBody>
          <a:bodyPr>
            <a:normAutofit/>
          </a:bodyPr>
          <a:lstStyle/>
          <a:p>
            <a:r>
              <a:rPr lang="en-US" sz="3200" dirty="0" smtClean="0"/>
              <a:t>Where to Learn About Immunization</a:t>
            </a:r>
            <a:endParaRPr lang="en-US" sz="3200" dirty="0"/>
          </a:p>
        </p:txBody>
      </p:sp>
    </p:spTree>
    <p:extLst>
      <p:ext uri="{BB962C8B-B14F-4D97-AF65-F5344CB8AC3E}">
        <p14:creationId xmlns:p14="http://schemas.microsoft.com/office/powerpoint/2010/main" val="28810656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[TRAINING PROVIDED BY YOUR HEALTH DEPARTMENT OR COALITION]</a:t>
            </a:r>
          </a:p>
          <a:p>
            <a:r>
              <a:rPr lang="en-US" dirty="0" smtClean="0">
                <a:solidFill>
                  <a:schemeClr val="bg2">
                    <a:lumMod val="50000"/>
                  </a:schemeClr>
                </a:solidFill>
              </a:rPr>
              <a:t>Take advantage of CDC’s FREE online trainings (NOTE: Some are geared more for doctors and nurses): </a:t>
            </a:r>
            <a:r>
              <a:rPr lang="en-US" b="0" dirty="0">
                <a:solidFill>
                  <a:schemeClr val="bg2">
                    <a:lumMod val="50000"/>
                  </a:schemeClr>
                </a:solidFill>
                <a:hlinkClick r:id="rId3" tooltip="https://www.cdc.gov/vaccines/ed/index.html"/>
              </a:rPr>
              <a:t>https://</a:t>
            </a:r>
            <a:r>
              <a:rPr lang="en-US" b="0" dirty="0" smtClean="0">
                <a:solidFill>
                  <a:schemeClr val="bg2">
                    <a:lumMod val="50000"/>
                  </a:schemeClr>
                </a:solidFill>
                <a:hlinkClick r:id="rId3" tooltip="https://www.cdc.gov/vaccines/ed/index.html"/>
              </a:rPr>
              <a:t>www.cdc.gov/vaccines/ed/index.html</a:t>
            </a:r>
            <a:r>
              <a:rPr lang="en-US" b="0" dirty="0" smtClean="0">
                <a:solidFill>
                  <a:schemeClr val="bg2">
                    <a:lumMod val="50000"/>
                  </a:schemeClr>
                </a:solidFill>
              </a:rPr>
              <a:t> </a:t>
            </a:r>
          </a:p>
          <a:p>
            <a:r>
              <a:rPr lang="en-US" dirty="0" smtClean="0">
                <a:solidFill>
                  <a:schemeClr val="bg2">
                    <a:lumMod val="50000"/>
                  </a:schemeClr>
                </a:solidFill>
              </a:rPr>
              <a:t>Other immunization websites:</a:t>
            </a:r>
          </a:p>
          <a:p>
            <a:pPr lvl="1">
              <a:buClr>
                <a:schemeClr val="bg2">
                  <a:lumMod val="50000"/>
                </a:schemeClr>
              </a:buClr>
            </a:pPr>
            <a:r>
              <a:rPr lang="en-US" dirty="0">
                <a:solidFill>
                  <a:schemeClr val="bg2">
                    <a:lumMod val="50000"/>
                  </a:schemeClr>
                </a:solidFill>
              </a:rPr>
              <a:t>American Academy of Pediatrics – Healthy Children </a:t>
            </a:r>
            <a:r>
              <a:rPr lang="en-US" dirty="0" smtClean="0">
                <a:solidFill>
                  <a:schemeClr val="bg2">
                    <a:lumMod val="50000"/>
                  </a:schemeClr>
                </a:solidFill>
                <a:hlinkClick r:id="rId4" tooltip="https://www.healthychildren.org"/>
              </a:rPr>
              <a:t>https://www.healthychildren.org</a:t>
            </a:r>
            <a:r>
              <a:rPr lang="en-US" dirty="0" smtClean="0">
                <a:solidFill>
                  <a:schemeClr val="bg2">
                    <a:lumMod val="50000"/>
                  </a:schemeClr>
                </a:solidFill>
              </a:rPr>
              <a:t>  </a:t>
            </a:r>
            <a:endParaRPr lang="en-US" dirty="0">
              <a:solidFill>
                <a:schemeClr val="bg2">
                  <a:lumMod val="50000"/>
                </a:schemeClr>
              </a:solidFill>
            </a:endParaRPr>
          </a:p>
          <a:p>
            <a:pPr lvl="1">
              <a:buClr>
                <a:schemeClr val="bg2">
                  <a:lumMod val="50000"/>
                </a:schemeClr>
              </a:buClr>
            </a:pPr>
            <a:r>
              <a:rPr lang="en-US" b="0" dirty="0" smtClean="0">
                <a:solidFill>
                  <a:schemeClr val="bg2">
                    <a:lumMod val="50000"/>
                  </a:schemeClr>
                </a:solidFill>
              </a:rPr>
              <a:t>Children’s Hospital of Philadelphia Vaccine Education Center </a:t>
            </a:r>
            <a:r>
              <a:rPr lang="en-US" dirty="0">
                <a:solidFill>
                  <a:schemeClr val="bg2">
                    <a:lumMod val="50000"/>
                  </a:schemeClr>
                </a:solidFill>
                <a:hlinkClick r:id="rId5" tooltip="http://www.chop.edu/centers-programs/vaccine-education-center"/>
              </a:rPr>
              <a:t>http://</a:t>
            </a:r>
            <a:r>
              <a:rPr lang="en-US" dirty="0" smtClean="0">
                <a:solidFill>
                  <a:schemeClr val="bg2">
                    <a:lumMod val="50000"/>
                  </a:schemeClr>
                </a:solidFill>
                <a:hlinkClick r:id="rId5" tooltip="http://www.chop.edu/centers-programs/vaccine-education-center"/>
              </a:rPr>
              <a:t>www.chop.edu/centers-programs/vaccine-education-center</a:t>
            </a:r>
            <a:r>
              <a:rPr lang="en-US" dirty="0" smtClean="0">
                <a:solidFill>
                  <a:schemeClr val="bg2">
                    <a:lumMod val="50000"/>
                  </a:schemeClr>
                </a:solidFill>
              </a:rPr>
              <a:t> </a:t>
            </a:r>
            <a:endParaRPr lang="en-US" dirty="0">
              <a:solidFill>
                <a:schemeClr val="bg2">
                  <a:lumMod val="50000"/>
                </a:schemeClr>
              </a:solidFill>
            </a:endParaRPr>
          </a:p>
          <a:p>
            <a:pPr lvl="1">
              <a:buClr>
                <a:schemeClr val="bg2">
                  <a:lumMod val="50000"/>
                </a:schemeClr>
              </a:buClr>
            </a:pPr>
            <a:r>
              <a:rPr lang="en-US" dirty="0">
                <a:solidFill>
                  <a:schemeClr val="bg2">
                    <a:lumMod val="50000"/>
                  </a:schemeClr>
                </a:solidFill>
              </a:rPr>
              <a:t>Vaccinate Your </a:t>
            </a:r>
            <a:r>
              <a:rPr lang="en-US" dirty="0" smtClean="0">
                <a:solidFill>
                  <a:schemeClr val="bg2">
                    <a:lumMod val="50000"/>
                  </a:schemeClr>
                </a:solidFill>
              </a:rPr>
              <a:t>Family - </a:t>
            </a:r>
            <a:r>
              <a:rPr lang="en-US" dirty="0">
                <a:solidFill>
                  <a:schemeClr val="bg2">
                    <a:lumMod val="50000"/>
                  </a:schemeClr>
                </a:solidFill>
                <a:hlinkClick r:id="rId6" tooltip="http://vaccinateyourfamily.org/"/>
              </a:rPr>
              <a:t>http://vaccinateyourfamily.org</a:t>
            </a:r>
            <a:r>
              <a:rPr lang="en-US" dirty="0" smtClean="0">
                <a:solidFill>
                  <a:schemeClr val="bg2">
                    <a:lumMod val="50000"/>
                  </a:schemeClr>
                </a:solidFill>
                <a:hlinkClick r:id="rId6" tooltip="http://vaccinateyourfamily.org/"/>
              </a:rPr>
              <a:t>/</a:t>
            </a:r>
            <a:r>
              <a:rPr lang="en-US" dirty="0" smtClean="0">
                <a:solidFill>
                  <a:schemeClr val="bg2">
                    <a:lumMod val="50000"/>
                  </a:schemeClr>
                </a:solidFill>
              </a:rPr>
              <a:t> </a:t>
            </a:r>
          </a:p>
          <a:p>
            <a:pPr lvl="1">
              <a:buClr>
                <a:schemeClr val="bg2">
                  <a:lumMod val="50000"/>
                </a:schemeClr>
              </a:buClr>
            </a:pPr>
            <a:r>
              <a:rPr lang="en-US" dirty="0" smtClean="0">
                <a:solidFill>
                  <a:schemeClr val="bg2">
                    <a:lumMod val="50000"/>
                  </a:schemeClr>
                </a:solidFill>
              </a:rPr>
              <a:t>[YOUR HEALTH DEPARTMENT OR COALITION WEBSITE]</a:t>
            </a:r>
          </a:p>
          <a:p>
            <a:pPr lvl="1"/>
            <a:endParaRPr lang="en-US" dirty="0" smtClean="0"/>
          </a:p>
          <a:p>
            <a:endParaRPr lang="en-US" dirty="0"/>
          </a:p>
        </p:txBody>
      </p:sp>
      <p:sp>
        <p:nvSpPr>
          <p:cNvPr id="2" name="Title 1"/>
          <p:cNvSpPr>
            <a:spLocks noGrp="1"/>
          </p:cNvSpPr>
          <p:nvPr>
            <p:ph type="title"/>
          </p:nvPr>
        </p:nvSpPr>
        <p:spPr/>
        <p:txBody>
          <a:bodyPr>
            <a:normAutofit/>
          </a:bodyPr>
          <a:lstStyle/>
          <a:p>
            <a:r>
              <a:rPr lang="en-US" sz="3200" dirty="0" smtClean="0"/>
              <a:t>Other Ways to Learn About Immunization</a:t>
            </a:r>
            <a:endParaRPr lang="en-US" sz="3200" dirty="0"/>
          </a:p>
        </p:txBody>
      </p:sp>
    </p:spTree>
    <p:extLst>
      <p:ext uri="{BB962C8B-B14F-4D97-AF65-F5344CB8AC3E}">
        <p14:creationId xmlns:p14="http://schemas.microsoft.com/office/powerpoint/2010/main" val="25097057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L #17327" title="Nurse educating woman about flu vacc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936" y="1656155"/>
            <a:ext cx="2595478" cy="3070080"/>
          </a:xfrm>
          <a:prstGeom prst="rect">
            <a:avLst/>
          </a:prstGeom>
        </p:spPr>
      </p:pic>
      <p:sp>
        <p:nvSpPr>
          <p:cNvPr id="3" name="Content Placeholder 2"/>
          <p:cNvSpPr>
            <a:spLocks noGrp="1"/>
          </p:cNvSpPr>
          <p:nvPr>
            <p:ph idx="1"/>
          </p:nvPr>
        </p:nvSpPr>
        <p:spPr>
          <a:xfrm>
            <a:off x="382772" y="1130559"/>
            <a:ext cx="5511252" cy="5104987"/>
          </a:xfrm>
        </p:spPr>
        <p:txBody>
          <a:bodyPr>
            <a:normAutofit/>
          </a:bodyPr>
          <a:lstStyle/>
          <a:p>
            <a:r>
              <a:rPr lang="en-US" dirty="0" smtClean="0">
                <a:solidFill>
                  <a:schemeClr val="bg2">
                    <a:lumMod val="50000"/>
                  </a:schemeClr>
                </a:solidFill>
              </a:rPr>
              <a:t>Get vaccinated to protect yourself and so you don’t spread vaccine-preventable diseases to the children you care for. </a:t>
            </a:r>
          </a:p>
          <a:p>
            <a:r>
              <a:rPr lang="en-US" dirty="0">
                <a:solidFill>
                  <a:schemeClr val="bg2">
                    <a:lumMod val="50000"/>
                  </a:schemeClr>
                </a:solidFill>
              </a:rPr>
              <a:t>Take CDC’s adult vaccine quiz to find out what other vaccines you may need. </a:t>
            </a:r>
            <a:r>
              <a:rPr lang="en-US" dirty="0">
                <a:solidFill>
                  <a:schemeClr val="bg2">
                    <a:lumMod val="50000"/>
                  </a:schemeClr>
                </a:solidFill>
                <a:hlinkClick r:id="rId4" tooltip="https://www2.cdc.gov/nip/adultimmsched/"/>
              </a:rPr>
              <a:t>https://www2.cdc.gov/nip/adultimmsched/</a:t>
            </a:r>
            <a:r>
              <a:rPr lang="en-US" dirty="0">
                <a:solidFill>
                  <a:schemeClr val="bg2">
                    <a:lumMod val="50000"/>
                  </a:schemeClr>
                </a:solidFill>
              </a:rPr>
              <a:t>  </a:t>
            </a:r>
          </a:p>
          <a:p>
            <a:r>
              <a:rPr lang="en-US" dirty="0" smtClean="0">
                <a:solidFill>
                  <a:schemeClr val="bg2">
                    <a:lumMod val="50000"/>
                  </a:schemeClr>
                </a:solidFill>
              </a:rPr>
              <a:t>Some states require child care staff to be vaccinated.</a:t>
            </a:r>
          </a:p>
          <a:p>
            <a:r>
              <a:rPr lang="en-US" dirty="0" smtClean="0">
                <a:solidFill>
                  <a:srgbClr val="FF0000"/>
                </a:solidFill>
              </a:rPr>
              <a:t>[INFORMATION ABOUT LAWS IN YOUR STATE]</a:t>
            </a:r>
          </a:p>
        </p:txBody>
      </p:sp>
      <p:sp>
        <p:nvSpPr>
          <p:cNvPr id="2" name="Title 1"/>
          <p:cNvSpPr>
            <a:spLocks noGrp="1"/>
          </p:cNvSpPr>
          <p:nvPr>
            <p:ph type="title"/>
          </p:nvPr>
        </p:nvSpPr>
        <p:spPr>
          <a:xfrm>
            <a:off x="382772" y="-193194"/>
            <a:ext cx="8229600" cy="1143000"/>
          </a:xfrm>
        </p:spPr>
        <p:txBody>
          <a:bodyPr>
            <a:normAutofit/>
          </a:bodyPr>
          <a:lstStyle/>
          <a:p>
            <a:r>
              <a:rPr lang="en-US" sz="3200" dirty="0" smtClean="0"/>
              <a:t>Get Vaccinated Yourself</a:t>
            </a:r>
            <a:endParaRPr lang="en-US" sz="3200" dirty="0"/>
          </a:p>
        </p:txBody>
      </p:sp>
    </p:spTree>
    <p:extLst>
      <p:ext uri="{BB962C8B-B14F-4D97-AF65-F5344CB8AC3E}">
        <p14:creationId xmlns:p14="http://schemas.microsoft.com/office/powerpoint/2010/main" val="14380840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81215" y="6178153"/>
            <a:ext cx="5866328" cy="365760"/>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342900">
              <a:defRPr/>
            </a:pPr>
            <a:r>
              <a:rPr lang="en-US" b="1" dirty="0" smtClean="0">
                <a:solidFill>
                  <a:srgbClr val="FFC000"/>
                </a:solidFill>
              </a:rPr>
              <a:t>www.cdc.gov/vaccines/adultquiz</a:t>
            </a:r>
            <a:endParaRPr lang="en-US" b="1" dirty="0">
              <a:solidFill>
                <a:srgbClr val="FFC000"/>
              </a:solidFill>
            </a:endParaRPr>
          </a:p>
        </p:txBody>
      </p:sp>
      <p:pic>
        <p:nvPicPr>
          <p:cNvPr id="4" name="Picture 3" descr="PHIL #11429" title="Older woman preparing vegetab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546" y="3780506"/>
            <a:ext cx="3025871" cy="2014366"/>
          </a:xfrm>
          <a:prstGeom prst="rect">
            <a:avLst/>
          </a:prstGeom>
        </p:spPr>
      </p:pic>
      <p:pic>
        <p:nvPicPr>
          <p:cNvPr id="5" name="Picture 4" descr="PHIL #11519" title="Dad and sons preparing for fishing tr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71" y="3780506"/>
            <a:ext cx="3051449" cy="2031393"/>
          </a:xfrm>
          <a:prstGeom prst="rect">
            <a:avLst/>
          </a:prstGeom>
        </p:spPr>
      </p:pic>
      <p:pic>
        <p:nvPicPr>
          <p:cNvPr id="11" name="Picture 10" descr="PHIL #14143" title="man runn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4773" y="2165406"/>
            <a:ext cx="1963997" cy="2954412"/>
          </a:xfrm>
          <a:prstGeom prst="rect">
            <a:avLst/>
          </a:prstGeom>
        </p:spPr>
      </p:pic>
      <p:pic>
        <p:nvPicPr>
          <p:cNvPr id="10" name="Picture 9" descr="Photo from CDC staff member Maggie Silver.  Waiver on file." title="Baby on tummy"/>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651546" y="1459918"/>
            <a:ext cx="2943617" cy="2148177"/>
          </a:xfrm>
          <a:prstGeom prst="roundRect">
            <a:avLst>
              <a:gd name="adj" fmla="val 5683"/>
            </a:avLst>
          </a:prstGeom>
          <a:solidFill>
            <a:srgbClr val="FFFFFF">
              <a:shade val="85000"/>
            </a:srgbClr>
          </a:solidFill>
          <a:ln>
            <a:noFill/>
          </a:ln>
          <a:effectLst/>
        </p:spPr>
      </p:pic>
      <p:pic>
        <p:nvPicPr>
          <p:cNvPr id="6" name="Picture 5" descr="PHIL #21709" title="Pregnant women speaking with docto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013" y="1459918"/>
            <a:ext cx="3125907" cy="2076495"/>
          </a:xfrm>
          <a:prstGeom prst="rect">
            <a:avLst/>
          </a:prstGeom>
        </p:spPr>
      </p:pic>
      <p:sp>
        <p:nvSpPr>
          <p:cNvPr id="2" name="Title 1"/>
          <p:cNvSpPr>
            <a:spLocks noGrp="1"/>
          </p:cNvSpPr>
          <p:nvPr>
            <p:ph type="title"/>
          </p:nvPr>
        </p:nvSpPr>
        <p:spPr>
          <a:xfrm>
            <a:off x="457200" y="486792"/>
            <a:ext cx="8229600" cy="640080"/>
          </a:xfrm>
        </p:spPr>
        <p:txBody>
          <a:bodyPr>
            <a:normAutofit/>
          </a:bodyPr>
          <a:lstStyle/>
          <a:p>
            <a:r>
              <a:rPr lang="en-US" sz="3200" b="1" dirty="0" smtClean="0">
                <a:latin typeface="Calibri" panose="020F0502020204030204" pitchFamily="34" charset="0"/>
              </a:rPr>
              <a:t>Vaccines Are needed Throughout the Lifespan</a:t>
            </a:r>
            <a:endParaRPr lang="en-US" sz="3200" b="1" dirty="0">
              <a:latin typeface="Calibri" panose="020F0502020204030204" pitchFamily="34" charset="0"/>
            </a:endParaRPr>
          </a:p>
        </p:txBody>
      </p:sp>
    </p:spTree>
    <p:extLst>
      <p:ext uri="{BB962C8B-B14F-4D97-AF65-F5344CB8AC3E}">
        <p14:creationId xmlns:p14="http://schemas.microsoft.com/office/powerpoint/2010/main" val="14351070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33222"/>
          </a:xfrm>
        </p:spPr>
        <p:txBody>
          <a:bodyPr>
            <a:normAutofit/>
          </a:bodyPr>
          <a:lstStyle/>
          <a:p>
            <a:r>
              <a:rPr lang="en-US" dirty="0" smtClean="0">
                <a:solidFill>
                  <a:schemeClr val="bg2">
                    <a:lumMod val="50000"/>
                  </a:schemeClr>
                </a:solidFill>
              </a:rPr>
              <a:t>CDC vaccine website for parents (mentioned earlier): </a:t>
            </a:r>
            <a:r>
              <a:rPr lang="en-US" b="0" dirty="0">
                <a:solidFill>
                  <a:schemeClr val="bg2">
                    <a:lumMod val="50000"/>
                  </a:schemeClr>
                </a:solidFill>
              </a:rPr>
              <a:t>https://cdc.gov/vaccines/parents</a:t>
            </a:r>
          </a:p>
          <a:p>
            <a:r>
              <a:rPr lang="en-US" dirty="0" smtClean="0">
                <a:solidFill>
                  <a:schemeClr val="bg2">
                    <a:lumMod val="50000"/>
                  </a:schemeClr>
                </a:solidFill>
              </a:rPr>
              <a:t>Educational resources: </a:t>
            </a:r>
          </a:p>
          <a:p>
            <a:pPr lvl="1">
              <a:buClr>
                <a:schemeClr val="bg2">
                  <a:lumMod val="50000"/>
                </a:schemeClr>
              </a:buClr>
            </a:pPr>
            <a:r>
              <a:rPr lang="en-US" b="0" dirty="0" smtClean="0">
                <a:solidFill>
                  <a:schemeClr val="bg2">
                    <a:lumMod val="50000"/>
                  </a:schemeClr>
                </a:solidFill>
              </a:rPr>
              <a:t>Vaccine preventable disease fact sheets (English/Spanish)</a:t>
            </a:r>
          </a:p>
          <a:p>
            <a:pPr lvl="1">
              <a:buClr>
                <a:schemeClr val="bg2">
                  <a:lumMod val="50000"/>
                </a:schemeClr>
              </a:buClr>
            </a:pPr>
            <a:r>
              <a:rPr lang="en-US" dirty="0" smtClean="0">
                <a:solidFill>
                  <a:schemeClr val="bg2">
                    <a:lumMod val="50000"/>
                  </a:schemeClr>
                </a:solidFill>
              </a:rPr>
              <a:t>Vaccine safety fact sheets</a:t>
            </a:r>
            <a:endParaRPr lang="en-US" b="0" dirty="0" smtClean="0">
              <a:solidFill>
                <a:schemeClr val="bg2">
                  <a:lumMod val="50000"/>
                </a:schemeClr>
              </a:solidFill>
            </a:endParaRPr>
          </a:p>
          <a:p>
            <a:pPr lvl="1">
              <a:buClr>
                <a:schemeClr val="bg2">
                  <a:lumMod val="50000"/>
                </a:schemeClr>
              </a:buClr>
            </a:pPr>
            <a:r>
              <a:rPr lang="en-US" dirty="0" smtClean="0">
                <a:solidFill>
                  <a:schemeClr val="bg2">
                    <a:lumMod val="50000"/>
                  </a:schemeClr>
                </a:solidFill>
              </a:rPr>
              <a:t>Posters and print ads</a:t>
            </a:r>
          </a:p>
          <a:p>
            <a:pPr lvl="1">
              <a:buClr>
                <a:schemeClr val="bg2">
                  <a:lumMod val="50000"/>
                </a:schemeClr>
              </a:buClr>
            </a:pPr>
            <a:r>
              <a:rPr lang="en-US" dirty="0" smtClean="0">
                <a:solidFill>
                  <a:schemeClr val="bg2">
                    <a:lumMod val="50000"/>
                  </a:schemeClr>
                </a:solidFill>
              </a:rPr>
              <a:t>Useful lists</a:t>
            </a:r>
          </a:p>
          <a:p>
            <a:pPr lvl="1">
              <a:buClr>
                <a:schemeClr val="bg2">
                  <a:lumMod val="50000"/>
                </a:schemeClr>
              </a:buClr>
            </a:pPr>
            <a:r>
              <a:rPr lang="en-US" b="0" dirty="0" smtClean="0">
                <a:solidFill>
                  <a:schemeClr val="bg2">
                    <a:lumMod val="50000"/>
                  </a:schemeClr>
                </a:solidFill>
              </a:rPr>
              <a:t>Infographics</a:t>
            </a:r>
          </a:p>
          <a:p>
            <a:pPr lvl="1">
              <a:buClr>
                <a:schemeClr val="bg2">
                  <a:lumMod val="50000"/>
                </a:schemeClr>
              </a:buClr>
            </a:pPr>
            <a:r>
              <a:rPr lang="en-US" dirty="0" smtClean="0">
                <a:solidFill>
                  <a:schemeClr val="bg2">
                    <a:lumMod val="50000"/>
                  </a:schemeClr>
                </a:solidFill>
              </a:rPr>
              <a:t>Videos</a:t>
            </a:r>
          </a:p>
          <a:p>
            <a:pPr marL="0" indent="0">
              <a:buNone/>
            </a:pPr>
            <a:endParaRPr lang="en-US" b="0" dirty="0" smtClean="0"/>
          </a:p>
          <a:p>
            <a:pPr marL="0" indent="0">
              <a:buNone/>
            </a:pPr>
            <a:endParaRPr lang="en-US" b="0" dirty="0"/>
          </a:p>
          <a:p>
            <a:pPr marL="0" indent="0">
              <a:buNone/>
            </a:pPr>
            <a:endParaRPr lang="en-US" b="0" dirty="0" smtClean="0"/>
          </a:p>
          <a:p>
            <a:pPr marL="0" indent="0" algn="ctr">
              <a:buNone/>
            </a:pPr>
            <a:endParaRPr lang="en-US" sz="2300" dirty="0" smtClean="0">
              <a:solidFill>
                <a:schemeClr val="accent5">
                  <a:lumMod val="75000"/>
                </a:schemeClr>
              </a:solidFill>
            </a:endParaRPr>
          </a:p>
          <a:p>
            <a:pPr marL="0" indent="0" algn="ctr">
              <a:buNone/>
            </a:pPr>
            <a:r>
              <a:rPr lang="en-US" sz="2300" dirty="0" smtClean="0">
                <a:solidFill>
                  <a:schemeClr val="tx1"/>
                </a:solidFill>
              </a:rPr>
              <a:t>https</a:t>
            </a:r>
            <a:r>
              <a:rPr lang="en-US" sz="2300" dirty="0">
                <a:solidFill>
                  <a:schemeClr val="tx1"/>
                </a:solidFill>
              </a:rPr>
              <a:t>://www.cdc.gov/vaccines/parents/resources/childhood.html</a:t>
            </a:r>
          </a:p>
          <a:p>
            <a:pPr marL="0" indent="0">
              <a:buNone/>
            </a:pPr>
            <a:endParaRPr lang="en-US" dirty="0" smtClean="0"/>
          </a:p>
        </p:txBody>
      </p:sp>
      <p:pic>
        <p:nvPicPr>
          <p:cNvPr id="9" name="Picture 8" title="Screen capture of fact shee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629" y="4549373"/>
            <a:ext cx="2010821" cy="1099249"/>
          </a:xfrm>
          <a:prstGeom prst="rect">
            <a:avLst/>
          </a:prstGeom>
        </p:spPr>
      </p:pic>
      <p:pic>
        <p:nvPicPr>
          <p:cNvPr id="8" name="Picture 7" title="CDC print 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964" y="3532604"/>
            <a:ext cx="1524206" cy="2036655"/>
          </a:xfrm>
          <a:prstGeom prst="rect">
            <a:avLst/>
          </a:prstGeom>
        </p:spPr>
      </p:pic>
      <p:pic>
        <p:nvPicPr>
          <p:cNvPr id="5" name="Picture 4" title="Screen capture of CDC vaccine PS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702" y="2957413"/>
            <a:ext cx="2554676" cy="1277338"/>
          </a:xfrm>
          <a:prstGeom prst="rect">
            <a:avLst/>
          </a:prstGeom>
        </p:spPr>
      </p:pic>
      <p:pic>
        <p:nvPicPr>
          <p:cNvPr id="4" name="Picture 3" title="Screen capture of infographic"/>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6122" y="1341091"/>
            <a:ext cx="988325" cy="4522136"/>
          </a:xfrm>
          <a:prstGeom prst="rect">
            <a:avLst/>
          </a:prstGeom>
        </p:spPr>
      </p:pic>
      <p:sp>
        <p:nvSpPr>
          <p:cNvPr id="2" name="Title 1"/>
          <p:cNvSpPr>
            <a:spLocks noGrp="1"/>
          </p:cNvSpPr>
          <p:nvPr>
            <p:ph type="title"/>
          </p:nvPr>
        </p:nvSpPr>
        <p:spPr>
          <a:xfrm>
            <a:off x="580902" y="-129896"/>
            <a:ext cx="8229600" cy="1143000"/>
          </a:xfrm>
        </p:spPr>
        <p:txBody>
          <a:bodyPr>
            <a:normAutofit/>
          </a:bodyPr>
          <a:lstStyle/>
          <a:p>
            <a:r>
              <a:rPr lang="en-US" sz="3200" dirty="0" smtClean="0"/>
              <a:t>Free Materials for Parents</a:t>
            </a:r>
            <a:endParaRPr lang="en-US" sz="3200" dirty="0"/>
          </a:p>
        </p:txBody>
      </p:sp>
    </p:spTree>
    <p:extLst>
      <p:ext uri="{BB962C8B-B14F-4D97-AF65-F5344CB8AC3E}">
        <p14:creationId xmlns:p14="http://schemas.microsoft.com/office/powerpoint/2010/main" val="15870084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8473" y="5924114"/>
            <a:ext cx="8835528" cy="338554"/>
          </a:xfrm>
          <a:prstGeom prst="rect">
            <a:avLst/>
          </a:prstGeom>
        </p:spPr>
        <p:txBody>
          <a:bodyPr wrap="square">
            <a:spAutoFit/>
          </a:bodyPr>
          <a:lstStyle/>
          <a:p>
            <a:r>
              <a:rPr lang="en-US" sz="1600" b="1" dirty="0" smtClean="0"/>
              <a:t>https://</a:t>
            </a:r>
            <a:r>
              <a:rPr lang="en-US" sz="1600" b="1" dirty="0"/>
              <a:t>www.cdc.gov/vaccines/events/niiw/ed-resources/downloads/f_provider-qa-color-sp.pdf</a:t>
            </a:r>
          </a:p>
        </p:txBody>
      </p:sp>
      <p:sp>
        <p:nvSpPr>
          <p:cNvPr id="6" name="Rectangle 5"/>
          <p:cNvSpPr/>
          <p:nvPr/>
        </p:nvSpPr>
        <p:spPr>
          <a:xfrm>
            <a:off x="308472" y="5573160"/>
            <a:ext cx="8691988" cy="338554"/>
          </a:xfrm>
          <a:prstGeom prst="rect">
            <a:avLst/>
          </a:prstGeom>
        </p:spPr>
        <p:txBody>
          <a:bodyPr wrap="square">
            <a:spAutoFit/>
          </a:bodyPr>
          <a:lstStyle/>
          <a:p>
            <a:r>
              <a:rPr lang="en-US" sz="1600" b="1" dirty="0" smtClean="0"/>
              <a:t>https://</a:t>
            </a:r>
            <a:r>
              <a:rPr lang="en-US" sz="1600" b="1" dirty="0"/>
              <a:t>www.cdc.gov/vaccines/events/niiw/ed-resources/downloads/f_provider-qa-color.pdf</a:t>
            </a:r>
          </a:p>
        </p:txBody>
      </p:sp>
      <p:pic>
        <p:nvPicPr>
          <p:cNvPr id="1028" name="Picture 4" descr="Screenshot of Infant Immunization FAQ's download in spanish." title="Screen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305" y="1511522"/>
            <a:ext cx="2852025" cy="369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descr="Screenshot of Infant Immunization FAQ's download in english." title="Screensh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8438" y="1511522"/>
            <a:ext cx="2872258" cy="36984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16"/>
            <a:ext cx="8229600" cy="1143000"/>
          </a:xfrm>
        </p:spPr>
        <p:txBody>
          <a:bodyPr>
            <a:normAutofit/>
          </a:bodyPr>
          <a:lstStyle/>
          <a:p>
            <a:r>
              <a:rPr lang="en-US" sz="3200" dirty="0" smtClean="0"/>
              <a:t>Infant Immunization FAQs</a:t>
            </a:r>
            <a:endParaRPr lang="en-US" sz="3200" dirty="0"/>
          </a:p>
        </p:txBody>
      </p:sp>
    </p:spTree>
    <p:extLst>
      <p:ext uri="{BB962C8B-B14F-4D97-AF65-F5344CB8AC3E}">
        <p14:creationId xmlns:p14="http://schemas.microsoft.com/office/powerpoint/2010/main" val="29009097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een capture CDC childhood vaccine website"/>
          <p:cNvPicPr>
            <a:picLocks noChangeAspect="1"/>
          </p:cNvPicPr>
          <p:nvPr/>
        </p:nvPicPr>
        <p:blipFill>
          <a:blip r:embed="rId3"/>
          <a:stretch>
            <a:fillRect/>
          </a:stretch>
        </p:blipFill>
        <p:spPr>
          <a:xfrm>
            <a:off x="4409511" y="4236082"/>
            <a:ext cx="3514172" cy="1830712"/>
          </a:xfrm>
          <a:prstGeom prst="rect">
            <a:avLst/>
          </a:prstGeom>
          <a:ln>
            <a:solidFill>
              <a:schemeClr val="accent5"/>
            </a:solidFill>
          </a:ln>
        </p:spPr>
      </p:pic>
      <p:pic>
        <p:nvPicPr>
          <p:cNvPr id="5" name="Picture 4" descr="This is an example of the print out from the CDC website. This print out is used to keep personal record of childrens immunizations and development milestones. " title="CDC immunization schedule example"/>
          <p:cNvPicPr>
            <a:picLocks noChangeAspect="1"/>
          </p:cNvPicPr>
          <p:nvPr/>
        </p:nvPicPr>
        <p:blipFill>
          <a:blip r:embed="rId4"/>
          <a:stretch>
            <a:fillRect/>
          </a:stretch>
        </p:blipFill>
        <p:spPr>
          <a:xfrm>
            <a:off x="1344058" y="4072145"/>
            <a:ext cx="2787268" cy="2158586"/>
          </a:xfrm>
          <a:prstGeom prst="rect">
            <a:avLst/>
          </a:prstGeom>
          <a:ln>
            <a:solidFill>
              <a:schemeClr val="accent1"/>
            </a:solidFill>
          </a:ln>
        </p:spPr>
      </p:pic>
      <p:sp>
        <p:nvSpPr>
          <p:cNvPr id="3" name="Content Placeholder 2"/>
          <p:cNvSpPr>
            <a:spLocks noGrp="1"/>
          </p:cNvSpPr>
          <p:nvPr>
            <p:ph idx="1"/>
          </p:nvPr>
        </p:nvSpPr>
        <p:spPr>
          <a:xfrm>
            <a:off x="457200" y="960438"/>
            <a:ext cx="8229600" cy="4191000"/>
          </a:xfrm>
        </p:spPr>
        <p:txBody>
          <a:bodyPr/>
          <a:lstStyle/>
          <a:p>
            <a:r>
              <a:rPr lang="en-US" dirty="0" smtClean="0">
                <a:solidFill>
                  <a:schemeClr val="bg2">
                    <a:lumMod val="50000"/>
                  </a:schemeClr>
                </a:solidFill>
              </a:rPr>
              <a:t>Updated every year and endorsed by the American Academy of Pediatrics (AAP) and the American Academy of Family Physicians (AAFP)</a:t>
            </a:r>
          </a:p>
          <a:p>
            <a:r>
              <a:rPr lang="en-US" dirty="0" smtClean="0">
                <a:solidFill>
                  <a:schemeClr val="bg2">
                    <a:lumMod val="50000"/>
                  </a:schemeClr>
                </a:solidFill>
              </a:rPr>
              <a:t>Easy-to-read versions </a:t>
            </a:r>
            <a:r>
              <a:rPr lang="en-US" dirty="0">
                <a:solidFill>
                  <a:schemeClr val="bg2">
                    <a:lumMod val="50000"/>
                  </a:schemeClr>
                </a:solidFill>
              </a:rPr>
              <a:t>in English and Spanish </a:t>
            </a:r>
            <a:r>
              <a:rPr lang="en-US" b="0" dirty="0" smtClean="0">
                <a:solidFill>
                  <a:schemeClr val="bg2">
                    <a:lumMod val="50000"/>
                  </a:schemeClr>
                </a:solidFill>
                <a:hlinkClick r:id="rId5" tooltip="https://www.cdc.gov/vaccines/schedules/easy-to-read/child.html"/>
              </a:rPr>
              <a:t>https://www.cdc.gov/vaccines/schedules/easy-to-read/child.html</a:t>
            </a:r>
            <a:r>
              <a:rPr lang="en-US" b="0" dirty="0" smtClean="0">
                <a:solidFill>
                  <a:schemeClr val="bg2">
                    <a:lumMod val="50000"/>
                  </a:schemeClr>
                </a:solidFill>
              </a:rPr>
              <a:t> </a:t>
            </a:r>
          </a:p>
          <a:p>
            <a:r>
              <a:rPr lang="en-US" dirty="0" smtClean="0">
                <a:solidFill>
                  <a:schemeClr val="bg2">
                    <a:lumMod val="50000"/>
                  </a:schemeClr>
                </a:solidFill>
              </a:rPr>
              <a:t>Interactive online tool provides a tailored schedule for a child: </a:t>
            </a:r>
            <a:r>
              <a:rPr lang="en-US" b="0" dirty="0" smtClean="0">
                <a:solidFill>
                  <a:schemeClr val="bg2">
                    <a:lumMod val="50000"/>
                  </a:schemeClr>
                </a:solidFill>
                <a:hlinkClick r:id="rId6" tooltip="https://www2a.cdc.gov/nip/kidstuff/newscheduler_le/"/>
              </a:rPr>
              <a:t>https://</a:t>
            </a:r>
            <a:r>
              <a:rPr lang="en-US" b="0" dirty="0">
                <a:solidFill>
                  <a:schemeClr val="bg2">
                    <a:lumMod val="50000"/>
                  </a:schemeClr>
                </a:solidFill>
                <a:hlinkClick r:id="rId6" tooltip="https://www2a.cdc.gov/nip/kidstuff/newscheduler_le/"/>
              </a:rPr>
              <a:t>www2a.cdc.gov/nip/kidstuff/newscheduler_le</a:t>
            </a:r>
            <a:r>
              <a:rPr lang="en-US" b="0" dirty="0" smtClean="0">
                <a:solidFill>
                  <a:schemeClr val="bg2">
                    <a:lumMod val="50000"/>
                  </a:schemeClr>
                </a:solidFill>
                <a:hlinkClick r:id="rId6" tooltip="https://www2a.cdc.gov/nip/kidstuff/newscheduler_le/"/>
              </a:rPr>
              <a:t>/</a:t>
            </a:r>
            <a:r>
              <a:rPr lang="en-US" b="0" dirty="0" smtClean="0">
                <a:solidFill>
                  <a:schemeClr val="bg2">
                    <a:lumMod val="50000"/>
                  </a:schemeClr>
                </a:solidFill>
              </a:rPr>
              <a:t> </a:t>
            </a:r>
            <a:endParaRPr lang="en-US" b="0" dirty="0">
              <a:solidFill>
                <a:schemeClr val="bg2">
                  <a:lumMod val="50000"/>
                </a:schemeClr>
              </a:solidFill>
            </a:endParaRPr>
          </a:p>
        </p:txBody>
      </p:sp>
      <p:sp>
        <p:nvSpPr>
          <p:cNvPr id="2" name="Title 1"/>
          <p:cNvSpPr>
            <a:spLocks noGrp="1"/>
          </p:cNvSpPr>
          <p:nvPr>
            <p:ph type="title"/>
          </p:nvPr>
        </p:nvSpPr>
        <p:spPr>
          <a:xfrm>
            <a:off x="457200" y="-182562"/>
            <a:ext cx="8229600" cy="1143000"/>
          </a:xfrm>
        </p:spPr>
        <p:txBody>
          <a:bodyPr>
            <a:normAutofit/>
          </a:bodyPr>
          <a:lstStyle/>
          <a:p>
            <a:r>
              <a:rPr lang="en-US" sz="3200" dirty="0" smtClean="0"/>
              <a:t>CDC Immunization Schedules</a:t>
            </a:r>
            <a:endParaRPr lang="en-US" sz="3200" dirty="0"/>
          </a:p>
        </p:txBody>
      </p:sp>
    </p:spTree>
    <p:extLst>
      <p:ext uri="{BB962C8B-B14F-4D97-AF65-F5344CB8AC3E}">
        <p14:creationId xmlns:p14="http://schemas.microsoft.com/office/powerpoint/2010/main" val="14245243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38768" y="5973764"/>
            <a:ext cx="8466463" cy="381000"/>
          </a:xfrm>
        </p:spPr>
        <p:txBody>
          <a:bodyPr>
            <a:normAutofit/>
          </a:bodyPr>
          <a:lstStyle/>
          <a:p>
            <a:r>
              <a:rPr lang="en-US" dirty="0" smtClean="0">
                <a:solidFill>
                  <a:schemeClr val="bg1">
                    <a:lumMod val="50000"/>
                  </a:schemeClr>
                </a:solidFill>
              </a:rPr>
              <a:t> </a:t>
            </a:r>
            <a:r>
              <a:rPr lang="en-US" dirty="0" smtClean="0"/>
              <a:t>SOURCE: Centers for Disease Control and Prevention. Child Development. </a:t>
            </a:r>
            <a:r>
              <a:rPr lang="en-US" dirty="0" smtClean="0">
                <a:hlinkClick r:id="rId3" tooltip="https://www.cdc.gov/ncbddd/actearly/pdf/checklists/all_checklists.pdf"/>
              </a:rPr>
              <a:t>https://www.cdc.gov/ncbddd/actearly/pdf/checklists/all_checklists.pdf</a:t>
            </a:r>
            <a:endParaRPr lang="en-US" dirty="0" smtClean="0">
              <a:solidFill>
                <a:schemeClr val="bg1">
                  <a:lumMod val="50000"/>
                </a:schemeClr>
              </a:solidFill>
            </a:endParaRPr>
          </a:p>
        </p:txBody>
      </p:sp>
      <p:pic>
        <p:nvPicPr>
          <p:cNvPr id="5" name="Picture 4" descr="PHIL #20711" title="Child playing in da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054" y="2241477"/>
            <a:ext cx="2797115" cy="2749164"/>
          </a:xfrm>
          <a:prstGeom prst="rect">
            <a:avLst/>
          </a:prstGeom>
        </p:spPr>
      </p:pic>
      <p:sp>
        <p:nvSpPr>
          <p:cNvPr id="3" name="Content Placeholder 2"/>
          <p:cNvSpPr>
            <a:spLocks noGrp="1"/>
          </p:cNvSpPr>
          <p:nvPr>
            <p:ph idx="1"/>
          </p:nvPr>
        </p:nvSpPr>
        <p:spPr>
          <a:xfrm>
            <a:off x="457200" y="1600201"/>
            <a:ext cx="6196988" cy="4191000"/>
          </a:xfrm>
        </p:spPr>
        <p:txBody>
          <a:bodyPr>
            <a:normAutofit lnSpcReduction="10000"/>
          </a:bodyPr>
          <a:lstStyle/>
          <a:p>
            <a:r>
              <a:rPr lang="en-US" dirty="0" smtClean="0">
                <a:solidFill>
                  <a:schemeClr val="bg2">
                    <a:lumMod val="50000"/>
                  </a:schemeClr>
                </a:solidFill>
              </a:rPr>
              <a:t>Early years important to childhood growth and development</a:t>
            </a:r>
          </a:p>
          <a:p>
            <a:endParaRPr lang="en-US" dirty="0">
              <a:solidFill>
                <a:schemeClr val="bg2">
                  <a:lumMod val="50000"/>
                </a:schemeClr>
              </a:solidFill>
            </a:endParaRPr>
          </a:p>
          <a:p>
            <a:r>
              <a:rPr lang="en-US" dirty="0" smtClean="0">
                <a:solidFill>
                  <a:schemeClr val="bg2">
                    <a:lumMod val="50000"/>
                  </a:schemeClr>
                </a:solidFill>
              </a:rPr>
              <a:t>Multiple milestones in 1</a:t>
            </a:r>
            <a:r>
              <a:rPr lang="en-US" baseline="30000" dirty="0" smtClean="0">
                <a:solidFill>
                  <a:schemeClr val="bg2">
                    <a:lumMod val="50000"/>
                  </a:schemeClr>
                </a:solidFill>
              </a:rPr>
              <a:t>st</a:t>
            </a:r>
            <a:r>
              <a:rPr lang="en-US" dirty="0" smtClean="0">
                <a:solidFill>
                  <a:schemeClr val="bg2">
                    <a:lumMod val="50000"/>
                  </a:schemeClr>
                </a:solidFill>
              </a:rPr>
              <a:t> year of life</a:t>
            </a:r>
          </a:p>
          <a:p>
            <a:pPr lvl="1">
              <a:buClr>
                <a:schemeClr val="bg2">
                  <a:lumMod val="50000"/>
                </a:schemeClr>
              </a:buClr>
            </a:pPr>
            <a:r>
              <a:rPr lang="en-US" dirty="0" smtClean="0">
                <a:solidFill>
                  <a:schemeClr val="bg2">
                    <a:lumMod val="50000"/>
                  </a:schemeClr>
                </a:solidFill>
              </a:rPr>
              <a:t>Social and Emotional</a:t>
            </a:r>
          </a:p>
          <a:p>
            <a:pPr lvl="1">
              <a:buClr>
                <a:schemeClr val="bg2">
                  <a:lumMod val="50000"/>
                </a:schemeClr>
              </a:buClr>
            </a:pPr>
            <a:r>
              <a:rPr lang="en-US" dirty="0" smtClean="0">
                <a:solidFill>
                  <a:schemeClr val="bg2">
                    <a:lumMod val="50000"/>
                  </a:schemeClr>
                </a:solidFill>
              </a:rPr>
              <a:t>Language/Communication</a:t>
            </a:r>
          </a:p>
          <a:p>
            <a:pPr lvl="1">
              <a:buClr>
                <a:schemeClr val="bg2">
                  <a:lumMod val="50000"/>
                </a:schemeClr>
              </a:buClr>
            </a:pPr>
            <a:r>
              <a:rPr lang="en-US" dirty="0" smtClean="0">
                <a:solidFill>
                  <a:schemeClr val="bg2">
                    <a:lumMod val="50000"/>
                  </a:schemeClr>
                </a:solidFill>
              </a:rPr>
              <a:t>Cognitive (learning, thinking, problem                 solving)</a:t>
            </a:r>
          </a:p>
          <a:p>
            <a:pPr lvl="1">
              <a:buClr>
                <a:schemeClr val="bg2">
                  <a:lumMod val="50000"/>
                </a:schemeClr>
              </a:buClr>
            </a:pPr>
            <a:r>
              <a:rPr lang="en-US" dirty="0" smtClean="0">
                <a:solidFill>
                  <a:schemeClr val="bg2">
                    <a:lumMod val="50000"/>
                  </a:schemeClr>
                </a:solidFill>
              </a:rPr>
              <a:t>Movement/Physical Development</a:t>
            </a:r>
          </a:p>
          <a:p>
            <a:endParaRPr lang="en-US" dirty="0"/>
          </a:p>
          <a:p>
            <a:endParaRPr lang="en-US" dirty="0" smtClean="0"/>
          </a:p>
          <a:p>
            <a:pPr marL="457200" lvl="1" indent="0">
              <a:buNone/>
            </a:pPr>
            <a:r>
              <a:rPr lang="en-US" dirty="0" smtClean="0"/>
              <a:t> </a:t>
            </a:r>
          </a:p>
        </p:txBody>
      </p:sp>
      <p:sp>
        <p:nvSpPr>
          <p:cNvPr id="2" name="Title 1"/>
          <p:cNvSpPr>
            <a:spLocks noGrp="1"/>
          </p:cNvSpPr>
          <p:nvPr>
            <p:ph type="title"/>
          </p:nvPr>
        </p:nvSpPr>
        <p:spPr/>
        <p:txBody>
          <a:bodyPr>
            <a:normAutofit/>
          </a:bodyPr>
          <a:lstStyle/>
          <a:p>
            <a:r>
              <a:rPr lang="en-US" sz="3200" dirty="0" smtClean="0"/>
              <a:t>Immunization and Early Childhood Development</a:t>
            </a:r>
            <a:endParaRPr lang="en-US" sz="3200" dirty="0"/>
          </a:p>
        </p:txBody>
      </p:sp>
    </p:spTree>
    <p:extLst>
      <p:ext uri="{BB962C8B-B14F-4D97-AF65-F5344CB8AC3E}">
        <p14:creationId xmlns:p14="http://schemas.microsoft.com/office/powerpoint/2010/main" val="126684355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ver of CDC Parent's Guide to Immuniz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493" y="3675751"/>
            <a:ext cx="1628775" cy="2454021"/>
          </a:xfrm>
          <a:prstGeom prst="rect">
            <a:avLst/>
          </a:prstGeom>
        </p:spPr>
      </p:pic>
      <p:sp>
        <p:nvSpPr>
          <p:cNvPr id="3" name="Content Placeholder 2"/>
          <p:cNvSpPr>
            <a:spLocks noGrp="1"/>
          </p:cNvSpPr>
          <p:nvPr>
            <p:ph idx="1"/>
          </p:nvPr>
        </p:nvSpPr>
        <p:spPr>
          <a:xfrm>
            <a:off x="457200" y="1417638"/>
            <a:ext cx="8229600" cy="4191000"/>
          </a:xfrm>
        </p:spPr>
        <p:txBody>
          <a:bodyPr/>
          <a:lstStyle/>
          <a:p>
            <a:r>
              <a:rPr lang="en-US" dirty="0" smtClean="0">
                <a:solidFill>
                  <a:schemeClr val="bg2">
                    <a:lumMod val="50000"/>
                  </a:schemeClr>
                </a:solidFill>
              </a:rPr>
              <a:t>60-page guide to vaccines and the diseases they prevent</a:t>
            </a:r>
          </a:p>
          <a:p>
            <a:r>
              <a:rPr lang="en-US" dirty="0" smtClean="0">
                <a:solidFill>
                  <a:schemeClr val="bg2">
                    <a:lumMod val="50000"/>
                  </a:schemeClr>
                </a:solidFill>
              </a:rPr>
              <a:t>Order hard copies and distribute to parents (max: 25) or encourage them to order a copy</a:t>
            </a:r>
          </a:p>
          <a:p>
            <a:r>
              <a:rPr lang="en-US" b="0" dirty="0" smtClean="0">
                <a:solidFill>
                  <a:schemeClr val="bg2">
                    <a:lumMod val="50000"/>
                  </a:schemeClr>
                </a:solidFill>
                <a:hlinkClick r:id="rId4" tooltip="https://wwwn.cdc.gov/pubs/CDCInfoOnDemand.aspx"/>
              </a:rPr>
              <a:t>https://wwwn.cdc.gov/pubs/CDCInfoOnDemand.aspx</a:t>
            </a:r>
            <a:endParaRPr lang="en-US" b="0" dirty="0" smtClean="0">
              <a:solidFill>
                <a:schemeClr val="bg2">
                  <a:lumMod val="50000"/>
                </a:schemeClr>
              </a:solidFill>
            </a:endParaRPr>
          </a:p>
          <a:p>
            <a:r>
              <a:rPr lang="en-US" dirty="0" smtClean="0">
                <a:solidFill>
                  <a:schemeClr val="bg2">
                    <a:lumMod val="50000"/>
                  </a:schemeClr>
                </a:solidFill>
              </a:rPr>
              <a:t>See the next slide for detailed instructions.</a:t>
            </a:r>
            <a:endParaRPr lang="en-US" dirty="0">
              <a:solidFill>
                <a:schemeClr val="bg2">
                  <a:lumMod val="50000"/>
                </a:schemeClr>
              </a:solidFill>
            </a:endParaRPr>
          </a:p>
        </p:txBody>
      </p:sp>
      <p:sp>
        <p:nvSpPr>
          <p:cNvPr id="2" name="Title 1"/>
          <p:cNvSpPr>
            <a:spLocks noGrp="1"/>
          </p:cNvSpPr>
          <p:nvPr>
            <p:ph type="title"/>
          </p:nvPr>
        </p:nvSpPr>
        <p:spPr>
          <a:xfrm>
            <a:off x="457200" y="3508"/>
            <a:ext cx="8229600" cy="1143000"/>
          </a:xfrm>
        </p:spPr>
        <p:txBody>
          <a:bodyPr>
            <a:normAutofit/>
          </a:bodyPr>
          <a:lstStyle/>
          <a:p>
            <a:r>
              <a:rPr lang="en-US" sz="3200" dirty="0" smtClean="0"/>
              <a:t>Parent’s Guide to Immunizations</a:t>
            </a:r>
            <a:endParaRPr lang="en-US" sz="3200" dirty="0"/>
          </a:p>
        </p:txBody>
      </p:sp>
    </p:spTree>
    <p:extLst>
      <p:ext uri="{BB962C8B-B14F-4D97-AF65-F5344CB8AC3E}">
        <p14:creationId xmlns:p14="http://schemas.microsoft.com/office/powerpoint/2010/main" val="22741822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creen capture of CDC materials website"/>
          <p:cNvPicPr>
            <a:picLocks noChangeAspect="1"/>
          </p:cNvPicPr>
          <p:nvPr/>
        </p:nvPicPr>
        <p:blipFill>
          <a:blip r:embed="rId3"/>
          <a:stretch>
            <a:fillRect/>
          </a:stretch>
        </p:blipFill>
        <p:spPr>
          <a:xfrm>
            <a:off x="4036015" y="3985697"/>
            <a:ext cx="4072269" cy="2290651"/>
          </a:xfrm>
          <a:prstGeom prst="rect">
            <a:avLst/>
          </a:prstGeom>
          <a:ln>
            <a:solidFill>
              <a:schemeClr val="accent5"/>
            </a:solidFill>
          </a:ln>
        </p:spPr>
      </p:pic>
      <p:sp>
        <p:nvSpPr>
          <p:cNvPr id="3" name="Content Placeholder 2"/>
          <p:cNvSpPr>
            <a:spLocks noGrp="1"/>
          </p:cNvSpPr>
          <p:nvPr>
            <p:ph idx="1"/>
          </p:nvPr>
        </p:nvSpPr>
        <p:spPr>
          <a:xfrm>
            <a:off x="552893" y="1270592"/>
            <a:ext cx="8229600" cy="4191000"/>
          </a:xfrm>
        </p:spPr>
        <p:txBody>
          <a:bodyPr/>
          <a:lstStyle/>
          <a:p>
            <a:r>
              <a:rPr lang="en-US" dirty="0" smtClean="0">
                <a:solidFill>
                  <a:schemeClr val="bg2">
                    <a:lumMod val="50000"/>
                  </a:schemeClr>
                </a:solidFill>
              </a:rPr>
              <a:t>You can order copies of CDC’s Parents Guide, immunization schedules and selected CDC posters.</a:t>
            </a:r>
          </a:p>
          <a:p>
            <a:r>
              <a:rPr lang="en-US" dirty="0" smtClean="0">
                <a:solidFill>
                  <a:schemeClr val="bg2">
                    <a:lumMod val="50000"/>
                  </a:schemeClr>
                </a:solidFill>
              </a:rPr>
              <a:t>All materials are free of charge.</a:t>
            </a:r>
          </a:p>
          <a:p>
            <a:r>
              <a:rPr lang="en-US" dirty="0" smtClean="0">
                <a:solidFill>
                  <a:schemeClr val="bg2">
                    <a:lumMod val="50000"/>
                  </a:schemeClr>
                </a:solidFill>
              </a:rPr>
              <a:t>Visit the CDC-INFO On Demand website:</a:t>
            </a:r>
          </a:p>
          <a:p>
            <a:pPr marL="400050" lvl="1" indent="0">
              <a:buNone/>
            </a:pPr>
            <a:r>
              <a:rPr lang="en-US" dirty="0" smtClean="0">
                <a:solidFill>
                  <a:schemeClr val="bg2">
                    <a:lumMod val="50000"/>
                  </a:schemeClr>
                </a:solidFill>
                <a:hlinkClick r:id="rId4" tooltip="https://wwwn.cdc.gov/pubs/CDCInfoOnDemand.aspx"/>
              </a:rPr>
              <a:t>https://wwwn.cdc.gov/pubs/CDCInfoOnDemand.aspx</a:t>
            </a:r>
            <a:endParaRPr lang="en-US" dirty="0" smtClean="0">
              <a:solidFill>
                <a:schemeClr val="bg2">
                  <a:lumMod val="50000"/>
                </a:schemeClr>
              </a:solidFill>
            </a:endParaRPr>
          </a:p>
          <a:p>
            <a:pPr lvl="1" indent="-342900"/>
            <a:r>
              <a:rPr lang="en-US" dirty="0" smtClean="0">
                <a:solidFill>
                  <a:schemeClr val="bg2">
                    <a:lumMod val="50000"/>
                  </a:schemeClr>
                </a:solidFill>
              </a:rPr>
              <a:t>Under Programs, choose “Immunization and Vaccines (Childhood)” or “Immunization and Vaccines (Booklets and Schedules)”</a:t>
            </a:r>
          </a:p>
          <a:p>
            <a:pPr lvl="1" indent="-342900"/>
            <a:r>
              <a:rPr lang="en-US" dirty="0" smtClean="0">
                <a:solidFill>
                  <a:schemeClr val="bg2">
                    <a:lumMod val="50000"/>
                  </a:schemeClr>
                </a:solidFill>
              </a:rPr>
              <a:t>Press SEARCH</a:t>
            </a:r>
          </a:p>
          <a:p>
            <a:pPr lvl="1" indent="-342900"/>
            <a:r>
              <a:rPr lang="en-US" dirty="0" smtClean="0">
                <a:solidFill>
                  <a:schemeClr val="bg2">
                    <a:lumMod val="50000"/>
                  </a:schemeClr>
                </a:solidFill>
              </a:rPr>
              <a:t>Add items to your cart</a:t>
            </a:r>
          </a:p>
          <a:p>
            <a:pPr lvl="1" indent="-342900"/>
            <a:r>
              <a:rPr lang="en-US" dirty="0" smtClean="0">
                <a:solidFill>
                  <a:schemeClr val="bg2">
                    <a:lumMod val="50000"/>
                  </a:schemeClr>
                </a:solidFill>
              </a:rPr>
              <a:t>Check out</a:t>
            </a:r>
            <a:endParaRPr lang="en-US" dirty="0">
              <a:solidFill>
                <a:schemeClr val="bg2">
                  <a:lumMod val="50000"/>
                </a:schemeClr>
              </a:solidFill>
            </a:endParaRPr>
          </a:p>
        </p:txBody>
      </p:sp>
      <p:sp>
        <p:nvSpPr>
          <p:cNvPr id="2" name="Title 1"/>
          <p:cNvSpPr>
            <a:spLocks noGrp="1"/>
          </p:cNvSpPr>
          <p:nvPr>
            <p:ph type="title"/>
          </p:nvPr>
        </p:nvSpPr>
        <p:spPr>
          <a:xfrm>
            <a:off x="457200" y="0"/>
            <a:ext cx="8229600" cy="1143000"/>
          </a:xfrm>
        </p:spPr>
        <p:txBody>
          <a:bodyPr>
            <a:normAutofit/>
          </a:bodyPr>
          <a:lstStyle/>
          <a:p>
            <a:r>
              <a:rPr lang="en-US" sz="3200" dirty="0" smtClean="0"/>
              <a:t>Ordering Materials</a:t>
            </a:r>
            <a:endParaRPr lang="en-US" sz="3200" dirty="0"/>
          </a:p>
        </p:txBody>
      </p:sp>
    </p:spTree>
    <p:extLst>
      <p:ext uri="{BB962C8B-B14F-4D97-AF65-F5344CB8AC3E}">
        <p14:creationId xmlns:p14="http://schemas.microsoft.com/office/powerpoint/2010/main" val="341021071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Twitter icon"/>
          <p:cNvPicPr>
            <a:picLocks noChangeAspect="1"/>
          </p:cNvPicPr>
          <p:nvPr/>
        </p:nvPicPr>
        <p:blipFill>
          <a:blip r:embed="rId3"/>
          <a:stretch>
            <a:fillRect/>
          </a:stretch>
        </p:blipFill>
        <p:spPr>
          <a:xfrm>
            <a:off x="4600994" y="6017255"/>
            <a:ext cx="492773" cy="459401"/>
          </a:xfrm>
          <a:prstGeom prst="rect">
            <a:avLst/>
          </a:prstGeom>
        </p:spPr>
      </p:pic>
      <p:pic>
        <p:nvPicPr>
          <p:cNvPr id="5" name="Picture 4" title="Facebook icon"/>
          <p:cNvPicPr>
            <a:picLocks noChangeAspect="1"/>
          </p:cNvPicPr>
          <p:nvPr/>
        </p:nvPicPr>
        <p:blipFill>
          <a:blip r:embed="rId4"/>
          <a:stretch>
            <a:fillRect/>
          </a:stretch>
        </p:blipFill>
        <p:spPr>
          <a:xfrm>
            <a:off x="3848420" y="5990344"/>
            <a:ext cx="459175" cy="459401"/>
          </a:xfrm>
          <a:prstGeom prst="rect">
            <a:avLst/>
          </a:prstGeom>
        </p:spPr>
      </p:pic>
      <p:sp>
        <p:nvSpPr>
          <p:cNvPr id="3" name="Content Placeholder 2"/>
          <p:cNvSpPr>
            <a:spLocks noGrp="1"/>
          </p:cNvSpPr>
          <p:nvPr>
            <p:ph idx="1"/>
          </p:nvPr>
        </p:nvSpPr>
        <p:spPr>
          <a:xfrm>
            <a:off x="457200" y="1100469"/>
            <a:ext cx="8229600" cy="5376187"/>
          </a:xfrm>
        </p:spPr>
        <p:txBody>
          <a:bodyPr>
            <a:noAutofit/>
          </a:bodyPr>
          <a:lstStyle/>
          <a:p>
            <a:r>
              <a:rPr lang="en-US" dirty="0" smtClean="0">
                <a:solidFill>
                  <a:schemeClr val="bg2">
                    <a:lumMod val="50000"/>
                  </a:schemeClr>
                </a:solidFill>
                <a:latin typeface="+mn-lt"/>
              </a:rPr>
              <a:t>Put CDC immunization schedules and fact sheets in new parent packets.</a:t>
            </a:r>
          </a:p>
          <a:p>
            <a:r>
              <a:rPr lang="en-US" dirty="0" smtClean="0">
                <a:solidFill>
                  <a:schemeClr val="bg2">
                    <a:lumMod val="50000"/>
                  </a:schemeClr>
                </a:solidFill>
                <a:latin typeface="+mn-lt"/>
              </a:rPr>
              <a:t>Hang posters, print ads, and flyers in your child care center.</a:t>
            </a:r>
          </a:p>
          <a:p>
            <a:r>
              <a:rPr lang="en-US" dirty="0" smtClean="0">
                <a:solidFill>
                  <a:schemeClr val="bg2">
                    <a:lumMod val="50000"/>
                  </a:schemeClr>
                </a:solidFill>
                <a:latin typeface="+mn-lt"/>
              </a:rPr>
              <a:t>Promote immunization in emails to parents. CDC has </a:t>
            </a:r>
            <a:r>
              <a:rPr lang="en-US" dirty="0">
                <a:solidFill>
                  <a:schemeClr val="bg2">
                    <a:lumMod val="50000"/>
                  </a:schemeClr>
                </a:solidFill>
                <a:latin typeface="+mn-lt"/>
              </a:rPr>
              <a:t>pre-written articles you can share: </a:t>
            </a:r>
            <a:r>
              <a:rPr lang="en-US" sz="2000" b="0" dirty="0">
                <a:solidFill>
                  <a:schemeClr val="bg2">
                    <a:lumMod val="50000"/>
                  </a:schemeClr>
                </a:solidFill>
                <a:latin typeface="+mn-lt"/>
                <a:hlinkClick r:id="rId5" tooltip="https://www.cdc.gov/vaccines/partners/childhood/matte-articles-features.html"/>
              </a:rPr>
              <a:t>https://</a:t>
            </a:r>
            <a:r>
              <a:rPr lang="en-US" sz="2000" b="0" dirty="0" smtClean="0">
                <a:solidFill>
                  <a:schemeClr val="bg2">
                    <a:lumMod val="50000"/>
                  </a:schemeClr>
                </a:solidFill>
                <a:latin typeface="+mn-lt"/>
                <a:hlinkClick r:id="rId5" tooltip="https://www.cdc.gov/vaccines/partners/childhood/matte-articles-features.html"/>
              </a:rPr>
              <a:t>www.cdc.gov/vaccines/partners/childhood/matte-articles-features.html</a:t>
            </a:r>
            <a:r>
              <a:rPr lang="en-US" sz="2000" b="0" dirty="0" smtClean="0">
                <a:solidFill>
                  <a:schemeClr val="bg2">
                    <a:lumMod val="50000"/>
                  </a:schemeClr>
                </a:solidFill>
                <a:latin typeface="+mn-lt"/>
              </a:rPr>
              <a:t> </a:t>
            </a:r>
          </a:p>
          <a:p>
            <a:r>
              <a:rPr lang="en-US" dirty="0" smtClean="0">
                <a:solidFill>
                  <a:schemeClr val="bg2">
                    <a:lumMod val="50000"/>
                  </a:schemeClr>
                </a:solidFill>
                <a:latin typeface="+mn-lt"/>
              </a:rPr>
              <a:t>Link to CDC website and resources from your website.  You can find web buttons here:</a:t>
            </a:r>
          </a:p>
          <a:p>
            <a:pPr marL="346075" lvl="1" indent="0">
              <a:buNone/>
            </a:pPr>
            <a:r>
              <a:rPr lang="en-US" dirty="0">
                <a:solidFill>
                  <a:schemeClr val="bg2">
                    <a:lumMod val="50000"/>
                  </a:schemeClr>
                </a:solidFill>
                <a:hlinkClick r:id="rId6" tooltip="https://www.cdc.gov/vaccines/partners/childhood/multimedia.html#parents-buttons"/>
              </a:rPr>
              <a:t>https://</a:t>
            </a:r>
            <a:r>
              <a:rPr lang="en-US" dirty="0">
                <a:solidFill>
                  <a:schemeClr val="bg2">
                    <a:lumMod val="50000"/>
                  </a:schemeClr>
                </a:solidFill>
                <a:hlinkClick r:id="rId6" tooltip="https://www.cdc.gov/vaccines/partners/childhood/multimedia.html#parents-buttons"/>
              </a:rPr>
              <a:t>www.cdc.gov/vaccines/partners/childhood/multimedia.html#parents-buttons</a:t>
            </a:r>
            <a:r>
              <a:rPr lang="en-US" dirty="0">
                <a:solidFill>
                  <a:schemeClr val="bg2">
                    <a:lumMod val="50000"/>
                  </a:schemeClr>
                </a:solidFill>
              </a:rPr>
              <a:t>  </a:t>
            </a:r>
            <a:endParaRPr lang="en-US" dirty="0">
              <a:solidFill>
                <a:schemeClr val="bg2">
                  <a:lumMod val="50000"/>
                </a:schemeClr>
              </a:solidFill>
            </a:endParaRPr>
          </a:p>
          <a:p>
            <a:r>
              <a:rPr lang="en-US" dirty="0" smtClean="0">
                <a:solidFill>
                  <a:schemeClr val="bg2">
                    <a:lumMod val="50000"/>
                  </a:schemeClr>
                </a:solidFill>
                <a:latin typeface="+mn-lt"/>
              </a:rPr>
              <a:t>Promote immunization through your social </a:t>
            </a:r>
            <a:r>
              <a:rPr lang="en-US" dirty="0">
                <a:solidFill>
                  <a:schemeClr val="bg2">
                    <a:lumMod val="50000"/>
                  </a:schemeClr>
                </a:solidFill>
                <a:latin typeface="+mn-lt"/>
              </a:rPr>
              <a:t>media channels </a:t>
            </a:r>
            <a:r>
              <a:rPr lang="en-US" sz="2000" b="0" dirty="0">
                <a:solidFill>
                  <a:schemeClr val="bg2">
                    <a:lumMod val="50000"/>
                  </a:schemeClr>
                </a:solidFill>
                <a:latin typeface="+mn-lt"/>
                <a:hlinkClick r:id="rId7" tooltip="https://www.cdc.gov/vaccines/partners/childhood/multimedia.html"/>
              </a:rPr>
              <a:t>https://www.cdc.gov/vaccines/partners/childhood/multimedia.html</a:t>
            </a:r>
            <a:r>
              <a:rPr lang="en-US" sz="2000" b="0" dirty="0">
                <a:solidFill>
                  <a:schemeClr val="bg2">
                    <a:lumMod val="50000"/>
                  </a:schemeClr>
                </a:solidFill>
                <a:latin typeface="+mn-lt"/>
              </a:rPr>
              <a:t> </a:t>
            </a:r>
          </a:p>
        </p:txBody>
      </p:sp>
      <p:sp>
        <p:nvSpPr>
          <p:cNvPr id="2" name="Title 1"/>
          <p:cNvSpPr>
            <a:spLocks noGrp="1"/>
          </p:cNvSpPr>
          <p:nvPr>
            <p:ph type="title"/>
          </p:nvPr>
        </p:nvSpPr>
        <p:spPr>
          <a:xfrm>
            <a:off x="457200" y="-150665"/>
            <a:ext cx="8229600" cy="1143000"/>
          </a:xfrm>
        </p:spPr>
        <p:txBody>
          <a:bodyPr/>
          <a:lstStyle/>
          <a:p>
            <a:r>
              <a:rPr lang="en-US" dirty="0" smtClean="0"/>
              <a:t>Educating Parents</a:t>
            </a:r>
            <a:endParaRPr lang="en-US" dirty="0"/>
          </a:p>
        </p:txBody>
      </p:sp>
    </p:spTree>
    <p:extLst>
      <p:ext uri="{BB962C8B-B14F-4D97-AF65-F5344CB8AC3E}">
        <p14:creationId xmlns:p14="http://schemas.microsoft.com/office/powerpoint/2010/main" val="2581838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National Immunization Awareness month graphic"/>
          <p:cNvPicPr>
            <a:picLocks noChangeAspect="1"/>
          </p:cNvPicPr>
          <p:nvPr/>
        </p:nvPicPr>
        <p:blipFill>
          <a:blip r:embed="rId3"/>
          <a:stretch>
            <a:fillRect/>
          </a:stretch>
        </p:blipFill>
        <p:spPr>
          <a:xfrm>
            <a:off x="1129642" y="5015585"/>
            <a:ext cx="6449975" cy="1040869"/>
          </a:xfrm>
          <a:prstGeom prst="rect">
            <a:avLst/>
          </a:prstGeom>
          <a:ln>
            <a:solidFill>
              <a:schemeClr val="tx1"/>
            </a:solidFill>
          </a:ln>
        </p:spPr>
      </p:pic>
      <p:pic>
        <p:nvPicPr>
          <p:cNvPr id="6" name="Picture 5" descr="Text: Immunization. Power to protect." title="National Infant Immunization Week ad"/>
          <p:cNvPicPr>
            <a:picLocks noChangeAspect="1"/>
          </p:cNvPicPr>
          <p:nvPr/>
        </p:nvPicPr>
        <p:blipFill>
          <a:blip r:embed="rId4"/>
          <a:stretch>
            <a:fillRect/>
          </a:stretch>
        </p:blipFill>
        <p:spPr>
          <a:xfrm>
            <a:off x="2825868" y="3626805"/>
            <a:ext cx="3057524" cy="1223010"/>
          </a:xfrm>
          <a:prstGeom prst="rect">
            <a:avLst/>
          </a:prstGeom>
        </p:spPr>
      </p:pic>
      <p:sp>
        <p:nvSpPr>
          <p:cNvPr id="3" name="Content Placeholder 2"/>
          <p:cNvSpPr>
            <a:spLocks noGrp="1"/>
          </p:cNvSpPr>
          <p:nvPr>
            <p:ph idx="1"/>
          </p:nvPr>
        </p:nvSpPr>
        <p:spPr>
          <a:xfrm>
            <a:off x="457200" y="1345020"/>
            <a:ext cx="8229600" cy="4191000"/>
          </a:xfrm>
        </p:spPr>
        <p:txBody>
          <a:bodyPr/>
          <a:lstStyle/>
          <a:p>
            <a:r>
              <a:rPr lang="en-US" dirty="0" smtClean="0">
                <a:solidFill>
                  <a:schemeClr val="bg2">
                    <a:lumMod val="50000"/>
                  </a:schemeClr>
                </a:solidFill>
              </a:rPr>
              <a:t>National observances = good time to promote immunization</a:t>
            </a:r>
          </a:p>
          <a:p>
            <a:r>
              <a:rPr lang="en-US" dirty="0" smtClean="0">
                <a:solidFill>
                  <a:schemeClr val="bg2">
                    <a:lumMod val="50000"/>
                  </a:schemeClr>
                </a:solidFill>
              </a:rPr>
              <a:t>National Infant Immunization Week (late April) </a:t>
            </a:r>
            <a:r>
              <a:rPr lang="en-US" dirty="0">
                <a:solidFill>
                  <a:schemeClr val="bg2">
                    <a:lumMod val="50000"/>
                  </a:schemeClr>
                </a:solidFill>
                <a:hlinkClick r:id="rId5" tooltip="https://www.cdc.gov/vaccines/events/niiw"/>
              </a:rPr>
              <a:t>https://</a:t>
            </a:r>
            <a:r>
              <a:rPr lang="en-US" dirty="0" smtClean="0">
                <a:solidFill>
                  <a:schemeClr val="bg2">
                    <a:lumMod val="50000"/>
                  </a:schemeClr>
                </a:solidFill>
                <a:hlinkClick r:id="rId5" tooltip="https://www.cdc.gov/vaccines/events/niiw"/>
              </a:rPr>
              <a:t>www.cdc.gov/vaccines/events/niiw</a:t>
            </a:r>
            <a:r>
              <a:rPr lang="en-US" dirty="0" smtClean="0">
                <a:solidFill>
                  <a:schemeClr val="bg2">
                    <a:lumMod val="50000"/>
                  </a:schemeClr>
                </a:solidFill>
              </a:rPr>
              <a:t>  </a:t>
            </a:r>
          </a:p>
          <a:p>
            <a:r>
              <a:rPr lang="en-US" dirty="0" smtClean="0">
                <a:solidFill>
                  <a:schemeClr val="bg2">
                    <a:lumMod val="50000"/>
                  </a:schemeClr>
                </a:solidFill>
              </a:rPr>
              <a:t>National Immunization Awareness Month (August) </a:t>
            </a:r>
            <a:r>
              <a:rPr lang="en-US" dirty="0">
                <a:solidFill>
                  <a:schemeClr val="bg2">
                    <a:lumMod val="50000"/>
                  </a:schemeClr>
                </a:solidFill>
                <a:hlinkClick r:id="rId6" tooltip="https://www.nphic.org/niam"/>
              </a:rPr>
              <a:t>https://</a:t>
            </a:r>
            <a:r>
              <a:rPr lang="en-US" dirty="0" smtClean="0">
                <a:solidFill>
                  <a:schemeClr val="bg2">
                    <a:lumMod val="50000"/>
                  </a:schemeClr>
                </a:solidFill>
                <a:hlinkClick r:id="rId6" tooltip="https://www.nphic.org/niam"/>
              </a:rPr>
              <a:t>www.nphic.org/niam</a:t>
            </a:r>
            <a:r>
              <a:rPr lang="en-US" dirty="0" smtClean="0">
                <a:solidFill>
                  <a:schemeClr val="bg2">
                    <a:lumMod val="50000"/>
                  </a:schemeClr>
                </a:solidFill>
              </a:rPr>
              <a:t> </a:t>
            </a:r>
            <a:endParaRPr lang="en-US" dirty="0">
              <a:solidFill>
                <a:schemeClr val="bg2">
                  <a:lumMod val="50000"/>
                </a:schemeClr>
              </a:solidFill>
            </a:endParaRPr>
          </a:p>
          <a:p>
            <a:endParaRPr lang="en-US" dirty="0">
              <a:solidFill>
                <a:schemeClr val="bg2">
                  <a:lumMod val="50000"/>
                </a:schemeClr>
              </a:solidFill>
            </a:endParaRPr>
          </a:p>
          <a:p>
            <a:pPr marL="0" indent="0">
              <a:buNone/>
            </a:pPr>
            <a:endParaRPr lang="en-US" dirty="0"/>
          </a:p>
        </p:txBody>
      </p:sp>
      <p:sp>
        <p:nvSpPr>
          <p:cNvPr id="2" name="Title 1"/>
          <p:cNvSpPr>
            <a:spLocks noGrp="1"/>
          </p:cNvSpPr>
          <p:nvPr>
            <p:ph type="title"/>
          </p:nvPr>
        </p:nvSpPr>
        <p:spPr>
          <a:xfrm>
            <a:off x="457200" y="0"/>
            <a:ext cx="8229600" cy="1143000"/>
          </a:xfrm>
        </p:spPr>
        <p:txBody>
          <a:bodyPr/>
          <a:lstStyle/>
          <a:p>
            <a:r>
              <a:rPr lang="en-US" dirty="0" smtClean="0"/>
              <a:t>Immunization Observances</a:t>
            </a:r>
            <a:endParaRPr lang="en-US" dirty="0"/>
          </a:p>
        </p:txBody>
      </p:sp>
    </p:spTree>
    <p:extLst>
      <p:ext uri="{BB962C8B-B14F-4D97-AF65-F5344CB8AC3E}">
        <p14:creationId xmlns:p14="http://schemas.microsoft.com/office/powerpoint/2010/main" val="350278796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L #14034" title="Boy playing with toy t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149" y="1798505"/>
            <a:ext cx="2208584" cy="3322341"/>
          </a:xfrm>
          <a:prstGeom prst="rect">
            <a:avLst/>
          </a:prstGeom>
        </p:spPr>
      </p:pic>
      <p:sp>
        <p:nvSpPr>
          <p:cNvPr id="3" name="Content Placeholder 2"/>
          <p:cNvSpPr>
            <a:spLocks noGrp="1"/>
          </p:cNvSpPr>
          <p:nvPr>
            <p:ph idx="1"/>
          </p:nvPr>
        </p:nvSpPr>
        <p:spPr>
          <a:xfrm>
            <a:off x="457200" y="1600201"/>
            <a:ext cx="4908014" cy="4191000"/>
          </a:xfrm>
        </p:spPr>
        <p:txBody>
          <a:bodyPr>
            <a:normAutofit fontScale="92500"/>
          </a:bodyPr>
          <a:lstStyle/>
          <a:p>
            <a:r>
              <a:rPr lang="en-US" dirty="0" smtClean="0">
                <a:solidFill>
                  <a:schemeClr val="bg2">
                    <a:lumMod val="50000"/>
                  </a:schemeClr>
                </a:solidFill>
              </a:rPr>
              <a:t>Immunization keeps children healthy so that they can spend more time learning, growing and socializing with peers.</a:t>
            </a:r>
          </a:p>
          <a:p>
            <a:r>
              <a:rPr lang="en-US" dirty="0" smtClean="0">
                <a:solidFill>
                  <a:schemeClr val="bg2">
                    <a:lumMod val="50000"/>
                  </a:schemeClr>
                </a:solidFill>
              </a:rPr>
              <a:t>It’s important for child care programs to make immunization a priority and foster an environment of health through child care policies, education of staff, and parent education.</a:t>
            </a:r>
          </a:p>
          <a:p>
            <a:r>
              <a:rPr lang="en-US" dirty="0" smtClean="0">
                <a:solidFill>
                  <a:schemeClr val="bg2">
                    <a:lumMod val="50000"/>
                  </a:schemeClr>
                </a:solidFill>
              </a:rPr>
              <a:t>There are many ways that you can educate parents using resources from CDC and other credible organizations.</a:t>
            </a:r>
            <a:endParaRPr lang="en-US" dirty="0">
              <a:solidFill>
                <a:schemeClr val="bg2">
                  <a:lumMod val="50000"/>
                </a:schemeClr>
              </a:solidFill>
            </a:endParaRPr>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1697043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0961"/>
            <a:ext cx="8229600" cy="1188720"/>
          </a:xfrm>
        </p:spPr>
        <p:txBody>
          <a:bodyPr>
            <a:normAutofit/>
          </a:bodyPr>
          <a:lstStyle/>
          <a:p>
            <a:pPr algn="ctr"/>
            <a:r>
              <a:rPr lang="en-US" sz="2800" dirty="0" smtClean="0">
                <a:latin typeface="Calibri" panose="020F0502020204030204" pitchFamily="34" charset="0"/>
              </a:rPr>
              <a:t>THANK YOU!</a:t>
            </a:r>
            <a:endParaRPr lang="en-US" sz="2800" dirty="0">
              <a:latin typeface="Calibri" panose="020F0502020204030204" pitchFamily="34" charset="0"/>
            </a:endParaRPr>
          </a:p>
        </p:txBody>
      </p:sp>
      <p:pic>
        <p:nvPicPr>
          <p:cNvPr id="3" name="Picture 2" descr="PHIL #11336" title="Children playing in di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15440"/>
            <a:ext cx="4572000" cy="3043646"/>
          </a:xfrm>
          <a:prstGeom prst="rect">
            <a:avLst/>
          </a:prstGeom>
        </p:spPr>
      </p:pic>
      <p:sp>
        <p:nvSpPr>
          <p:cNvPr id="6" name="Title 1"/>
          <p:cNvSpPr txBox="1">
            <a:spLocks/>
          </p:cNvSpPr>
          <p:nvPr/>
        </p:nvSpPr>
        <p:spPr>
          <a:xfrm>
            <a:off x="609600" y="426720"/>
            <a:ext cx="8229600" cy="1188720"/>
          </a:xfrm>
          <a:prstGeom prst="rect">
            <a:avLst/>
          </a:prstGeom>
        </p:spPr>
        <p:txBody>
          <a:bodyPr vert="horz" lIns="91440" tIns="45720" rIns="91440" bIns="45720" rtlCol="0" anchor="t" anchorCtr="0">
            <a:normAutofit fontScale="97500"/>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r>
              <a:rPr lang="en-US" sz="2400" dirty="0" smtClean="0">
                <a:latin typeface="Calibri" panose="020F0502020204030204" pitchFamily="34" charset="0"/>
              </a:rPr>
              <a:t>It Takes a Village to Protect Our Children, Families, and Communities Against Vaccine-Preventable Diseases</a:t>
            </a:r>
            <a:endParaRPr lang="en-US" sz="2400" dirty="0">
              <a:latin typeface="Calibri" panose="020F0502020204030204" pitchFamily="34" charset="0"/>
            </a:endParaRPr>
          </a:p>
        </p:txBody>
      </p:sp>
    </p:spTree>
    <p:extLst>
      <p:ext uri="{BB962C8B-B14F-4D97-AF65-F5344CB8AC3E}">
        <p14:creationId xmlns:p14="http://schemas.microsoft.com/office/powerpoint/2010/main" val="12455353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1933317"/>
            <a:ext cx="8229600" cy="1143000"/>
          </a:xfrm>
        </p:spPr>
        <p:txBody>
          <a:bodyPr>
            <a:normAutofit/>
          </a:bodyPr>
          <a:lstStyle/>
          <a:p>
            <a:r>
              <a:rPr lang="en-US" sz="3200" dirty="0" smtClean="0"/>
              <a:t>Questions?</a:t>
            </a:r>
            <a:endParaRPr lang="en-US" sz="3200" dirty="0"/>
          </a:p>
        </p:txBody>
      </p:sp>
    </p:spTree>
    <p:extLst>
      <p:ext uri="{BB962C8B-B14F-4D97-AF65-F5344CB8AC3E}">
        <p14:creationId xmlns:p14="http://schemas.microsoft.com/office/powerpoint/2010/main" val="131702861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b="1" dirty="0" smtClean="0">
                <a:solidFill>
                  <a:srgbClr val="FF0000"/>
                </a:solidFill>
              </a:rPr>
              <a:t>[</a:t>
            </a:r>
            <a:r>
              <a:rPr lang="en-US" sz="2400" b="1" dirty="0">
                <a:solidFill>
                  <a:srgbClr val="FF0000"/>
                </a:solidFill>
              </a:rPr>
              <a:t>Y</a:t>
            </a:r>
            <a:r>
              <a:rPr lang="en-US" sz="2400" b="1" dirty="0" smtClean="0">
                <a:solidFill>
                  <a:srgbClr val="FF0000"/>
                </a:solidFill>
              </a:rPr>
              <a:t>OUR CONTACT INFORMATION]</a:t>
            </a:r>
            <a:endParaRPr lang="en-US" sz="2400" b="1" dirty="0">
              <a:solidFill>
                <a:srgbClr val="FF0000"/>
              </a:solidFill>
            </a:endParaRPr>
          </a:p>
        </p:txBody>
      </p:sp>
      <p:sp>
        <p:nvSpPr>
          <p:cNvPr id="2" name="Title 1"/>
          <p:cNvSpPr>
            <a:spLocks noGrp="1"/>
          </p:cNvSpPr>
          <p:nvPr>
            <p:ph type="title"/>
          </p:nvPr>
        </p:nvSpPr>
        <p:spPr/>
        <p:txBody>
          <a:bodyPr>
            <a:normAutofit/>
          </a:bodyPr>
          <a:lstStyle/>
          <a:p>
            <a:r>
              <a:rPr lang="en-US" sz="3200" b="1" dirty="0" smtClean="0">
                <a:latin typeface="+mn-lt"/>
              </a:rPr>
              <a:t>Contacts</a:t>
            </a:r>
            <a:endParaRPr lang="en-US" sz="3200" b="1" dirty="0">
              <a:latin typeface="+mn-lt"/>
            </a:endParaRPr>
          </a:p>
        </p:txBody>
      </p:sp>
    </p:spTree>
    <p:extLst>
      <p:ext uri="{BB962C8B-B14F-4D97-AF65-F5344CB8AC3E}">
        <p14:creationId xmlns:p14="http://schemas.microsoft.com/office/powerpoint/2010/main" val="223465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199" y="5649685"/>
            <a:ext cx="8543581" cy="1067205"/>
          </a:xfrm>
        </p:spPr>
        <p:txBody>
          <a:bodyPr>
            <a:normAutofit fontScale="55000" lnSpcReduction="20000"/>
          </a:bodyPr>
          <a:lstStyle/>
          <a:p>
            <a:r>
              <a:rPr lang="en-US" sz="2000" dirty="0" smtClean="0"/>
              <a:t>SOURCES: </a:t>
            </a:r>
          </a:p>
          <a:p>
            <a:r>
              <a:rPr lang="en-US" sz="2000" dirty="0" smtClean="0"/>
              <a:t>Centers </a:t>
            </a:r>
            <a:r>
              <a:rPr lang="en-US" sz="2000" dirty="0"/>
              <a:t>for Disease Control and Prevention. Child </a:t>
            </a:r>
            <a:r>
              <a:rPr lang="en-US" sz="2000" dirty="0" smtClean="0"/>
              <a:t>Development. </a:t>
            </a:r>
            <a:r>
              <a:rPr lang="en-US" sz="2000" dirty="0" smtClean="0">
                <a:hlinkClick r:id="rId3" tooltip="https://www.cdc.gov/ncbddd/childdevelopment/index.html"/>
              </a:rPr>
              <a:t>https://www.cdc.gov/ncbddd/childdevelopment/index.html </a:t>
            </a:r>
            <a:endParaRPr lang="en-US" sz="2000" dirty="0"/>
          </a:p>
          <a:p>
            <a:r>
              <a:rPr lang="en-US" sz="2000" dirty="0" smtClean="0"/>
              <a:t>Centers for Disease Control and Prevention. Child Maltreatment Surveillance. </a:t>
            </a:r>
            <a:r>
              <a:rPr lang="en-US" sz="2000" dirty="0" smtClean="0">
                <a:hlinkClick r:id="rId4" tooltip="https://www.cdc.gov/violenceprevention/pdf/CM_Surveillance-a.pdf"/>
              </a:rPr>
              <a:t>https</a:t>
            </a:r>
            <a:r>
              <a:rPr lang="en-US" sz="2000" dirty="0">
                <a:hlinkClick r:id="rId4" tooltip="https://www.cdc.gov/violenceprevention/pdf/CM_Surveillance-a.pdf"/>
              </a:rPr>
              <a:t>://</a:t>
            </a:r>
            <a:r>
              <a:rPr lang="en-US" sz="2000" dirty="0" smtClean="0">
                <a:hlinkClick r:id="rId4" tooltip="https://www.cdc.gov/violenceprevention/pdf/CM_Surveillance-a.pdf"/>
              </a:rPr>
              <a:t>www.cdc.gov/violenceprevention/pdf/CM_Surveillance-a.pdf</a:t>
            </a:r>
            <a:endParaRPr lang="en-US" sz="2000" dirty="0" smtClean="0"/>
          </a:p>
          <a:p>
            <a:r>
              <a:rPr lang="en-US" sz="2000" dirty="0" smtClean="0"/>
              <a:t>National Institute on Deafness and Other Communication Disorders. Ear Infections in Children. </a:t>
            </a:r>
            <a:r>
              <a:rPr lang="en-US" sz="2000" dirty="0" smtClean="0">
                <a:hlinkClick r:id="rId5" tooltip="https://www.nidcd.nih.gov/health/ear-infections-children"/>
              </a:rPr>
              <a:t>https</a:t>
            </a:r>
            <a:r>
              <a:rPr lang="en-US" sz="2000" dirty="0">
                <a:hlinkClick r:id="rId5" tooltip="https://www.nidcd.nih.gov/health/ear-infections-children"/>
              </a:rPr>
              <a:t>://</a:t>
            </a:r>
            <a:r>
              <a:rPr lang="en-US" sz="2000" dirty="0" smtClean="0">
                <a:hlinkClick r:id="rId5" tooltip="https://www.nidcd.nih.gov/health/ear-infections-children"/>
              </a:rPr>
              <a:t>www.nidcd.nih.gov/health/ear-infections-children </a:t>
            </a:r>
            <a:endParaRPr lang="en-US" sz="2000" dirty="0"/>
          </a:p>
        </p:txBody>
      </p:sp>
      <p:sp>
        <p:nvSpPr>
          <p:cNvPr id="3" name="Content Placeholder 2"/>
          <p:cNvSpPr>
            <a:spLocks noGrp="1"/>
          </p:cNvSpPr>
          <p:nvPr>
            <p:ph idx="1"/>
          </p:nvPr>
        </p:nvSpPr>
        <p:spPr>
          <a:xfrm>
            <a:off x="457200" y="1384741"/>
            <a:ext cx="8229600" cy="4722549"/>
          </a:xfrm>
        </p:spPr>
        <p:txBody>
          <a:bodyPr/>
          <a:lstStyle/>
          <a:p>
            <a:pPr lvl="0">
              <a:buClr>
                <a:srgbClr val="0039A6"/>
              </a:buClr>
            </a:pPr>
            <a:r>
              <a:rPr lang="en-US" dirty="0">
                <a:solidFill>
                  <a:schemeClr val="bg2">
                    <a:lumMod val="50000"/>
                  </a:schemeClr>
                </a:solidFill>
              </a:rPr>
              <a:t>Factors that impact healthy development</a:t>
            </a:r>
          </a:p>
          <a:p>
            <a:pPr lvl="1">
              <a:lnSpc>
                <a:spcPct val="100000"/>
              </a:lnSpc>
              <a:buClr>
                <a:srgbClr val="0039A6"/>
              </a:buClr>
            </a:pPr>
            <a:r>
              <a:rPr lang="en-US" dirty="0">
                <a:solidFill>
                  <a:schemeClr val="bg2">
                    <a:lumMod val="50000"/>
                  </a:schemeClr>
                </a:solidFill>
              </a:rPr>
              <a:t>Social, emotional factors </a:t>
            </a:r>
          </a:p>
          <a:p>
            <a:pPr lvl="2">
              <a:lnSpc>
                <a:spcPct val="100000"/>
              </a:lnSpc>
              <a:buClr>
                <a:srgbClr val="0039A6"/>
              </a:buClr>
            </a:pPr>
            <a:r>
              <a:rPr lang="en-US" dirty="0">
                <a:solidFill>
                  <a:schemeClr val="bg2">
                    <a:lumMod val="50000"/>
                  </a:schemeClr>
                </a:solidFill>
              </a:rPr>
              <a:t>Positive – singing, reading, talking</a:t>
            </a:r>
          </a:p>
          <a:p>
            <a:pPr lvl="2">
              <a:lnSpc>
                <a:spcPct val="100000"/>
              </a:lnSpc>
              <a:buClr>
                <a:srgbClr val="0039A6"/>
              </a:buClr>
            </a:pPr>
            <a:r>
              <a:rPr lang="en-US" dirty="0">
                <a:solidFill>
                  <a:schemeClr val="bg2">
                    <a:lumMod val="50000"/>
                  </a:schemeClr>
                </a:solidFill>
              </a:rPr>
              <a:t>Negative – </a:t>
            </a:r>
            <a:r>
              <a:rPr lang="en-US" dirty="0" smtClean="0">
                <a:solidFill>
                  <a:schemeClr val="bg2">
                    <a:lumMod val="50000"/>
                  </a:schemeClr>
                </a:solidFill>
              </a:rPr>
              <a:t>emotional neglect</a:t>
            </a:r>
            <a:endParaRPr lang="en-US" dirty="0">
              <a:solidFill>
                <a:schemeClr val="bg2">
                  <a:lumMod val="50000"/>
                </a:schemeClr>
              </a:solidFill>
            </a:endParaRPr>
          </a:p>
          <a:p>
            <a:pPr marL="914400" lvl="2" indent="0">
              <a:lnSpc>
                <a:spcPct val="100000"/>
              </a:lnSpc>
              <a:buClr>
                <a:srgbClr val="0039A6"/>
              </a:buClr>
              <a:buNone/>
            </a:pPr>
            <a:endParaRPr lang="en-US" sz="800" dirty="0">
              <a:solidFill>
                <a:schemeClr val="bg2">
                  <a:lumMod val="50000"/>
                </a:schemeClr>
              </a:solidFill>
            </a:endParaRPr>
          </a:p>
          <a:p>
            <a:pPr lvl="1">
              <a:lnSpc>
                <a:spcPct val="100000"/>
              </a:lnSpc>
              <a:buClr>
                <a:srgbClr val="0039A6"/>
              </a:buClr>
            </a:pPr>
            <a:r>
              <a:rPr lang="en-US" dirty="0">
                <a:solidFill>
                  <a:schemeClr val="bg2">
                    <a:lumMod val="50000"/>
                  </a:schemeClr>
                </a:solidFill>
              </a:rPr>
              <a:t>Physical factors</a:t>
            </a:r>
          </a:p>
          <a:p>
            <a:pPr lvl="2">
              <a:lnSpc>
                <a:spcPct val="100000"/>
              </a:lnSpc>
              <a:buClr>
                <a:srgbClr val="0039A6"/>
              </a:buClr>
            </a:pPr>
            <a:r>
              <a:rPr lang="en-US" dirty="0">
                <a:solidFill>
                  <a:schemeClr val="bg2">
                    <a:lumMod val="50000"/>
                  </a:schemeClr>
                </a:solidFill>
              </a:rPr>
              <a:t>Positive – proper nutrition, exercise, </a:t>
            </a:r>
            <a:r>
              <a:rPr lang="en-US" dirty="0" smtClean="0">
                <a:solidFill>
                  <a:schemeClr val="bg2">
                    <a:lumMod val="50000"/>
                  </a:schemeClr>
                </a:solidFill>
              </a:rPr>
              <a:t>rest, immunization</a:t>
            </a:r>
            <a:endParaRPr lang="en-US" dirty="0">
              <a:solidFill>
                <a:schemeClr val="bg2">
                  <a:lumMod val="50000"/>
                </a:schemeClr>
              </a:solidFill>
            </a:endParaRPr>
          </a:p>
          <a:p>
            <a:pPr lvl="2">
              <a:lnSpc>
                <a:spcPct val="100000"/>
              </a:lnSpc>
              <a:buClr>
                <a:srgbClr val="0039A6"/>
              </a:buClr>
            </a:pPr>
            <a:r>
              <a:rPr lang="en-US" dirty="0">
                <a:solidFill>
                  <a:schemeClr val="bg2">
                    <a:lumMod val="50000"/>
                  </a:schemeClr>
                </a:solidFill>
              </a:rPr>
              <a:t>Negative </a:t>
            </a:r>
            <a:r>
              <a:rPr lang="en-US" dirty="0" smtClean="0">
                <a:solidFill>
                  <a:schemeClr val="bg2">
                    <a:lumMod val="50000"/>
                  </a:schemeClr>
                </a:solidFill>
              </a:rPr>
              <a:t>– physical neglect, </a:t>
            </a:r>
            <a:r>
              <a:rPr lang="en-US" dirty="0">
                <a:solidFill>
                  <a:schemeClr val="bg2">
                    <a:lumMod val="50000"/>
                  </a:schemeClr>
                </a:solidFill>
              </a:rPr>
              <a:t>illness </a:t>
            </a:r>
          </a:p>
          <a:p>
            <a:r>
              <a:rPr lang="en-US" dirty="0" smtClean="0">
                <a:solidFill>
                  <a:schemeClr val="bg2">
                    <a:lumMod val="50000"/>
                  </a:schemeClr>
                </a:solidFill>
              </a:rPr>
              <a:t>Poor health in young children can have negative impacts on development</a:t>
            </a:r>
          </a:p>
          <a:p>
            <a:r>
              <a:rPr lang="en-US" dirty="0" smtClean="0">
                <a:solidFill>
                  <a:schemeClr val="bg2">
                    <a:lumMod val="50000"/>
                  </a:schemeClr>
                </a:solidFill>
              </a:rPr>
              <a:t>Immunizations can provide protection from serious illnesses during development and beyond</a:t>
            </a:r>
            <a:endParaRPr lang="en-US" dirty="0"/>
          </a:p>
        </p:txBody>
      </p:sp>
      <p:sp>
        <p:nvSpPr>
          <p:cNvPr id="2" name="Title 1"/>
          <p:cNvSpPr>
            <a:spLocks noGrp="1"/>
          </p:cNvSpPr>
          <p:nvPr>
            <p:ph type="title"/>
          </p:nvPr>
        </p:nvSpPr>
        <p:spPr>
          <a:xfrm>
            <a:off x="457200" y="406400"/>
            <a:ext cx="8229600" cy="762882"/>
          </a:xfrm>
        </p:spPr>
        <p:txBody>
          <a:bodyPr>
            <a:noAutofit/>
          </a:bodyPr>
          <a:lstStyle/>
          <a:p>
            <a:r>
              <a:rPr lang="en-US" sz="3200" dirty="0"/>
              <a:t>Immunization and Early Childhood </a:t>
            </a:r>
            <a:r>
              <a:rPr lang="en-US" sz="3200" dirty="0" smtClean="0"/>
              <a:t>Development </a:t>
            </a:r>
            <a:r>
              <a:rPr lang="en-US" sz="2000" dirty="0" smtClean="0"/>
              <a:t>(cont.)</a:t>
            </a:r>
            <a:endParaRPr lang="en-US" sz="2000" dirty="0"/>
          </a:p>
        </p:txBody>
      </p:sp>
    </p:spTree>
    <p:extLst>
      <p:ext uri="{BB962C8B-B14F-4D97-AF65-F5344CB8AC3E}">
        <p14:creationId xmlns:p14="http://schemas.microsoft.com/office/powerpoint/2010/main" val="26096293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534707" y="6053138"/>
            <a:ext cx="8295085" cy="457200"/>
          </a:xfrm>
        </p:spPr>
        <p:txBody>
          <a:bodyPr/>
          <a:lstStyle/>
          <a:p>
            <a:pPr defTabSz="342900"/>
            <a:r>
              <a:rPr lang="en-US" dirty="0" smtClean="0">
                <a:solidFill>
                  <a:schemeClr val="tx1"/>
                </a:solidFill>
              </a:rPr>
              <a:t>SOURCE:  Updated from previous publication: Benefits from Immunization During the Vaccines for Children Program Era – United States, 1994-2013.  </a:t>
            </a:r>
            <a:r>
              <a:rPr lang="en-US" i="1" dirty="0" smtClean="0">
                <a:solidFill>
                  <a:schemeClr val="tx1"/>
                </a:solidFill>
              </a:rPr>
              <a:t>MMWR. </a:t>
            </a:r>
            <a:r>
              <a:rPr lang="en-US" dirty="0" smtClean="0">
                <a:solidFill>
                  <a:schemeClr val="tx1"/>
                </a:solidFill>
              </a:rPr>
              <a:t>25 April 2014.</a:t>
            </a:r>
            <a:endParaRPr lang="en-US" dirty="0">
              <a:solidFill>
                <a:schemeClr val="tx1"/>
              </a:solidFill>
            </a:endParaRPr>
          </a:p>
        </p:txBody>
      </p:sp>
      <p:pic>
        <p:nvPicPr>
          <p:cNvPr id="4" name="Picture 3" descr="PHIL #19289" title="Child receiving rotavirus vac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204" y="2092559"/>
            <a:ext cx="3245615" cy="2309023"/>
          </a:xfrm>
          <a:prstGeom prst="rect">
            <a:avLst/>
          </a:prstGeom>
        </p:spPr>
      </p:pic>
      <p:sp>
        <p:nvSpPr>
          <p:cNvPr id="10" name="Text Placeholder 3"/>
          <p:cNvSpPr txBox="1">
            <a:spLocks/>
          </p:cNvSpPr>
          <p:nvPr/>
        </p:nvSpPr>
        <p:spPr bwMode="auto">
          <a:xfrm>
            <a:off x="534707" y="1312952"/>
            <a:ext cx="4466951" cy="427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378">
              <a:spcBef>
                <a:spcPts val="0"/>
              </a:spcBef>
              <a:spcAft>
                <a:spcPts val="1200"/>
              </a:spcAft>
              <a:buClr>
                <a:srgbClr val="4983F2"/>
              </a:buClr>
              <a:buSzPct val="100000"/>
              <a:buNone/>
            </a:pPr>
            <a:r>
              <a:rPr lang="en-US" sz="2400" b="1" dirty="0" smtClean="0">
                <a:solidFill>
                  <a:schemeClr val="bg2">
                    <a:lumMod val="50000"/>
                  </a:schemeClr>
                </a:solidFill>
              </a:rPr>
              <a:t>CDC estimates that vaccination of children born between 1994 and 2016 will:</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dirty="0">
                <a:solidFill>
                  <a:schemeClr val="bg2">
                    <a:lumMod val="50000"/>
                  </a:schemeClr>
                </a:solidFill>
              </a:rPr>
              <a:t>Prevent 381 million illnesses</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dirty="0">
                <a:solidFill>
                  <a:schemeClr val="bg2">
                    <a:lumMod val="50000"/>
                  </a:schemeClr>
                </a:solidFill>
              </a:rPr>
              <a:t>Prevent 24.5 million hospitalizations</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dirty="0">
                <a:solidFill>
                  <a:schemeClr val="bg2">
                    <a:lumMod val="50000"/>
                  </a:schemeClr>
                </a:solidFill>
              </a:rPr>
              <a:t>Help avoid 855,000 early deaths</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dirty="0">
                <a:solidFill>
                  <a:schemeClr val="bg2">
                    <a:lumMod val="50000"/>
                  </a:schemeClr>
                </a:solidFill>
              </a:rPr>
              <a:t>Save nearly $360 billion in direct costs and $1.65 trillion in total societal costs</a:t>
            </a:r>
            <a:endParaRPr lang="en-US" sz="2200" b="1" dirty="0">
              <a:solidFill>
                <a:schemeClr val="bg2">
                  <a:lumMod val="50000"/>
                </a:schemeClr>
              </a:solidFill>
            </a:endParaRPr>
          </a:p>
          <a:p>
            <a:pPr marL="0" indent="0" defTabSz="914378">
              <a:spcAft>
                <a:spcPts val="600"/>
              </a:spcAft>
              <a:buNone/>
            </a:pPr>
            <a:endParaRPr lang="en-US" sz="2200" b="1" dirty="0" smtClean="0">
              <a:solidFill>
                <a:schemeClr val="bg2">
                  <a:lumMod val="50000"/>
                </a:schemeClr>
              </a:solidFill>
            </a:endParaRPr>
          </a:p>
          <a:p>
            <a:pPr marL="0" lvl="1" indent="0" defTabSz="914378">
              <a:spcBef>
                <a:spcPts val="0"/>
              </a:spcBef>
              <a:spcAft>
                <a:spcPts val="1200"/>
              </a:spcAft>
              <a:buClr>
                <a:srgbClr val="4983F2"/>
              </a:buClr>
              <a:buSzPct val="34000"/>
              <a:buNone/>
            </a:pPr>
            <a:endParaRPr lang="en-US" sz="800" b="1" dirty="0">
              <a:solidFill>
                <a:schemeClr val="bg2">
                  <a:lumMod val="50000"/>
                </a:schemeClr>
              </a:solidFill>
            </a:endParaRPr>
          </a:p>
        </p:txBody>
      </p:sp>
      <p:sp>
        <p:nvSpPr>
          <p:cNvPr id="2" name="Title 1"/>
          <p:cNvSpPr>
            <a:spLocks noGrp="1"/>
          </p:cNvSpPr>
          <p:nvPr>
            <p:ph type="title"/>
          </p:nvPr>
        </p:nvSpPr>
        <p:spPr>
          <a:xfrm>
            <a:off x="457200" y="666163"/>
            <a:ext cx="8229600" cy="586917"/>
          </a:xfrm>
        </p:spPr>
        <p:txBody>
          <a:bodyPr>
            <a:normAutofit/>
          </a:bodyPr>
          <a:lstStyle/>
          <a:p>
            <a:r>
              <a:rPr lang="en-US" sz="3200" b="1" dirty="0" smtClean="0">
                <a:latin typeface="Calibri" panose="020F0502020204030204" pitchFamily="34" charset="0"/>
              </a:rPr>
              <a:t>Childhood Immunization Provides Big Savings</a:t>
            </a:r>
            <a:endParaRPr lang="en-US" sz="3200" b="1" dirty="0">
              <a:latin typeface="Calibri" panose="020F0502020204030204" pitchFamily="34" charset="0"/>
            </a:endParaRPr>
          </a:p>
        </p:txBody>
      </p:sp>
    </p:spTree>
    <p:extLst>
      <p:ext uri="{BB962C8B-B14F-4D97-AF65-F5344CB8AC3E}">
        <p14:creationId xmlns:p14="http://schemas.microsoft.com/office/powerpoint/2010/main" val="2940813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0" y="6129866"/>
            <a:ext cx="8229600" cy="270933"/>
          </a:xfrm>
        </p:spPr>
        <p:txBody>
          <a:bodyPr/>
          <a:lstStyle/>
          <a:p>
            <a:r>
              <a:rPr lang="en-US" dirty="0" smtClean="0"/>
              <a:t>SOURCE:  Centers for Disease Control and Prevention. </a:t>
            </a:r>
            <a:r>
              <a:rPr lang="en-US" dirty="0" smtClean="0">
                <a:hlinkClick r:id="rId3" tooltip="https://www.cdc.gov/vaccines/index.html"/>
              </a:rPr>
              <a:t>https://www.cdc.gov/vaccines/index.html </a:t>
            </a:r>
            <a:endParaRPr lang="en-US" dirty="0"/>
          </a:p>
        </p:txBody>
      </p:sp>
      <p:pic>
        <p:nvPicPr>
          <p:cNvPr id="7" name="Picture 6" descr="This is an example of a chart showing  recommended immunizations for children from birth through 6 years old. " title="Screenshot "/>
          <p:cNvPicPr>
            <a:picLocks noChangeAspect="1"/>
          </p:cNvPicPr>
          <p:nvPr/>
        </p:nvPicPr>
        <p:blipFill>
          <a:blip r:embed="rId4"/>
          <a:stretch>
            <a:fillRect/>
          </a:stretch>
        </p:blipFill>
        <p:spPr>
          <a:xfrm>
            <a:off x="4100858" y="2025568"/>
            <a:ext cx="4258019" cy="3295491"/>
          </a:xfrm>
          <a:prstGeom prst="rect">
            <a:avLst/>
          </a:prstGeom>
          <a:ln w="19050">
            <a:solidFill>
              <a:schemeClr val="tx1"/>
            </a:solidFill>
          </a:ln>
        </p:spPr>
      </p:pic>
      <p:sp>
        <p:nvSpPr>
          <p:cNvPr id="6" name="TextBox 5"/>
          <p:cNvSpPr txBox="1"/>
          <p:nvPr/>
        </p:nvSpPr>
        <p:spPr>
          <a:xfrm>
            <a:off x="691614" y="1826655"/>
            <a:ext cx="3409244"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Chickenpox</a:t>
            </a:r>
          </a:p>
          <a:p>
            <a:pPr marL="285750" indent="-285750">
              <a:buFont typeface="Arial" panose="020B0604020202020204" pitchFamily="34" charset="0"/>
              <a:buChar char="•"/>
            </a:pPr>
            <a:r>
              <a:rPr lang="en-US" dirty="0" smtClean="0"/>
              <a:t>Diphtheria</a:t>
            </a:r>
          </a:p>
          <a:p>
            <a:pPr marL="285750" indent="-285750">
              <a:buFont typeface="Arial" panose="020B0604020202020204" pitchFamily="34" charset="0"/>
              <a:buChar char="•"/>
            </a:pPr>
            <a:r>
              <a:rPr lang="en-US" b="1" dirty="0" smtClean="0"/>
              <a:t>Flu (influenza)</a:t>
            </a:r>
          </a:p>
          <a:p>
            <a:pPr marL="285750" indent="-285750">
              <a:buFont typeface="Arial" panose="020B0604020202020204" pitchFamily="34" charset="0"/>
              <a:buChar char="•"/>
            </a:pPr>
            <a:r>
              <a:rPr lang="en-US" dirty="0" smtClean="0"/>
              <a:t>Hepatitis A</a:t>
            </a:r>
          </a:p>
          <a:p>
            <a:pPr marL="285750" indent="-285750">
              <a:buFont typeface="Arial" panose="020B0604020202020204" pitchFamily="34" charset="0"/>
              <a:buChar char="•"/>
            </a:pPr>
            <a:r>
              <a:rPr lang="en-US" dirty="0" smtClean="0"/>
              <a:t>Hepatitis B</a:t>
            </a:r>
          </a:p>
          <a:p>
            <a:pPr marL="285750" indent="-285750">
              <a:buFont typeface="Arial" panose="020B0604020202020204" pitchFamily="34" charset="0"/>
              <a:buChar char="•"/>
            </a:pPr>
            <a:r>
              <a:rPr lang="en-US" dirty="0" smtClean="0"/>
              <a:t>Hib</a:t>
            </a:r>
          </a:p>
          <a:p>
            <a:pPr marL="285750" indent="-285750">
              <a:buFont typeface="Arial" panose="020B0604020202020204" pitchFamily="34" charset="0"/>
              <a:buChar char="•"/>
            </a:pPr>
            <a:r>
              <a:rPr lang="en-US" b="1" dirty="0" smtClean="0"/>
              <a:t>Measles</a:t>
            </a:r>
          </a:p>
          <a:p>
            <a:pPr marL="285750" indent="-285750">
              <a:buFont typeface="Arial" panose="020B0604020202020204" pitchFamily="34" charset="0"/>
              <a:buChar char="•"/>
            </a:pPr>
            <a:r>
              <a:rPr lang="en-US" dirty="0" smtClean="0"/>
              <a:t>Mumps</a:t>
            </a:r>
          </a:p>
          <a:p>
            <a:pPr marL="285750" indent="-285750">
              <a:buFont typeface="Arial" panose="020B0604020202020204" pitchFamily="34" charset="0"/>
              <a:buChar char="•"/>
            </a:pPr>
            <a:r>
              <a:rPr lang="en-US" dirty="0" smtClean="0"/>
              <a:t>Pneumococcal</a:t>
            </a:r>
          </a:p>
          <a:p>
            <a:pPr marL="285750" indent="-285750">
              <a:buFont typeface="Arial" panose="020B0604020202020204" pitchFamily="34" charset="0"/>
              <a:buChar char="•"/>
            </a:pPr>
            <a:r>
              <a:rPr lang="en-US" dirty="0" smtClean="0"/>
              <a:t>Polio</a:t>
            </a:r>
          </a:p>
          <a:p>
            <a:pPr marL="285750" indent="-285750">
              <a:buFont typeface="Arial" panose="020B0604020202020204" pitchFamily="34" charset="0"/>
              <a:buChar char="•"/>
            </a:pPr>
            <a:r>
              <a:rPr lang="en-US" dirty="0" smtClean="0"/>
              <a:t>Rotavirus</a:t>
            </a:r>
          </a:p>
          <a:p>
            <a:pPr marL="285750" indent="-285750">
              <a:buFont typeface="Arial" panose="020B0604020202020204" pitchFamily="34" charset="0"/>
              <a:buChar char="•"/>
            </a:pPr>
            <a:r>
              <a:rPr lang="en-US" dirty="0" smtClean="0"/>
              <a:t>Rubella</a:t>
            </a:r>
          </a:p>
          <a:p>
            <a:pPr marL="285750" indent="-285750">
              <a:buFont typeface="Arial" panose="020B0604020202020204" pitchFamily="34" charset="0"/>
              <a:buChar char="•"/>
            </a:pPr>
            <a:r>
              <a:rPr lang="en-US" dirty="0" smtClean="0"/>
              <a:t>Tetanus </a:t>
            </a:r>
          </a:p>
          <a:p>
            <a:pPr marL="285750" indent="-285750">
              <a:buFont typeface="Arial" panose="020B0604020202020204" pitchFamily="34" charset="0"/>
              <a:buChar char="•"/>
            </a:pPr>
            <a:r>
              <a:rPr lang="en-US" b="1" dirty="0" smtClean="0"/>
              <a:t>Whooping cough (pertussis)</a:t>
            </a:r>
          </a:p>
        </p:txBody>
      </p:sp>
      <p:sp>
        <p:nvSpPr>
          <p:cNvPr id="3" name="Content Placeholder 2"/>
          <p:cNvSpPr>
            <a:spLocks noGrp="1"/>
          </p:cNvSpPr>
          <p:nvPr>
            <p:ph idx="1"/>
          </p:nvPr>
        </p:nvSpPr>
        <p:spPr>
          <a:xfrm>
            <a:off x="457200" y="1045104"/>
            <a:ext cx="8229600" cy="1077207"/>
          </a:xfrm>
        </p:spPr>
        <p:txBody>
          <a:bodyPr/>
          <a:lstStyle/>
          <a:p>
            <a:pPr marL="0" indent="0">
              <a:buNone/>
            </a:pPr>
            <a:r>
              <a:rPr lang="en-US" dirty="0" smtClean="0">
                <a:solidFill>
                  <a:schemeClr val="bg2">
                    <a:lumMod val="50000"/>
                  </a:schemeClr>
                </a:solidFill>
              </a:rPr>
              <a:t>Recommended immunizations help </a:t>
            </a:r>
            <a:r>
              <a:rPr lang="en-US" dirty="0">
                <a:solidFill>
                  <a:schemeClr val="bg2">
                    <a:lumMod val="50000"/>
                  </a:schemeClr>
                </a:solidFill>
              </a:rPr>
              <a:t>protect infants and young children from 14 </a:t>
            </a:r>
            <a:r>
              <a:rPr lang="en-US" dirty="0" smtClean="0">
                <a:solidFill>
                  <a:schemeClr val="bg2">
                    <a:lumMod val="50000"/>
                  </a:schemeClr>
                </a:solidFill>
              </a:rPr>
              <a:t>diseases</a:t>
            </a:r>
          </a:p>
        </p:txBody>
      </p:sp>
      <p:sp>
        <p:nvSpPr>
          <p:cNvPr id="2" name="Title 1"/>
          <p:cNvSpPr>
            <a:spLocks noGrp="1"/>
          </p:cNvSpPr>
          <p:nvPr>
            <p:ph type="title"/>
          </p:nvPr>
        </p:nvSpPr>
        <p:spPr>
          <a:xfrm>
            <a:off x="457200" y="395110"/>
            <a:ext cx="8229600" cy="649994"/>
          </a:xfrm>
        </p:spPr>
        <p:txBody>
          <a:bodyPr>
            <a:normAutofit/>
          </a:bodyPr>
          <a:lstStyle/>
          <a:p>
            <a:r>
              <a:rPr lang="en-US" sz="3200" dirty="0" smtClean="0"/>
              <a:t>Immunization Schedule</a:t>
            </a:r>
            <a:endParaRPr lang="en-US" sz="3200" dirty="0"/>
          </a:p>
        </p:txBody>
      </p:sp>
    </p:spTree>
    <p:extLst>
      <p:ext uri="{BB962C8B-B14F-4D97-AF65-F5344CB8AC3E}">
        <p14:creationId xmlns:p14="http://schemas.microsoft.com/office/powerpoint/2010/main" val="6815501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435166" y="1343889"/>
            <a:ext cx="7530029" cy="5321316"/>
          </a:xfrm>
        </p:spPr>
        <p:txBody>
          <a:bodyPr>
            <a:normAutofit fontScale="92500" lnSpcReduction="20000"/>
          </a:bodyPr>
          <a:lstStyle/>
          <a:p>
            <a:pPr>
              <a:spcBef>
                <a:spcPts val="375"/>
              </a:spcBef>
              <a:buFont typeface="Wingdings" panose="05000000000000000000" pitchFamily="2" charset="2"/>
              <a:buChar char="§"/>
            </a:pPr>
            <a:r>
              <a:rPr lang="en-US" sz="2400" b="1" dirty="0" smtClean="0">
                <a:solidFill>
                  <a:schemeClr val="bg2">
                    <a:lumMod val="50000"/>
                  </a:schemeClr>
                </a:solidFill>
              </a:rPr>
              <a:t>Measles is a respiratory (breathing) disease caused                           by a virus.</a:t>
            </a:r>
          </a:p>
          <a:p>
            <a:pPr lvl="1">
              <a:buFont typeface="Wingdings" panose="05000000000000000000" pitchFamily="2" charset="2"/>
              <a:buChar char="§"/>
            </a:pPr>
            <a:endParaRPr lang="en-US" sz="2400" b="1" dirty="0" smtClean="0">
              <a:solidFill>
                <a:schemeClr val="bg2">
                  <a:lumMod val="50000"/>
                </a:schemeClr>
              </a:solidFill>
            </a:endParaRPr>
          </a:p>
          <a:p>
            <a:pPr>
              <a:spcBef>
                <a:spcPts val="375"/>
              </a:spcBef>
              <a:buFont typeface="Wingdings" panose="05000000000000000000" pitchFamily="2" charset="2"/>
              <a:buChar char="§"/>
            </a:pPr>
            <a:r>
              <a:rPr lang="en-US" sz="2400" b="1" dirty="0" smtClean="0">
                <a:solidFill>
                  <a:schemeClr val="bg2">
                    <a:lumMod val="50000"/>
                  </a:schemeClr>
                </a:solidFill>
              </a:rPr>
              <a:t>Measles symptoms include high fever, cough, runny                     nose, red  and watery eyes, tiny white spots inside                           the mouth, and rash.</a:t>
            </a:r>
          </a:p>
          <a:p>
            <a:pPr>
              <a:spcBef>
                <a:spcPts val="375"/>
              </a:spcBef>
              <a:buFont typeface="Wingdings" panose="05000000000000000000" pitchFamily="2" charset="2"/>
              <a:buChar char="§"/>
            </a:pPr>
            <a:endParaRPr lang="en-US" sz="2400" b="1" dirty="0" smtClean="0">
              <a:solidFill>
                <a:schemeClr val="bg2">
                  <a:lumMod val="50000"/>
                </a:schemeClr>
              </a:solidFill>
            </a:endParaRPr>
          </a:p>
          <a:p>
            <a:pPr>
              <a:spcBef>
                <a:spcPts val="375"/>
              </a:spcBef>
              <a:buFont typeface="Wingdings" panose="05000000000000000000" pitchFamily="2" charset="2"/>
              <a:buChar char="§"/>
            </a:pPr>
            <a:r>
              <a:rPr lang="en-US" sz="2400" b="1" dirty="0">
                <a:solidFill>
                  <a:schemeClr val="bg2">
                    <a:lumMod val="50000"/>
                  </a:schemeClr>
                </a:solidFill>
              </a:rPr>
              <a:t>Measles </a:t>
            </a:r>
            <a:r>
              <a:rPr lang="en-US" sz="2400" b="1" dirty="0" smtClean="0">
                <a:solidFill>
                  <a:schemeClr val="bg2">
                    <a:lumMod val="50000"/>
                  </a:schemeClr>
                </a:solidFill>
              </a:rPr>
              <a:t>is one of the most contagious diseases.  </a:t>
            </a:r>
            <a:endParaRPr lang="en-US" sz="2400" b="1" dirty="0">
              <a:solidFill>
                <a:schemeClr val="bg2">
                  <a:lumMod val="50000"/>
                </a:schemeClr>
              </a:solidFill>
            </a:endParaRPr>
          </a:p>
          <a:p>
            <a:pPr lvl="1"/>
            <a:r>
              <a:rPr lang="en-US" sz="2200" dirty="0">
                <a:solidFill>
                  <a:schemeClr val="bg2">
                    <a:lumMod val="50000"/>
                  </a:schemeClr>
                </a:solidFill>
              </a:rPr>
              <a:t>It spreads when people cough or sneeze.  </a:t>
            </a:r>
          </a:p>
          <a:p>
            <a:pPr lvl="1"/>
            <a:r>
              <a:rPr lang="en-US" sz="2200" dirty="0">
                <a:solidFill>
                  <a:schemeClr val="bg2">
                    <a:lumMod val="50000"/>
                  </a:schemeClr>
                </a:solidFill>
              </a:rPr>
              <a:t>People who are infected can spread measles 4 days before they get the rash through 4 days after it appears.</a:t>
            </a:r>
          </a:p>
          <a:p>
            <a:pPr>
              <a:spcBef>
                <a:spcPts val="375"/>
              </a:spcBef>
              <a:buFont typeface="Wingdings" panose="05000000000000000000" pitchFamily="2" charset="2"/>
              <a:buChar char="§"/>
            </a:pPr>
            <a:endParaRPr lang="en-US" sz="2400" b="1" dirty="0" smtClean="0">
              <a:solidFill>
                <a:schemeClr val="bg2">
                  <a:lumMod val="50000"/>
                </a:schemeClr>
              </a:solidFill>
            </a:endParaRPr>
          </a:p>
          <a:p>
            <a:pPr>
              <a:spcBef>
                <a:spcPts val="375"/>
              </a:spcBef>
              <a:buFont typeface="Wingdings" panose="05000000000000000000" pitchFamily="2" charset="2"/>
              <a:buChar char="§"/>
            </a:pPr>
            <a:r>
              <a:rPr lang="en-US" sz="2400" b="1" dirty="0" smtClean="0">
                <a:solidFill>
                  <a:schemeClr val="bg2">
                    <a:lumMod val="50000"/>
                  </a:schemeClr>
                </a:solidFill>
              </a:rPr>
              <a:t>Measles is more serious in children under 5 years old and </a:t>
            </a:r>
            <a:r>
              <a:rPr lang="en-US" sz="2400" b="1" dirty="0">
                <a:solidFill>
                  <a:schemeClr val="bg2">
                    <a:lumMod val="50000"/>
                  </a:schemeClr>
                </a:solidFill>
              </a:rPr>
              <a:t>adults </a:t>
            </a:r>
            <a:r>
              <a:rPr lang="en-US" sz="2400" b="1" dirty="0" smtClean="0">
                <a:solidFill>
                  <a:schemeClr val="bg2">
                    <a:lumMod val="50000"/>
                  </a:schemeClr>
                </a:solidFill>
              </a:rPr>
              <a:t>over 20 years.</a:t>
            </a:r>
          </a:p>
          <a:p>
            <a:pPr>
              <a:spcBef>
                <a:spcPts val="375"/>
              </a:spcBef>
              <a:buFont typeface="Wingdings" panose="05000000000000000000" pitchFamily="2" charset="2"/>
              <a:buChar char="§"/>
            </a:pPr>
            <a:endParaRPr lang="en-US" sz="2400" b="1" dirty="0" smtClean="0">
              <a:solidFill>
                <a:schemeClr val="bg2">
                  <a:lumMod val="50000"/>
                </a:schemeClr>
              </a:solidFill>
            </a:endParaRPr>
          </a:p>
          <a:p>
            <a:pPr>
              <a:spcBef>
                <a:spcPts val="375"/>
              </a:spcBef>
              <a:buFont typeface="Wingdings" panose="05000000000000000000" pitchFamily="2" charset="2"/>
              <a:buChar char="§"/>
            </a:pPr>
            <a:r>
              <a:rPr lang="en-US" sz="2400" b="1" dirty="0" smtClean="0">
                <a:solidFill>
                  <a:schemeClr val="bg2">
                    <a:lumMod val="50000"/>
                  </a:schemeClr>
                </a:solidFill>
              </a:rPr>
              <a:t>Millions of people worldwide get measles each year, thousands die.</a:t>
            </a:r>
          </a:p>
          <a:p>
            <a:pPr marL="0" indent="0">
              <a:buNone/>
            </a:pPr>
            <a:endParaRPr lang="en-US" sz="1200" dirty="0" smtClean="0"/>
          </a:p>
          <a:p>
            <a:pPr marL="0" indent="0">
              <a:buNone/>
            </a:pPr>
            <a:r>
              <a:rPr lang="en-US" sz="1200" dirty="0" smtClean="0"/>
              <a:t>SOURCE:  Centers for Disease Control and Prevention.  Measles (</a:t>
            </a:r>
            <a:r>
              <a:rPr lang="en-US" sz="1200" dirty="0" err="1" smtClean="0"/>
              <a:t>Rubeola</a:t>
            </a:r>
            <a:r>
              <a:rPr lang="en-US" sz="1200" dirty="0" smtClean="0"/>
              <a:t>). https://www.cdc.gov/MEASLES/</a:t>
            </a:r>
            <a:endParaRPr lang="en-US" sz="1200" dirty="0"/>
          </a:p>
          <a:p>
            <a:endParaRPr lang="en-US" dirty="0" smtClean="0"/>
          </a:p>
          <a:p>
            <a:endParaRPr lang="en-US" dirty="0"/>
          </a:p>
        </p:txBody>
      </p:sp>
      <p:pic>
        <p:nvPicPr>
          <p:cNvPr id="5" name="Picture 4" descr="PHIL ID# 19434" title="Infant with meas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293" y="562961"/>
            <a:ext cx="2000709" cy="1323326"/>
          </a:xfrm>
          <a:prstGeom prst="rect">
            <a:avLst/>
          </a:prstGeom>
        </p:spPr>
      </p:pic>
      <p:sp>
        <p:nvSpPr>
          <p:cNvPr id="2" name="Title 1"/>
          <p:cNvSpPr>
            <a:spLocks noGrp="1"/>
          </p:cNvSpPr>
          <p:nvPr>
            <p:ph type="title"/>
          </p:nvPr>
        </p:nvSpPr>
        <p:spPr>
          <a:xfrm>
            <a:off x="304800" y="459969"/>
            <a:ext cx="8229600" cy="883920"/>
          </a:xfrm>
        </p:spPr>
        <p:txBody>
          <a:bodyPr>
            <a:normAutofit/>
          </a:bodyPr>
          <a:lstStyle/>
          <a:p>
            <a:r>
              <a:rPr lang="en-US" sz="3200" b="1" dirty="0" smtClean="0">
                <a:latin typeface="Calibri" panose="020F0502020204030204" pitchFamily="34" charset="0"/>
              </a:rPr>
              <a:t>Measles:  The Disease</a:t>
            </a:r>
            <a:endParaRPr lang="en-US" sz="3200" b="1" dirty="0">
              <a:latin typeface="Calibri" panose="020F0502020204030204" pitchFamily="34" charset="0"/>
            </a:endParaRPr>
          </a:p>
        </p:txBody>
      </p:sp>
    </p:spTree>
    <p:extLst>
      <p:ext uri="{BB962C8B-B14F-4D97-AF65-F5344CB8AC3E}">
        <p14:creationId xmlns:p14="http://schemas.microsoft.com/office/powerpoint/2010/main" val="339692409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4730"/>
            <a:ext cx="8569842" cy="600164"/>
          </a:xfrm>
          <a:prstGeom prst="rect">
            <a:avLst/>
          </a:prstGeom>
        </p:spPr>
        <p:txBody>
          <a:bodyPr wrap="square">
            <a:spAutoFit/>
          </a:bodyPr>
          <a:lstStyle/>
          <a:p>
            <a:r>
              <a:rPr lang="en-US" sz="1100" dirty="0" smtClean="0"/>
              <a:t>SOURCES:  </a:t>
            </a:r>
            <a:r>
              <a:rPr lang="en-US" sz="1100" dirty="0"/>
              <a:t>Centers for Disease Control and Prevention.  Measles (</a:t>
            </a:r>
            <a:r>
              <a:rPr lang="en-US" sz="1100" dirty="0" err="1"/>
              <a:t>Rubeola</a:t>
            </a:r>
            <a:r>
              <a:rPr lang="en-US" sz="1100" dirty="0"/>
              <a:t>). </a:t>
            </a:r>
            <a:r>
              <a:rPr lang="en-US" sz="1100" dirty="0">
                <a:hlinkClick r:id="rId3" tooltip="https://www.cdc.gov/MEASLES/"/>
              </a:rPr>
              <a:t>https://www.cdc.gov/MEASLES</a:t>
            </a:r>
            <a:r>
              <a:rPr lang="en-US" sz="1100" dirty="0" smtClean="0">
                <a:hlinkClick r:id="rId3" tooltip="https://www.cdc.gov/MEASLES/"/>
              </a:rPr>
              <a:t>/</a:t>
            </a:r>
            <a:r>
              <a:rPr lang="en-US" sz="1100" dirty="0" smtClean="0"/>
              <a:t> </a:t>
            </a:r>
          </a:p>
          <a:p>
            <a:r>
              <a:rPr lang="en-US" sz="1100" dirty="0" smtClean="0"/>
              <a:t>Centers for Disease Control and Prevention. Measles and the Vaccine (Shot) </a:t>
            </a:r>
            <a:r>
              <a:rPr lang="en-US" sz="1100" dirty="0"/>
              <a:t>to Prevent It. </a:t>
            </a:r>
            <a:r>
              <a:rPr lang="en-US" sz="1100" dirty="0">
                <a:hlinkClick r:id="rId4" tooltip="https://www.cdc.gov/vaccines/parents/diseases/child/measles.html"/>
              </a:rPr>
              <a:t>https://</a:t>
            </a:r>
            <a:r>
              <a:rPr lang="en-US" sz="1100" dirty="0" smtClean="0">
                <a:hlinkClick r:id="rId4" tooltip="https://www.cdc.gov/vaccines/parents/diseases/child/measles.html"/>
              </a:rPr>
              <a:t>www.cdc.gov/vaccines/parents/diseases/child/measles.html </a:t>
            </a:r>
            <a:endParaRPr lang="en-US" sz="1100" dirty="0"/>
          </a:p>
        </p:txBody>
      </p:sp>
      <p:pic>
        <p:nvPicPr>
          <p:cNvPr id="5" name="Picture 4" title="Graphic; Measles can be dangerous, especially for babies and young children"/>
          <p:cNvPicPr>
            <a:picLocks noChangeAspect="1"/>
          </p:cNvPicPr>
          <p:nvPr/>
        </p:nvPicPr>
        <p:blipFill>
          <a:blip r:embed="rId5"/>
          <a:stretch>
            <a:fillRect/>
          </a:stretch>
        </p:blipFill>
        <p:spPr>
          <a:xfrm>
            <a:off x="1371371" y="4504356"/>
            <a:ext cx="6020948" cy="1491222"/>
          </a:xfrm>
          <a:prstGeom prst="rect">
            <a:avLst/>
          </a:prstGeom>
        </p:spPr>
      </p:pic>
      <p:sp>
        <p:nvSpPr>
          <p:cNvPr id="3" name="Content Placeholder 2"/>
          <p:cNvSpPr>
            <a:spLocks noGrp="1"/>
          </p:cNvSpPr>
          <p:nvPr>
            <p:ph type="body" sz="quarter" idx="12"/>
          </p:nvPr>
        </p:nvSpPr>
        <p:spPr>
          <a:xfrm>
            <a:off x="457200" y="1057072"/>
            <a:ext cx="8229600" cy="4620306"/>
          </a:xfrm>
        </p:spPr>
        <p:txBody>
          <a:bodyPr>
            <a:normAutofit/>
          </a:bodyPr>
          <a:lstStyle/>
          <a:p>
            <a:r>
              <a:rPr lang="en-US" sz="2200" b="1" dirty="0" smtClean="0">
                <a:solidFill>
                  <a:schemeClr val="bg2">
                    <a:lumMod val="50000"/>
                  </a:schemeClr>
                </a:solidFill>
                <a:latin typeface="Calibri" panose="020F0502020204030204" pitchFamily="34" charset="0"/>
              </a:rPr>
              <a:t>Children</a:t>
            </a:r>
          </a:p>
          <a:p>
            <a:pPr lvl="1"/>
            <a:r>
              <a:rPr lang="en-US" sz="2200" b="1" dirty="0" smtClean="0">
                <a:solidFill>
                  <a:schemeClr val="bg2">
                    <a:lumMod val="50000"/>
                  </a:schemeClr>
                </a:solidFill>
                <a:latin typeface="Calibri" panose="020F0502020204030204" pitchFamily="34" charset="0"/>
              </a:rPr>
              <a:t>First dose at 12 through 15 months of age, second dose at 4 through 6 years of age.</a:t>
            </a:r>
          </a:p>
          <a:p>
            <a:pPr lvl="1"/>
            <a:r>
              <a:rPr lang="en-US" sz="2200" b="1" dirty="0">
                <a:solidFill>
                  <a:schemeClr val="bg2">
                    <a:lumMod val="50000"/>
                  </a:schemeClr>
                </a:solidFill>
              </a:rPr>
              <a:t>Infants 6 months to 11 months old should have 1 dose of MMR shot before traveling abroad.</a:t>
            </a:r>
            <a:endParaRPr lang="en-US" sz="2200" b="1" dirty="0" smtClean="0">
              <a:solidFill>
                <a:schemeClr val="bg2">
                  <a:lumMod val="50000"/>
                </a:schemeClr>
              </a:solidFill>
            </a:endParaRPr>
          </a:p>
          <a:p>
            <a:r>
              <a:rPr lang="en-US" sz="2200" b="1" dirty="0" smtClean="0">
                <a:solidFill>
                  <a:schemeClr val="bg2">
                    <a:lumMod val="50000"/>
                  </a:schemeClr>
                </a:solidFill>
                <a:latin typeface="Calibri" panose="020F0502020204030204" pitchFamily="34" charset="0"/>
              </a:rPr>
              <a:t>Two doses of MMR (measles-mumps-rubella) vaccine are 97% effective at protecting against measles</a:t>
            </a:r>
          </a:p>
          <a:p>
            <a:r>
              <a:rPr lang="en-US" sz="2200" b="1" dirty="0" smtClean="0">
                <a:solidFill>
                  <a:schemeClr val="bg2">
                    <a:lumMod val="50000"/>
                  </a:schemeClr>
                </a:solidFill>
                <a:latin typeface="Calibri" panose="020F0502020204030204" pitchFamily="34" charset="0"/>
              </a:rPr>
              <a:t>MMR vaccine protects you and people who are unable to be vaccinated because they are too young or have weakened immune systems.</a:t>
            </a:r>
          </a:p>
          <a:p>
            <a:pPr lvl="1"/>
            <a:endParaRPr lang="en-US" dirty="0" smtClean="0"/>
          </a:p>
          <a:p>
            <a:pPr lvl="1"/>
            <a:endParaRPr lang="en-US" dirty="0"/>
          </a:p>
        </p:txBody>
      </p:sp>
      <p:sp>
        <p:nvSpPr>
          <p:cNvPr id="8" name="Title 7"/>
          <p:cNvSpPr>
            <a:spLocks noGrp="1"/>
          </p:cNvSpPr>
          <p:nvPr>
            <p:ph type="title"/>
          </p:nvPr>
        </p:nvSpPr>
        <p:spPr>
          <a:xfrm>
            <a:off x="457200" y="408892"/>
            <a:ext cx="8229600" cy="544387"/>
          </a:xfrm>
        </p:spPr>
        <p:txBody>
          <a:bodyPr>
            <a:normAutofit/>
          </a:bodyPr>
          <a:lstStyle/>
          <a:p>
            <a:r>
              <a:rPr lang="en-US" sz="3200" b="1" dirty="0" smtClean="0">
                <a:latin typeface="Calibri" panose="020F0502020204030204" pitchFamily="34" charset="0"/>
              </a:rPr>
              <a:t>Measles:  Who Should Be Vaccinated?</a:t>
            </a:r>
            <a:endParaRPr lang="en-US" sz="3200" b="1" dirty="0">
              <a:latin typeface="Calibri" panose="020F0502020204030204" pitchFamily="34" charset="0"/>
            </a:endParaRPr>
          </a:p>
        </p:txBody>
      </p:sp>
    </p:spTree>
    <p:extLst>
      <p:ext uri="{BB962C8B-B14F-4D97-AF65-F5344CB8AC3E}">
        <p14:creationId xmlns:p14="http://schemas.microsoft.com/office/powerpoint/2010/main" val="35410240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75311" y="1374676"/>
            <a:ext cx="8232852" cy="5312563"/>
          </a:xfrm>
        </p:spPr>
        <p:txBody>
          <a:bodyPr>
            <a:normAutofit fontScale="92500" lnSpcReduction="20000"/>
          </a:bodyPr>
          <a:lstStyle/>
          <a:p>
            <a:pPr>
              <a:spcBef>
                <a:spcPts val="375"/>
              </a:spcBef>
            </a:pPr>
            <a:r>
              <a:rPr lang="en-US" sz="2400" b="1" dirty="0" smtClean="0">
                <a:solidFill>
                  <a:schemeClr val="bg2">
                    <a:lumMod val="50000"/>
                  </a:schemeClr>
                </a:solidFill>
                <a:latin typeface="Calibri" panose="020F0502020204030204" pitchFamily="34" charset="0"/>
              </a:rPr>
              <a:t>Respiratory (breathing) disease that spreads very easily.</a:t>
            </a:r>
          </a:p>
          <a:p>
            <a:pPr marL="342900" lvl="1" indent="0">
              <a:buNone/>
            </a:pPr>
            <a:endParaRPr lang="en-US" sz="2400" b="1" dirty="0" smtClean="0">
              <a:solidFill>
                <a:schemeClr val="bg2">
                  <a:lumMod val="50000"/>
                </a:schemeClr>
              </a:solidFill>
              <a:latin typeface="Calibri" panose="020F0502020204030204" pitchFamily="34" charset="0"/>
            </a:endParaRPr>
          </a:p>
          <a:p>
            <a:pPr>
              <a:spcBef>
                <a:spcPts val="375"/>
              </a:spcBef>
            </a:pPr>
            <a:r>
              <a:rPr lang="en-US" sz="2400" b="1" dirty="0" smtClean="0">
                <a:solidFill>
                  <a:schemeClr val="bg2">
                    <a:lumMod val="50000"/>
                  </a:schemeClr>
                </a:solidFill>
                <a:latin typeface="Calibri" panose="020F0502020204030204" pitchFamily="34" charset="0"/>
              </a:rPr>
              <a:t>Most dangerous for babies. Most whooping cough deaths are in early infancy.</a:t>
            </a:r>
          </a:p>
          <a:p>
            <a:pPr marL="0" indent="0">
              <a:spcBef>
                <a:spcPts val="375"/>
              </a:spcBef>
              <a:buNone/>
            </a:pPr>
            <a:r>
              <a:rPr lang="en-US" sz="2400" b="1" dirty="0" smtClean="0">
                <a:solidFill>
                  <a:schemeClr val="bg2">
                    <a:lumMod val="50000"/>
                  </a:schemeClr>
                </a:solidFill>
                <a:latin typeface="Calibri" panose="020F0502020204030204" pitchFamily="34" charset="0"/>
              </a:rPr>
              <a:t>                                                                                              </a:t>
            </a:r>
            <a:endParaRPr lang="en-US" sz="2400" b="1" dirty="0">
              <a:solidFill>
                <a:schemeClr val="bg2">
                  <a:lumMod val="50000"/>
                </a:schemeClr>
              </a:solidFill>
              <a:latin typeface="Calibri" panose="020F0502020204030204" pitchFamily="34" charset="0"/>
            </a:endParaRPr>
          </a:p>
          <a:p>
            <a:pPr>
              <a:spcBef>
                <a:spcPts val="375"/>
              </a:spcBef>
            </a:pPr>
            <a:r>
              <a:rPr lang="en-US" sz="2400" b="1" dirty="0" smtClean="0">
                <a:solidFill>
                  <a:schemeClr val="bg2">
                    <a:lumMod val="50000"/>
                  </a:schemeClr>
                </a:solidFill>
                <a:latin typeface="Calibri" panose="020F0502020204030204" pitchFamily="34" charset="0"/>
              </a:rPr>
              <a:t>Many </a:t>
            </a:r>
            <a:r>
              <a:rPr lang="en-US" sz="2400" b="1" dirty="0">
                <a:solidFill>
                  <a:schemeClr val="bg2">
                    <a:lumMod val="50000"/>
                  </a:schemeClr>
                </a:solidFill>
                <a:latin typeface="Calibri" panose="020F0502020204030204" pitchFamily="34" charset="0"/>
              </a:rPr>
              <a:t>babies catch whooping cough from their </a:t>
            </a:r>
            <a:r>
              <a:rPr lang="en-US" sz="2400" b="1" dirty="0" smtClean="0">
                <a:solidFill>
                  <a:schemeClr val="bg2">
                    <a:lumMod val="50000"/>
                  </a:schemeClr>
                </a:solidFill>
                <a:latin typeface="Calibri" panose="020F0502020204030204" pitchFamily="34" charset="0"/>
              </a:rPr>
              <a:t>close family </a:t>
            </a:r>
            <a:r>
              <a:rPr lang="en-US" sz="2400" b="1" dirty="0">
                <a:solidFill>
                  <a:schemeClr val="bg2">
                    <a:lumMod val="50000"/>
                  </a:schemeClr>
                </a:solidFill>
                <a:latin typeface="Calibri" panose="020F0502020204030204" pitchFamily="34" charset="0"/>
              </a:rPr>
              <a:t>members.</a:t>
            </a:r>
          </a:p>
          <a:p>
            <a:pPr marL="457200" lvl="1" indent="0">
              <a:buNone/>
            </a:pPr>
            <a:endParaRPr lang="en-US" sz="2400" b="1" dirty="0" smtClean="0">
              <a:solidFill>
                <a:schemeClr val="bg2">
                  <a:lumMod val="50000"/>
                </a:schemeClr>
              </a:solidFill>
              <a:latin typeface="Calibri" panose="020F0502020204030204" pitchFamily="34" charset="0"/>
            </a:endParaRPr>
          </a:p>
          <a:p>
            <a:pPr>
              <a:spcBef>
                <a:spcPts val="375"/>
              </a:spcBef>
            </a:pPr>
            <a:r>
              <a:rPr lang="en-US" sz="2400" b="1" dirty="0" smtClean="0">
                <a:solidFill>
                  <a:schemeClr val="bg2">
                    <a:lumMod val="50000"/>
                  </a:schemeClr>
                </a:solidFill>
                <a:latin typeface="Calibri" panose="020F0502020204030204" pitchFamily="34" charset="0"/>
              </a:rPr>
              <a:t>Early symptoms include runny nose, mild, occasional cough, apnea (pause in breathing) in babies.</a:t>
            </a:r>
          </a:p>
          <a:p>
            <a:pPr marL="457200" lvl="1" indent="0">
              <a:buNone/>
            </a:pPr>
            <a:endParaRPr lang="en-US" sz="2400" b="1" dirty="0" smtClean="0">
              <a:solidFill>
                <a:schemeClr val="bg2">
                  <a:lumMod val="50000"/>
                </a:schemeClr>
              </a:solidFill>
              <a:latin typeface="Calibri" panose="020F0502020204030204" pitchFamily="34" charset="0"/>
            </a:endParaRPr>
          </a:p>
          <a:p>
            <a:pPr>
              <a:spcBef>
                <a:spcPts val="375"/>
              </a:spcBef>
            </a:pPr>
            <a:r>
              <a:rPr lang="en-US" sz="2400" b="1" dirty="0" smtClean="0">
                <a:solidFill>
                  <a:schemeClr val="bg2">
                    <a:lumMod val="50000"/>
                  </a:schemeClr>
                </a:solidFill>
                <a:latin typeface="Calibri" panose="020F0502020204030204" pitchFamily="34" charset="0"/>
              </a:rPr>
              <a:t>Later symptoms include fits of rapid coughs followed by a high-pitched </a:t>
            </a:r>
            <a:r>
              <a:rPr lang="en-US" sz="2400" b="1" dirty="0">
                <a:solidFill>
                  <a:schemeClr val="bg2">
                    <a:lumMod val="50000"/>
                  </a:schemeClr>
                </a:solidFill>
                <a:latin typeface="Calibri" panose="020F0502020204030204" pitchFamily="34" charset="0"/>
              </a:rPr>
              <a:t>“whoop” and vomiting during or after coughing </a:t>
            </a:r>
            <a:r>
              <a:rPr lang="en-US" sz="2400" b="1" dirty="0" smtClean="0">
                <a:solidFill>
                  <a:schemeClr val="bg2">
                    <a:lumMod val="50000"/>
                  </a:schemeClr>
                </a:solidFill>
                <a:latin typeface="Calibri" panose="020F0502020204030204" pitchFamily="34" charset="0"/>
              </a:rPr>
              <a:t>fits.</a:t>
            </a:r>
          </a:p>
          <a:p>
            <a:pPr marL="0" indent="0">
              <a:spcBef>
                <a:spcPts val="375"/>
              </a:spcBef>
              <a:buNone/>
            </a:pPr>
            <a:endParaRPr lang="en-US" sz="2400" b="1" dirty="0" smtClean="0">
              <a:solidFill>
                <a:schemeClr val="bg2">
                  <a:lumMod val="50000"/>
                </a:schemeClr>
              </a:solidFill>
              <a:latin typeface="Calibri" panose="020F0502020204030204" pitchFamily="34" charset="0"/>
            </a:endParaRPr>
          </a:p>
          <a:p>
            <a:pPr>
              <a:spcBef>
                <a:spcPts val="375"/>
              </a:spcBef>
            </a:pPr>
            <a:r>
              <a:rPr lang="en-US" sz="2400" b="1" dirty="0" smtClean="0">
                <a:solidFill>
                  <a:schemeClr val="bg2">
                    <a:lumMod val="50000"/>
                  </a:schemeClr>
                </a:solidFill>
                <a:latin typeface="Calibri" panose="020F0502020204030204" pitchFamily="34" charset="0"/>
              </a:rPr>
              <a:t>Whooping cough is on the rise in the United States.</a:t>
            </a:r>
          </a:p>
          <a:p>
            <a:pPr>
              <a:spcBef>
                <a:spcPts val="375"/>
              </a:spcBef>
            </a:pPr>
            <a:endParaRPr lang="en-US" sz="2400" b="1" dirty="0">
              <a:solidFill>
                <a:schemeClr val="bg2">
                  <a:lumMod val="50000"/>
                </a:schemeClr>
              </a:solidFill>
              <a:latin typeface="Calibri" panose="020F0502020204030204" pitchFamily="34" charset="0"/>
            </a:endParaRPr>
          </a:p>
          <a:p>
            <a:pPr marL="0" indent="0">
              <a:spcBef>
                <a:spcPts val="375"/>
              </a:spcBef>
              <a:buNone/>
            </a:pPr>
            <a:endParaRPr lang="en-US" sz="2400" b="1" dirty="0" smtClean="0">
              <a:solidFill>
                <a:schemeClr val="bg2">
                  <a:lumMod val="50000"/>
                </a:schemeClr>
              </a:solidFill>
              <a:latin typeface="Calibri" panose="020F0502020204030204" pitchFamily="34" charset="0"/>
            </a:endParaRPr>
          </a:p>
          <a:p>
            <a:pPr marL="0" indent="0">
              <a:spcBef>
                <a:spcPts val="375"/>
              </a:spcBef>
              <a:buNone/>
            </a:pPr>
            <a:r>
              <a:rPr lang="en-US" sz="1100" dirty="0" smtClean="0">
                <a:latin typeface="Calibri" panose="020F0502020204030204" pitchFamily="34" charset="0"/>
              </a:rPr>
              <a:t>SOURCE: Centers for Disease Control and Prevention. Pertussis (Whooping Cough). </a:t>
            </a:r>
            <a:r>
              <a:rPr lang="en-US" sz="1100" dirty="0" smtClean="0">
                <a:latin typeface="Calibri" panose="020F0502020204030204" pitchFamily="34" charset="0"/>
                <a:hlinkClick r:id="rId3" tooltip="https://www.cdc.gov/pertussis/index.html"/>
              </a:rPr>
              <a:t>https://www.cdc.gov/pertussis/index.html</a:t>
            </a:r>
            <a:endParaRPr lang="en-US" sz="1200" dirty="0" smtClean="0">
              <a:latin typeface="Calibri" panose="020F0502020204030204" pitchFamily="34" charset="0"/>
            </a:endParaRPr>
          </a:p>
          <a:p>
            <a:pPr lvl="1"/>
            <a:endParaRPr lang="en-US" sz="3100" b="1" dirty="0">
              <a:solidFill>
                <a:schemeClr val="bg2"/>
              </a:solidFill>
              <a:latin typeface="Calibri" panose="020F0502020204030204" pitchFamily="34" charset="0"/>
            </a:endParaRPr>
          </a:p>
          <a:p>
            <a:endParaRPr lang="en-US" dirty="0" smtClean="0"/>
          </a:p>
          <a:p>
            <a:pPr lvl="1"/>
            <a:endParaRPr lang="en-US" dirty="0" smtClean="0"/>
          </a:p>
          <a:p>
            <a:pPr lvl="1"/>
            <a:endParaRPr lang="en-US" dirty="0"/>
          </a:p>
        </p:txBody>
      </p:sp>
      <p:sp>
        <p:nvSpPr>
          <p:cNvPr id="2" name="Title 1"/>
          <p:cNvSpPr>
            <a:spLocks noGrp="1"/>
          </p:cNvSpPr>
          <p:nvPr>
            <p:ph type="title"/>
          </p:nvPr>
        </p:nvSpPr>
        <p:spPr>
          <a:xfrm>
            <a:off x="358225" y="416873"/>
            <a:ext cx="8229600" cy="868680"/>
          </a:xfrm>
        </p:spPr>
        <p:txBody>
          <a:bodyPr>
            <a:normAutofit/>
          </a:bodyPr>
          <a:lstStyle/>
          <a:p>
            <a:r>
              <a:rPr lang="en-US" sz="3200" b="1" dirty="0" smtClean="0">
                <a:latin typeface="Calibri" panose="020F0502020204030204" pitchFamily="34" charset="0"/>
              </a:rPr>
              <a:t>Whooping Cough (Pertussis):  The Disease</a:t>
            </a:r>
            <a:endParaRPr lang="en-US" sz="3200" b="1" dirty="0">
              <a:latin typeface="Calibri" panose="020F0502020204030204" pitchFamily="34" charset="0"/>
            </a:endParaRPr>
          </a:p>
        </p:txBody>
      </p:sp>
    </p:spTree>
    <p:extLst>
      <p:ext uri="{BB962C8B-B14F-4D97-AF65-F5344CB8AC3E}">
        <p14:creationId xmlns:p14="http://schemas.microsoft.com/office/powerpoint/2010/main" val="34719850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15623</TotalTime>
  <Words>6153</Words>
  <Application>Microsoft Office PowerPoint</Application>
  <PresentationFormat>On-screen Show (4:3)</PresentationFormat>
  <Paragraphs>525</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Wingdings</vt:lpstr>
      <vt:lpstr>Arial</vt:lpstr>
      <vt:lpstr>Courier New</vt:lpstr>
      <vt:lpstr>Calibri Light</vt:lpstr>
      <vt:lpstr>Office Theme</vt:lpstr>
      <vt:lpstr>How Your Child Care Program Can Support Immunization  </vt:lpstr>
      <vt:lpstr>Learning Objectives</vt:lpstr>
      <vt:lpstr>Immunization and Early Childhood Development</vt:lpstr>
      <vt:lpstr>Immunization and Early Childhood Development (cont.)</vt:lpstr>
      <vt:lpstr>Childhood Immunization Provides Big Savings</vt:lpstr>
      <vt:lpstr>Immunization Schedule</vt:lpstr>
      <vt:lpstr>Measles:  The Disease</vt:lpstr>
      <vt:lpstr>Measles:  Who Should Be Vaccinated?</vt:lpstr>
      <vt:lpstr>Whooping Cough (Pertussis):  The Disease</vt:lpstr>
      <vt:lpstr>Whooping Cough:  Who Should Be Vaccinated </vt:lpstr>
      <vt:lpstr>Flu (Influenza): The Disease</vt:lpstr>
      <vt:lpstr>The Health Impact of Flu</vt:lpstr>
      <vt:lpstr>Flu:  Who Should Be Vaccinated</vt:lpstr>
      <vt:lpstr>Outbreaks in Child Care Centers </vt:lpstr>
      <vt:lpstr>You Can Help Maintain and Strengthen Immunization Rates Among Families</vt:lpstr>
      <vt:lpstr>3 Ways to Support Immunization in Your Child Care Program</vt:lpstr>
      <vt:lpstr>Check Immunization Records Regularly</vt:lpstr>
      <vt:lpstr>Immunization Information Systems</vt:lpstr>
      <vt:lpstr>Keeping Track of Vaccinations: Making a Parent’s Job Easier</vt:lpstr>
      <vt:lpstr>Notifiable Diseases</vt:lpstr>
      <vt:lpstr>Educate Yourself and Your Staff</vt:lpstr>
      <vt:lpstr>Vaccines for Children Program</vt:lpstr>
      <vt:lpstr>Where to Learn About Immunization</vt:lpstr>
      <vt:lpstr>Other Ways to Learn About Immunization</vt:lpstr>
      <vt:lpstr>Get Vaccinated Yourself</vt:lpstr>
      <vt:lpstr>Vaccines Are needed Throughout the Lifespan</vt:lpstr>
      <vt:lpstr>Free Materials for Parents</vt:lpstr>
      <vt:lpstr>Infant Immunization FAQs</vt:lpstr>
      <vt:lpstr>CDC Immunization Schedules</vt:lpstr>
      <vt:lpstr>Parent’s Guide to Immunizations</vt:lpstr>
      <vt:lpstr>Ordering Materials</vt:lpstr>
      <vt:lpstr>Educating Parents</vt:lpstr>
      <vt:lpstr>Immunization Observances</vt:lpstr>
      <vt:lpstr>Summary</vt:lpstr>
      <vt:lpstr>THANK YOU!</vt:lpstr>
      <vt:lpstr>Questions?</vt:lpstr>
      <vt:lpstr>Contacts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Your Child Care Program Can Support Immunization</dc:title>
  <dc:creator>Centers for Disease Control and Prevention</dc:creator>
  <cp:keywords>CDC, NCIRD, Immunization, Childhood, Childhood Immunization, vaccine, vaccines, childhood vaccines, daycare, childcare, child care, childcare program, childcare programs, childhood illness, vaccine preventable disease, vaccine schdule,</cp:keywords>
  <cp:lastModifiedBy>LaRocque, Marcie (CDC/OID/NCIRD) (CTR)</cp:lastModifiedBy>
  <cp:revision>431</cp:revision>
  <dcterms:created xsi:type="dcterms:W3CDTF">2011-03-17T17:43:16Z</dcterms:created>
  <dcterms:modified xsi:type="dcterms:W3CDTF">2017-08-09T13:57:58Z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