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23"/>
  </p:notesMasterIdLst>
  <p:sldIdLst>
    <p:sldId id="256" r:id="rId2"/>
    <p:sldId id="257" r:id="rId3"/>
    <p:sldId id="258" r:id="rId4"/>
    <p:sldId id="259" r:id="rId5"/>
    <p:sldId id="260" r:id="rId6"/>
    <p:sldId id="275" r:id="rId7"/>
    <p:sldId id="261" r:id="rId8"/>
    <p:sldId id="262" r:id="rId9"/>
    <p:sldId id="27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9A0BB-D99E-43EE-8ECC-B5A674A81F87}"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1CC19-517D-4716-8783-F48BAD3D49F5}" type="slidenum">
              <a:rPr lang="en-US" smtClean="0"/>
              <a:t>‹#›</a:t>
            </a:fld>
            <a:endParaRPr lang="en-US"/>
          </a:p>
        </p:txBody>
      </p:sp>
    </p:spTree>
    <p:extLst>
      <p:ext uri="{BB962C8B-B14F-4D97-AF65-F5344CB8AC3E}">
        <p14:creationId xmlns:p14="http://schemas.microsoft.com/office/powerpoint/2010/main" val="365543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2011 measles outbreak:  http://www.cdc.gov/mmwr/preview/mmwrhtml/mm6115a1.htm?s_cid=mm6115a1_w</a:t>
            </a:r>
          </a:p>
          <a:p>
            <a:r>
              <a:rPr lang="en-US" dirty="0" smtClean="0"/>
              <a:t>2009</a:t>
            </a:r>
            <a:r>
              <a:rPr lang="en-US" baseline="0" dirty="0" smtClean="0"/>
              <a:t> </a:t>
            </a:r>
            <a:r>
              <a:rPr lang="en-US" baseline="0" dirty="0" err="1" smtClean="0"/>
              <a:t>Hib</a:t>
            </a:r>
            <a:r>
              <a:rPr lang="en-US" baseline="0" dirty="0" smtClean="0"/>
              <a:t> outbreak: http://children.webmd.com/vaccines/news/20090123/hib-outbreak-kills-unvaccinated-child</a:t>
            </a:r>
          </a:p>
          <a:p>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3</a:t>
            </a:fld>
            <a:endParaRPr lang="en-US"/>
          </a:p>
        </p:txBody>
      </p:sp>
    </p:spTree>
    <p:extLst>
      <p:ext uri="{BB962C8B-B14F-4D97-AF65-F5344CB8AC3E}">
        <p14:creationId xmlns:p14="http://schemas.microsoft.com/office/powerpoint/2010/main" val="3797640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http://www.chop.edu/service/vaccine-education-center/a-look-at-each-vaccine/hib-vaccine.html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16</a:t>
            </a:fld>
            <a:endParaRPr lang="en-US"/>
          </a:p>
        </p:txBody>
      </p:sp>
    </p:spTree>
    <p:extLst>
      <p:ext uri="{BB962C8B-B14F-4D97-AF65-F5344CB8AC3E}">
        <p14:creationId xmlns:p14="http://schemas.microsoft.com/office/powerpoint/2010/main" val="118048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http://www.chop.edu/service/vaccine-education-center/a-look-at-each-vaccine/pneumococcus-vaccine.html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17</a:t>
            </a:fld>
            <a:endParaRPr lang="en-US"/>
          </a:p>
        </p:txBody>
      </p:sp>
    </p:spTree>
    <p:extLst>
      <p:ext uri="{BB962C8B-B14F-4D97-AF65-F5344CB8AC3E}">
        <p14:creationId xmlns:p14="http://schemas.microsoft.com/office/powerpoint/2010/main" val="2958575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http://www.chop.edu/service/vaccine-education-center/a-look-at-each-vaccine/polio-vaccine.html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18</a:t>
            </a:fld>
            <a:endParaRPr lang="en-US"/>
          </a:p>
        </p:txBody>
      </p:sp>
    </p:spTree>
    <p:extLst>
      <p:ext uri="{BB962C8B-B14F-4D97-AF65-F5344CB8AC3E}">
        <p14:creationId xmlns:p14="http://schemas.microsoft.com/office/powerpoint/2010/main" val="403095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Evaluating online health sources: http://www.vaccineinformation.org/internet-immunization-info/</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19</a:t>
            </a:fld>
            <a:endParaRPr lang="en-US"/>
          </a:p>
        </p:txBody>
      </p:sp>
    </p:spTree>
    <p:extLst>
      <p:ext uri="{BB962C8B-B14F-4D97-AF65-F5344CB8AC3E}">
        <p14:creationId xmlns:p14="http://schemas.microsoft.com/office/powerpoint/2010/main" val="250971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cases of pertussis caught</a:t>
            </a:r>
            <a:r>
              <a:rPr lang="en-US" baseline="0" dirty="0" smtClean="0"/>
              <a:t> too late for treatment:  http://www.ncbi.nlm.nih.gov/pubmedhealth/PMH0002528/</a:t>
            </a:r>
          </a:p>
          <a:p>
            <a:r>
              <a:rPr lang="en-US" baseline="0" dirty="0" smtClean="0"/>
              <a:t>No treatment for rotavirus: http://www.mayoclinic.com/health/rotavirus/DS00783/DSECTION=treatments-and-drugs</a:t>
            </a:r>
          </a:p>
          <a:p>
            <a:r>
              <a:rPr lang="en-US" baseline="0" dirty="0" smtClean="0"/>
              <a:t>No treatment for established measles: http://www.mayoclinic.com/health/measles/DS00331/DSECTION=treatments-and-drugs</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4</a:t>
            </a:fld>
            <a:endParaRPr lang="en-US"/>
          </a:p>
        </p:txBody>
      </p:sp>
    </p:spTree>
    <p:extLst>
      <p:ext uri="{BB962C8B-B14F-4D97-AF65-F5344CB8AC3E}">
        <p14:creationId xmlns:p14="http://schemas.microsoft.com/office/powerpoint/2010/main" val="193383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Infographic</a:t>
            </a:r>
            <a:r>
              <a:rPr lang="en-US" dirty="0" smtClean="0"/>
              <a:t>—the</a:t>
            </a:r>
            <a:r>
              <a:rPr lang="en-US" baseline="0" dirty="0" smtClean="0"/>
              <a:t> journey of a child’s vaccine: http://www.cdc.gov/vaccines/parents/infographics/journey-of-child-vaccine.html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7</a:t>
            </a:fld>
            <a:endParaRPr lang="en-US"/>
          </a:p>
        </p:txBody>
      </p:sp>
    </p:spTree>
    <p:extLst>
      <p:ext uri="{BB962C8B-B14F-4D97-AF65-F5344CB8AC3E}">
        <p14:creationId xmlns:p14="http://schemas.microsoft.com/office/powerpoint/2010/main" val="100001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IOM Adverse Events and Vaccines:  http://www.iom.edu/Reports/2011/Adverse-Effects-of-Vaccines-Evidence-and-Causality.aspx</a:t>
            </a:r>
          </a:p>
          <a:p>
            <a:r>
              <a:rPr lang="en-US" dirty="0" smtClean="0"/>
              <a:t>IOM Vaccination Schedule:  http://www.iom.edu/Reports/2013/The-Childhood-Immunization-Schedule-and-Safety.aspx</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8</a:t>
            </a:fld>
            <a:endParaRPr lang="en-US"/>
          </a:p>
        </p:txBody>
      </p:sp>
    </p:spTree>
    <p:extLst>
      <p:ext uri="{BB962C8B-B14F-4D97-AF65-F5344CB8AC3E}">
        <p14:creationId xmlns:p14="http://schemas.microsoft.com/office/powerpoint/2010/main" val="177166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Tdap</a:t>
            </a:r>
            <a:r>
              <a:rPr lang="en-US" dirty="0" smtClean="0"/>
              <a:t> in pregnancy: http://www.acog.org/Resources%20And%20Publications/Committee%20Opinions/Committee%20on%20Obstetric%20Practice/Update%20on%20Immunization%20and%20Pregnancy%20Tetanus%20Diphtheria%20and%20Pertussis%20Vaccination.aspx</a:t>
            </a:r>
          </a:p>
          <a:p>
            <a:r>
              <a:rPr lang="en-US" dirty="0" smtClean="0"/>
              <a:t>Flu shot in pregnancy:</a:t>
            </a:r>
            <a:r>
              <a:rPr lang="en-US" baseline="0" dirty="0" smtClean="0"/>
              <a:t> http://www.cdc.gov/features/pregnancyandflu/</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10</a:t>
            </a:fld>
            <a:endParaRPr lang="en-US"/>
          </a:p>
        </p:txBody>
      </p:sp>
    </p:spTree>
    <p:extLst>
      <p:ext uri="{BB962C8B-B14F-4D97-AF65-F5344CB8AC3E}">
        <p14:creationId xmlns:p14="http://schemas.microsoft.com/office/powerpoint/2010/main" val="181177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Cocooning new babies through immunization http://www.immunize.org/cocooning/</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11</a:t>
            </a:fld>
            <a:endParaRPr lang="en-US"/>
          </a:p>
        </p:txBody>
      </p:sp>
    </p:spTree>
    <p:extLst>
      <p:ext uri="{BB962C8B-B14F-4D97-AF65-F5344CB8AC3E}">
        <p14:creationId xmlns:p14="http://schemas.microsoft.com/office/powerpoint/2010/main" val="250717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http://www.chop.edu/service/vaccine-education-center/a-look-at-each-vaccine/hepatitis-b-vaccine.html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13</a:t>
            </a:fld>
            <a:endParaRPr lang="en-US"/>
          </a:p>
        </p:txBody>
      </p:sp>
    </p:spTree>
    <p:extLst>
      <p:ext uri="{BB962C8B-B14F-4D97-AF65-F5344CB8AC3E}">
        <p14:creationId xmlns:p14="http://schemas.microsoft.com/office/powerpoint/2010/main" val="307625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http://www.chop.edu/service/vaccine-education-center/a-look-at-each-vaccine/rotavirus.html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14</a:t>
            </a:fld>
            <a:endParaRPr lang="en-US"/>
          </a:p>
        </p:txBody>
      </p:sp>
    </p:spTree>
    <p:extLst>
      <p:ext uri="{BB962C8B-B14F-4D97-AF65-F5344CB8AC3E}">
        <p14:creationId xmlns:p14="http://schemas.microsoft.com/office/powerpoint/2010/main" val="191407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http://www.chop.edu/service/vaccine-education-center/a-look-at-each-vaccine/dtap-diphtheria-tetanus-and-pertussis-vaccine.html</a:t>
            </a:r>
            <a:endParaRPr lang="en-US" dirty="0"/>
          </a:p>
        </p:txBody>
      </p:sp>
      <p:sp>
        <p:nvSpPr>
          <p:cNvPr id="4" name="Slide Number Placeholder 3"/>
          <p:cNvSpPr>
            <a:spLocks noGrp="1"/>
          </p:cNvSpPr>
          <p:nvPr>
            <p:ph type="sldNum" sz="quarter" idx="10"/>
          </p:nvPr>
        </p:nvSpPr>
        <p:spPr/>
        <p:txBody>
          <a:bodyPr/>
          <a:lstStyle/>
          <a:p>
            <a:fld id="{9071CC19-517D-4716-8783-F48BAD3D49F5}" type="slidenum">
              <a:rPr lang="en-US" smtClean="0"/>
              <a:t>15</a:t>
            </a:fld>
            <a:endParaRPr lang="en-US"/>
          </a:p>
        </p:txBody>
      </p:sp>
    </p:spTree>
    <p:extLst>
      <p:ext uri="{BB962C8B-B14F-4D97-AF65-F5344CB8AC3E}">
        <p14:creationId xmlns:p14="http://schemas.microsoft.com/office/powerpoint/2010/main" val="149484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F1FCE7-7337-4E4C-BF3A-6AAD38E7AB4C}"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4ABC433-9FB7-43A1-8ED0-A5235990A04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1FCE7-7337-4E4C-BF3A-6AAD38E7AB4C}"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F1FCE7-7337-4E4C-BF3A-6AAD38E7AB4C}"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1FCE7-7337-4E4C-BF3A-6AAD38E7AB4C}"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F1FCE7-7337-4E4C-BF3A-6AAD38E7AB4C}" type="datetimeFigureOut">
              <a:rPr lang="en-US" smtClean="0"/>
              <a:t>1/15/2014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BC433-9FB7-43A1-8ED0-A5235990A04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F1FCE7-7337-4E4C-BF3A-6AAD38E7AB4C}"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F1FCE7-7337-4E4C-BF3A-6AAD38E7AB4C}"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1FCE7-7337-4E4C-BF3A-6AAD38E7AB4C}"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4F1FCE7-7337-4E4C-BF3A-6AAD38E7AB4C}"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BC433-9FB7-43A1-8ED0-A5235990A0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F1FCE7-7337-4E4C-BF3A-6AAD38E7AB4C}"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BC433-9FB7-43A1-8ED0-A5235990A04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4F1FCE7-7337-4E4C-BF3A-6AAD38E7AB4C}" type="datetimeFigureOut">
              <a:rPr lang="en-US" smtClean="0"/>
              <a:t>1/15/2014</a:t>
            </a:fld>
            <a:endParaRPr lang="en-US"/>
          </a:p>
        </p:txBody>
      </p:sp>
      <p:sp>
        <p:nvSpPr>
          <p:cNvPr id="7" name="Slide Number Placeholder 6"/>
          <p:cNvSpPr>
            <a:spLocks noGrp="1"/>
          </p:cNvSpPr>
          <p:nvPr>
            <p:ph type="sldNum" sz="quarter" idx="12"/>
          </p:nvPr>
        </p:nvSpPr>
        <p:spPr/>
        <p:txBody>
          <a:bodyPr/>
          <a:lstStyle/>
          <a:p>
            <a:fld id="{64ABC433-9FB7-43A1-8ED0-A5235990A04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4F1FCE7-7337-4E4C-BF3A-6AAD38E7AB4C}"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4ABC433-9FB7-43A1-8ED0-A5235990A04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92500"/>
          </a:bodyPr>
          <a:lstStyle/>
          <a:p>
            <a:r>
              <a:rPr lang="en-US" dirty="0" smtClean="0"/>
              <a:t>Protecting Babies through Immunization</a:t>
            </a:r>
            <a:endParaRPr lang="en-US" dirty="0"/>
          </a:p>
        </p:txBody>
      </p:sp>
      <p:sp>
        <p:nvSpPr>
          <p:cNvPr id="4" name="Title 3"/>
          <p:cNvSpPr>
            <a:spLocks noGrp="1"/>
          </p:cNvSpPr>
          <p:nvPr>
            <p:ph type="ctrTitle"/>
          </p:nvPr>
        </p:nvSpPr>
        <p:spPr/>
        <p:txBody>
          <a:bodyPr>
            <a:normAutofit fontScale="90000"/>
          </a:bodyPr>
          <a:lstStyle/>
          <a:p>
            <a:r>
              <a:rPr lang="en-US" dirty="0" smtClean="0"/>
              <a:t>Safe and Healthy Babies</a:t>
            </a:r>
            <a:endParaRPr lang="en-US" dirty="0"/>
          </a:p>
        </p:txBody>
      </p:sp>
    </p:spTree>
    <p:extLst>
      <p:ext uri="{BB962C8B-B14F-4D97-AF65-F5344CB8AC3E}">
        <p14:creationId xmlns:p14="http://schemas.microsoft.com/office/powerpoint/2010/main" val="738947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Protection begins before birth</a:t>
            </a:r>
            <a:endParaRPr lang="en-US" dirty="0"/>
          </a:p>
        </p:txBody>
      </p:sp>
      <p:sp>
        <p:nvSpPr>
          <p:cNvPr id="3" name="Content Placeholder 2"/>
          <p:cNvSpPr>
            <a:spLocks noGrp="1"/>
          </p:cNvSpPr>
          <p:nvPr>
            <p:ph sz="half" idx="1"/>
          </p:nvPr>
        </p:nvSpPr>
        <p:spPr>
          <a:xfrm>
            <a:off x="426128" y="1719070"/>
            <a:ext cx="4450672" cy="4605529"/>
          </a:xfrm>
        </p:spPr>
        <p:txBody>
          <a:bodyPr>
            <a:normAutofit/>
          </a:bodyPr>
          <a:lstStyle/>
          <a:p>
            <a:pPr marL="114300" indent="0">
              <a:buNone/>
            </a:pPr>
            <a:r>
              <a:rPr lang="en-US" dirty="0" smtClean="0"/>
              <a:t>Pregnant women need vaccines!</a:t>
            </a:r>
          </a:p>
          <a:p>
            <a:r>
              <a:rPr lang="en-US" dirty="0" err="1" smtClean="0"/>
              <a:t>Tdap</a:t>
            </a:r>
            <a:r>
              <a:rPr lang="en-US" dirty="0" smtClean="0"/>
              <a:t> (Tetanus Diphtheria, and Pertussis) vaccine protects mom and baby</a:t>
            </a:r>
          </a:p>
          <a:p>
            <a:r>
              <a:rPr lang="en-US" dirty="0" smtClean="0"/>
              <a:t>Influenza (flu</a:t>
            </a:r>
            <a:r>
              <a:rPr lang="en-US" smtClean="0"/>
              <a:t>) </a:t>
            </a:r>
            <a:r>
              <a:rPr lang="en-US" smtClean="0"/>
              <a:t>vaccine </a:t>
            </a:r>
            <a:r>
              <a:rPr lang="en-US" dirty="0" smtClean="0"/>
              <a:t>is safe and important in pregnancy.</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419600" y="2286000"/>
            <a:ext cx="4038600" cy="3028950"/>
          </a:xfrm>
        </p:spPr>
      </p:pic>
    </p:spTree>
    <p:extLst>
      <p:ext uri="{BB962C8B-B14F-4D97-AF65-F5344CB8AC3E}">
        <p14:creationId xmlns:p14="http://schemas.microsoft.com/office/powerpoint/2010/main" val="335985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 a cocoon of protection</a:t>
            </a:r>
            <a:endParaRPr lang="en-US" dirty="0"/>
          </a:p>
        </p:txBody>
      </p:sp>
      <p:sp>
        <p:nvSpPr>
          <p:cNvPr id="3" name="Content Placeholder 2"/>
          <p:cNvSpPr>
            <a:spLocks noGrp="1"/>
          </p:cNvSpPr>
          <p:nvPr>
            <p:ph sz="half" idx="1"/>
          </p:nvPr>
        </p:nvSpPr>
        <p:spPr>
          <a:xfrm>
            <a:off x="426128" y="1719071"/>
            <a:ext cx="4450672" cy="4407408"/>
          </a:xfrm>
        </p:spPr>
        <p:txBody>
          <a:bodyPr>
            <a:normAutofit/>
          </a:bodyPr>
          <a:lstStyle/>
          <a:p>
            <a:pPr marL="114300" indent="0">
              <a:buNone/>
            </a:pPr>
            <a:r>
              <a:rPr lang="en-US" dirty="0" smtClean="0"/>
              <a:t>Some illnesses, like pertussis (whooping cough) are particularly dangerous to newborns.  Any adults in close contact with a newborn should check on what shots they need.</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408238"/>
            <a:ext cx="4038600" cy="3028950"/>
          </a:xfrm>
        </p:spPr>
      </p:pic>
    </p:spTree>
    <p:extLst>
      <p:ext uri="{BB962C8B-B14F-4D97-AF65-F5344CB8AC3E}">
        <p14:creationId xmlns:p14="http://schemas.microsoft.com/office/powerpoint/2010/main" val="399166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vaccines will my baby receive?</a:t>
            </a:r>
            <a:endParaRPr lang="en-US" dirty="0"/>
          </a:p>
        </p:txBody>
      </p:sp>
      <p:sp>
        <p:nvSpPr>
          <p:cNvPr id="8" name="Content Placeholder 7"/>
          <p:cNvSpPr>
            <a:spLocks noGrp="1"/>
          </p:cNvSpPr>
          <p:nvPr>
            <p:ph sz="half" idx="2"/>
          </p:nvPr>
        </p:nvSpPr>
        <p:spPr>
          <a:xfrm>
            <a:off x="4419600" y="5943600"/>
            <a:ext cx="46716" cy="182562"/>
          </a:xfrm>
        </p:spPr>
        <p:txBody>
          <a:bodyPr>
            <a:normAutofit fontScale="25000" lnSpcReduction="20000"/>
          </a:bodyPr>
          <a:lstStyle/>
          <a:p>
            <a:pPr marL="114300" indent="0">
              <a:buNone/>
            </a:pPr>
            <a:endParaRPr lang="en-US" dirty="0"/>
          </a:p>
        </p:txBody>
      </p:sp>
      <p:sp>
        <p:nvSpPr>
          <p:cNvPr id="9" name="Text Placeholder 8"/>
          <p:cNvSpPr>
            <a:spLocks noGrp="1"/>
          </p:cNvSpPr>
          <p:nvPr>
            <p:ph type="body" sz="quarter" idx="3"/>
          </p:nvPr>
        </p:nvSpPr>
        <p:spPr>
          <a:xfrm>
            <a:off x="457201" y="1722438"/>
            <a:ext cx="8229600" cy="639762"/>
          </a:xfrm>
        </p:spPr>
        <p:txBody>
          <a:bodyPr/>
          <a:lstStyle/>
          <a:p>
            <a:r>
              <a:rPr lang="en-US" dirty="0" smtClean="0"/>
              <a:t>Vaccines given in the first six months of life.</a:t>
            </a:r>
            <a:endParaRPr lang="en-US"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286000" y="2514600"/>
            <a:ext cx="4041775" cy="3058097"/>
          </a:xfrm>
        </p:spPr>
      </p:pic>
    </p:spTree>
    <p:extLst>
      <p:ext uri="{BB962C8B-B14F-4D97-AF65-F5344CB8AC3E}">
        <p14:creationId xmlns:p14="http://schemas.microsoft.com/office/powerpoint/2010/main" val="362461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B vaccine</a:t>
            </a:r>
            <a:endParaRPr lang="en-US" dirty="0"/>
          </a:p>
        </p:txBody>
      </p:sp>
      <p:sp>
        <p:nvSpPr>
          <p:cNvPr id="4" name="Content Placeholder 3"/>
          <p:cNvSpPr>
            <a:spLocks noGrp="1"/>
          </p:cNvSpPr>
          <p:nvPr>
            <p:ph sz="half" idx="1"/>
          </p:nvPr>
        </p:nvSpPr>
        <p:spPr>
          <a:xfrm>
            <a:off x="76200" y="1600200"/>
            <a:ext cx="4724400" cy="5105400"/>
          </a:xfrm>
        </p:spPr>
        <p:txBody>
          <a:bodyPr>
            <a:normAutofit fontScale="47500" lnSpcReduction="20000"/>
          </a:bodyPr>
          <a:lstStyle/>
          <a:p>
            <a:r>
              <a:rPr lang="en-US" sz="4500" dirty="0"/>
              <a:t>The hepatitis B virus can be spread through contact with blood, saliva, body tissues, or the fluids of an infected person. </a:t>
            </a:r>
            <a:endParaRPr lang="en-US" sz="4500" dirty="0" smtClean="0"/>
          </a:p>
          <a:p>
            <a:r>
              <a:rPr lang="en-US" sz="4500" dirty="0" smtClean="0"/>
              <a:t>Many </a:t>
            </a:r>
            <a:r>
              <a:rPr lang="en-US" sz="4500" dirty="0"/>
              <a:t>people who contract hepatitis B never discover the source of their infection. </a:t>
            </a:r>
            <a:endParaRPr lang="en-US" sz="4500" dirty="0" smtClean="0"/>
          </a:p>
          <a:p>
            <a:r>
              <a:rPr lang="en-US" sz="4500" dirty="0" smtClean="0"/>
              <a:t>Infants </a:t>
            </a:r>
            <a:r>
              <a:rPr lang="en-US" sz="4500" dirty="0"/>
              <a:t>are at special risk because if they become infected at birth, 90% of them will develop a life-long hepatitis B infection and 25% of those will develop liver cancer or liver failure later in life. </a:t>
            </a:r>
            <a:endParaRPr lang="en-US" sz="4500" dirty="0" smtClean="0"/>
          </a:p>
          <a:p>
            <a:r>
              <a:rPr lang="en-US" sz="4500" dirty="0" smtClean="0"/>
              <a:t>Reactions </a:t>
            </a:r>
            <a:r>
              <a:rPr lang="en-US" sz="4500" dirty="0"/>
              <a:t>to the vaccine, if any, tend to be mild, such as soreness at the injection site or slight fever</a:t>
            </a:r>
            <a:r>
              <a:rPr lang="en-US" dirty="0"/>
              <a:t/>
            </a:r>
            <a:br>
              <a:rPr lang="en-US" dirty="0"/>
            </a:b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286000"/>
            <a:ext cx="3981435" cy="2702629"/>
          </a:xfrm>
        </p:spPr>
      </p:pic>
    </p:spTree>
    <p:extLst>
      <p:ext uri="{BB962C8B-B14F-4D97-AF65-F5344CB8AC3E}">
        <p14:creationId xmlns:p14="http://schemas.microsoft.com/office/powerpoint/2010/main" val="3565986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Rotavirus vaccine</a:t>
            </a:r>
            <a:endParaRPr lang="en-US" dirty="0"/>
          </a:p>
        </p:txBody>
      </p:sp>
      <p:sp>
        <p:nvSpPr>
          <p:cNvPr id="3" name="Content Placeholder 2"/>
          <p:cNvSpPr>
            <a:spLocks noGrp="1"/>
          </p:cNvSpPr>
          <p:nvPr>
            <p:ph sz="half" idx="1"/>
          </p:nvPr>
        </p:nvSpPr>
        <p:spPr>
          <a:xfrm>
            <a:off x="76200" y="1676400"/>
            <a:ext cx="5867400" cy="4648200"/>
          </a:xfrm>
        </p:spPr>
        <p:txBody>
          <a:bodyPr>
            <a:normAutofit fontScale="55000" lnSpcReduction="20000"/>
          </a:bodyPr>
          <a:lstStyle/>
          <a:p>
            <a:r>
              <a:rPr lang="en-US" sz="3800" dirty="0" err="1"/>
              <a:t>Rotaviral</a:t>
            </a:r>
            <a:r>
              <a:rPr lang="en-US" sz="3800" dirty="0"/>
              <a:t> gastroenteritis </a:t>
            </a:r>
            <a:r>
              <a:rPr lang="en-US" sz="3800" dirty="0" smtClean="0"/>
              <a:t>causes </a:t>
            </a:r>
            <a:r>
              <a:rPr lang="en-US" sz="3800" dirty="0"/>
              <a:t>vomiting, diarrhea, and fever. </a:t>
            </a:r>
            <a:endParaRPr lang="en-US" sz="3800" dirty="0" smtClean="0"/>
          </a:p>
          <a:p>
            <a:r>
              <a:rPr lang="en-US" sz="3800" dirty="0" smtClean="0"/>
              <a:t>Once </a:t>
            </a:r>
            <a:r>
              <a:rPr lang="en-US" sz="3800" dirty="0"/>
              <a:t>ill, infants can quickly become dehydrated. </a:t>
            </a:r>
            <a:endParaRPr lang="en-US" sz="3800" dirty="0" smtClean="0"/>
          </a:p>
          <a:p>
            <a:r>
              <a:rPr lang="en-US" sz="3800" dirty="0" smtClean="0"/>
              <a:t>Rotavirus </a:t>
            </a:r>
            <a:r>
              <a:rPr lang="en-US" sz="3800" dirty="0"/>
              <a:t>is spread from person to person, regardless of the hygienic condition of the environment. </a:t>
            </a:r>
            <a:endParaRPr lang="en-US" sz="3800" dirty="0" smtClean="0"/>
          </a:p>
          <a:p>
            <a:r>
              <a:rPr lang="en-US" sz="3800" dirty="0" smtClean="0"/>
              <a:t>Before </a:t>
            </a:r>
            <a:r>
              <a:rPr lang="en-US" sz="3800" dirty="0"/>
              <a:t>the vaccine was added to the childhood immunization schedule, up to 70,000 children were hospitalized annually in the U.S. due to rotavirus.  </a:t>
            </a:r>
            <a:endParaRPr lang="en-US" sz="3800" dirty="0" smtClean="0"/>
          </a:p>
          <a:p>
            <a:r>
              <a:rPr lang="en-US" sz="3800" dirty="0" smtClean="0"/>
              <a:t>This </a:t>
            </a:r>
            <a:r>
              <a:rPr lang="en-US" sz="3800" dirty="0"/>
              <a:t>vaccine, which is given by mouth, is notable for its extremely low incidence of side effects which, if they occur, are very mild, and can include fever </a:t>
            </a:r>
            <a:r>
              <a:rPr lang="en-US" sz="3800" dirty="0" smtClean="0"/>
              <a:t>and </a:t>
            </a:r>
            <a:r>
              <a:rPr lang="en-US" sz="3800" dirty="0"/>
              <a:t>diarrhea</a:t>
            </a:r>
            <a:r>
              <a:rPr lang="en-US" dirty="0"/>
              <a:t>.</a:t>
            </a:r>
            <a:br>
              <a:rPr lang="en-US" dirty="0"/>
            </a:b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2590800"/>
            <a:ext cx="3197753" cy="2133600"/>
          </a:xfrm>
        </p:spPr>
      </p:pic>
    </p:spTree>
    <p:extLst>
      <p:ext uri="{BB962C8B-B14F-4D97-AF65-F5344CB8AC3E}">
        <p14:creationId xmlns:p14="http://schemas.microsoft.com/office/powerpoint/2010/main" val="4059443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DT</a:t>
            </a:r>
            <a:r>
              <a:rPr lang="en-US" cap="none" dirty="0" err="1" smtClean="0"/>
              <a:t>a</a:t>
            </a:r>
            <a:r>
              <a:rPr lang="en-US" dirty="0" err="1" smtClean="0"/>
              <a:t>P</a:t>
            </a:r>
            <a:r>
              <a:rPr lang="en-US" dirty="0" smtClean="0"/>
              <a:t> (Diphtheria, Tetanus, and  </a:t>
            </a:r>
            <a:r>
              <a:rPr lang="en-US" dirty="0" err="1" smtClean="0"/>
              <a:t>acellular</a:t>
            </a:r>
            <a:r>
              <a:rPr lang="en-US" dirty="0" smtClean="0"/>
              <a:t> Pertussis) vaccine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981200"/>
            <a:ext cx="3429000" cy="2571750"/>
          </a:xfrm>
        </p:spPr>
      </p:pic>
      <p:sp>
        <p:nvSpPr>
          <p:cNvPr id="4" name="Content Placeholder 3"/>
          <p:cNvSpPr>
            <a:spLocks noGrp="1"/>
          </p:cNvSpPr>
          <p:nvPr>
            <p:ph sz="half" idx="2"/>
          </p:nvPr>
        </p:nvSpPr>
        <p:spPr>
          <a:xfrm>
            <a:off x="3581400" y="1600200"/>
            <a:ext cx="5410200" cy="4953000"/>
          </a:xfrm>
        </p:spPr>
        <p:txBody>
          <a:bodyPr>
            <a:noAutofit/>
          </a:bodyPr>
          <a:lstStyle/>
          <a:p>
            <a:r>
              <a:rPr lang="en-US" sz="2000" dirty="0"/>
              <a:t>D</a:t>
            </a:r>
            <a:r>
              <a:rPr lang="en-US" sz="2000" dirty="0" smtClean="0"/>
              <a:t>iphtheria</a:t>
            </a:r>
            <a:r>
              <a:rPr lang="en-US" sz="2000" dirty="0"/>
              <a:t>, tetanus, and </a:t>
            </a:r>
            <a:r>
              <a:rPr lang="en-US" sz="2000" dirty="0" smtClean="0"/>
              <a:t>pertussis were </a:t>
            </a:r>
            <a:r>
              <a:rPr lang="en-US" sz="2000" dirty="0"/>
              <a:t>significant causes of death before these vaccines were introduced. </a:t>
            </a:r>
            <a:endParaRPr lang="en-US" sz="2000" dirty="0" smtClean="0"/>
          </a:p>
          <a:p>
            <a:r>
              <a:rPr lang="en-US" sz="2000" dirty="0" smtClean="0"/>
              <a:t>Pertussis</a:t>
            </a:r>
            <a:r>
              <a:rPr lang="en-US" sz="2000" dirty="0"/>
              <a:t>, a particularly dangerous disease in babies, used to cause 8,000 deaths a year in the U.S., primarily in infants. </a:t>
            </a:r>
            <a:endParaRPr lang="en-US" sz="2000" dirty="0" smtClean="0"/>
          </a:p>
          <a:p>
            <a:r>
              <a:rPr lang="en-US" sz="2000" dirty="0" smtClean="0"/>
              <a:t>While </a:t>
            </a:r>
            <a:r>
              <a:rPr lang="en-US" sz="2000" dirty="0"/>
              <a:t>diphtheria and tetanus cases have been kept at bay through vaccination, pertussis outbreaks still occur in the U.S. and are on the rise. </a:t>
            </a:r>
            <a:endParaRPr lang="en-US" sz="2000" dirty="0" smtClean="0"/>
          </a:p>
          <a:p>
            <a:r>
              <a:rPr lang="en-US" sz="2000" dirty="0" smtClean="0"/>
              <a:t>Side </a:t>
            </a:r>
            <a:r>
              <a:rPr lang="en-US" sz="2000" dirty="0"/>
              <a:t>effects of the vaccine may include fever, fussiness, and soreness at the injection site.</a:t>
            </a:r>
            <a:br>
              <a:rPr lang="en-US" sz="2000" dirty="0"/>
            </a:br>
            <a:endParaRPr lang="en-US" sz="2000" dirty="0"/>
          </a:p>
        </p:txBody>
      </p:sp>
    </p:spTree>
    <p:extLst>
      <p:ext uri="{BB962C8B-B14F-4D97-AF65-F5344CB8AC3E}">
        <p14:creationId xmlns:p14="http://schemas.microsoft.com/office/powerpoint/2010/main" val="2084003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Haemophilus</a:t>
            </a:r>
            <a:r>
              <a:rPr lang="en-US" dirty="0" smtClean="0"/>
              <a:t> </a:t>
            </a:r>
            <a:r>
              <a:rPr lang="en-US" dirty="0" err="1" smtClean="0"/>
              <a:t>influenzae</a:t>
            </a:r>
            <a:r>
              <a:rPr lang="en-US" dirty="0" smtClean="0"/>
              <a:t> type b (</a:t>
            </a:r>
            <a:r>
              <a:rPr lang="en-US" dirty="0" err="1" smtClean="0"/>
              <a:t>Hib</a:t>
            </a:r>
            <a:r>
              <a:rPr lang="en-US" dirty="0" smtClean="0"/>
              <a:t>)vaccine</a:t>
            </a:r>
            <a:endParaRPr lang="en-US" dirty="0"/>
          </a:p>
        </p:txBody>
      </p:sp>
      <p:sp>
        <p:nvSpPr>
          <p:cNvPr id="3" name="Content Placeholder 2"/>
          <p:cNvSpPr>
            <a:spLocks noGrp="1"/>
          </p:cNvSpPr>
          <p:nvPr>
            <p:ph sz="half" idx="1"/>
          </p:nvPr>
        </p:nvSpPr>
        <p:spPr>
          <a:xfrm>
            <a:off x="152400" y="1905000"/>
            <a:ext cx="5791200" cy="4407408"/>
          </a:xfrm>
        </p:spPr>
        <p:txBody>
          <a:bodyPr>
            <a:normAutofit fontScale="77500" lnSpcReduction="20000"/>
          </a:bodyPr>
          <a:lstStyle/>
          <a:p>
            <a:r>
              <a:rPr lang="en-US" dirty="0" err="1" smtClean="0"/>
              <a:t>Hib</a:t>
            </a:r>
            <a:r>
              <a:rPr lang="en-US" dirty="0" smtClean="0"/>
              <a:t> is </a:t>
            </a:r>
            <a:r>
              <a:rPr lang="en-US" dirty="0"/>
              <a:t>a bacterial infection often spread through coughing or from contact with an infected person’s saliva. </a:t>
            </a:r>
            <a:endParaRPr lang="en-US" dirty="0" smtClean="0"/>
          </a:p>
          <a:p>
            <a:r>
              <a:rPr lang="en-US" dirty="0" smtClean="0"/>
              <a:t>It </a:t>
            </a:r>
            <a:r>
              <a:rPr lang="en-US" dirty="0"/>
              <a:t>can lead to severe infections of the brain, throat, and blood. </a:t>
            </a:r>
            <a:endParaRPr lang="en-US" dirty="0" smtClean="0"/>
          </a:p>
          <a:p>
            <a:r>
              <a:rPr lang="en-US" dirty="0" err="1" smtClean="0"/>
              <a:t>Hib</a:t>
            </a:r>
            <a:r>
              <a:rPr lang="en-US" dirty="0" smtClean="0"/>
              <a:t> </a:t>
            </a:r>
            <a:r>
              <a:rPr lang="en-US" dirty="0"/>
              <a:t>infection of the brain (meningitis) is an extremely serious illness that is fatal in 5% of patients and causes brain damage in 10% to 30% of survivors. </a:t>
            </a:r>
            <a:endParaRPr lang="en-US" dirty="0" smtClean="0"/>
          </a:p>
          <a:p>
            <a:r>
              <a:rPr lang="en-US" dirty="0" err="1" smtClean="0"/>
              <a:t>Hib</a:t>
            </a:r>
            <a:r>
              <a:rPr lang="en-US" dirty="0" smtClean="0"/>
              <a:t> </a:t>
            </a:r>
            <a:r>
              <a:rPr lang="en-US" dirty="0"/>
              <a:t>vaccine can cause soreness at the injection site, but is not associated with serious side effects</a:t>
            </a:r>
            <a:r>
              <a:rPr lang="en-US" dirty="0" smtClean="0"/>
              <a:t>.</a:t>
            </a:r>
            <a:r>
              <a:rPr lang="en-US" dirty="0"/>
              <a:t/>
            </a:r>
            <a:br>
              <a:rPr lang="en-US" dirty="0"/>
            </a:b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3600" y="1752600"/>
            <a:ext cx="2937933" cy="4406900"/>
          </a:xfrm>
        </p:spPr>
      </p:pic>
    </p:spTree>
    <p:extLst>
      <p:ext uri="{BB962C8B-B14F-4D97-AF65-F5344CB8AC3E}">
        <p14:creationId xmlns:p14="http://schemas.microsoft.com/office/powerpoint/2010/main" val="269700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PCV (pneumococcal conjugate vaccine)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62200"/>
            <a:ext cx="4038600" cy="2681181"/>
          </a:xfrm>
        </p:spPr>
      </p:pic>
      <p:sp>
        <p:nvSpPr>
          <p:cNvPr id="4" name="Content Placeholder 3"/>
          <p:cNvSpPr>
            <a:spLocks noGrp="1"/>
          </p:cNvSpPr>
          <p:nvPr>
            <p:ph sz="half" idx="2"/>
          </p:nvPr>
        </p:nvSpPr>
        <p:spPr>
          <a:xfrm>
            <a:off x="4495800" y="1828800"/>
            <a:ext cx="4495800" cy="4407408"/>
          </a:xfrm>
        </p:spPr>
        <p:txBody>
          <a:bodyPr>
            <a:normAutofit fontScale="70000" lnSpcReduction="20000"/>
          </a:bodyPr>
          <a:lstStyle/>
          <a:p>
            <a:r>
              <a:rPr lang="en-US" dirty="0"/>
              <a:t>An infection caused by </a:t>
            </a:r>
            <a:r>
              <a:rPr lang="en-US" dirty="0" smtClean="0"/>
              <a:t>pneumococcus bacteria </a:t>
            </a:r>
            <a:r>
              <a:rPr lang="en-US" dirty="0"/>
              <a:t>can lead to ear infections, pneumonia, blood infections, meningitis, and death. </a:t>
            </a:r>
            <a:endParaRPr lang="en-US" dirty="0" smtClean="0"/>
          </a:p>
          <a:p>
            <a:r>
              <a:rPr lang="en-US" dirty="0" smtClean="0"/>
              <a:t>Prior </a:t>
            </a:r>
            <a:r>
              <a:rPr lang="en-US" dirty="0"/>
              <a:t>to the use of this vaccine, pneumococcal disease </a:t>
            </a:r>
            <a:r>
              <a:rPr lang="en-US" dirty="0" smtClean="0"/>
              <a:t>caused </a:t>
            </a:r>
            <a:r>
              <a:rPr lang="en-US" dirty="0"/>
              <a:t>5 million ear infections, 13,000 blood infections, 700 cases of meningitis, and 200 deaths in the U.S.  </a:t>
            </a:r>
            <a:endParaRPr lang="en-US" dirty="0" smtClean="0"/>
          </a:p>
          <a:p>
            <a:r>
              <a:rPr lang="en-US" dirty="0" smtClean="0"/>
              <a:t>Pneumococcal </a:t>
            </a:r>
            <a:r>
              <a:rPr lang="en-US" dirty="0"/>
              <a:t>conjugate vaccine can cause soreness at the injection site and low-grade fever, but is not associated with serious side effects.</a:t>
            </a:r>
            <a:br>
              <a:rPr lang="en-US" dirty="0"/>
            </a:br>
            <a:endParaRPr lang="en-US" dirty="0"/>
          </a:p>
        </p:txBody>
      </p:sp>
    </p:spTree>
    <p:extLst>
      <p:ext uri="{BB962C8B-B14F-4D97-AF65-F5344CB8AC3E}">
        <p14:creationId xmlns:p14="http://schemas.microsoft.com/office/powerpoint/2010/main" val="1121728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IPV (Inactivated Poliovirus Vaccine)</a:t>
            </a:r>
            <a:endParaRPr lang="en-US" dirty="0"/>
          </a:p>
        </p:txBody>
      </p:sp>
      <p:sp>
        <p:nvSpPr>
          <p:cNvPr id="3" name="Content Placeholder 2"/>
          <p:cNvSpPr>
            <a:spLocks noGrp="1"/>
          </p:cNvSpPr>
          <p:nvPr>
            <p:ph sz="half" idx="1"/>
          </p:nvPr>
        </p:nvSpPr>
        <p:spPr>
          <a:xfrm>
            <a:off x="12826" y="1752600"/>
            <a:ext cx="5168774" cy="4407408"/>
          </a:xfrm>
        </p:spPr>
        <p:txBody>
          <a:bodyPr>
            <a:normAutofit fontScale="70000" lnSpcReduction="20000"/>
          </a:bodyPr>
          <a:lstStyle/>
          <a:p>
            <a:r>
              <a:rPr lang="en-US" dirty="0"/>
              <a:t>Polio virus can spread to the nervous system and cause temporary or permanent paralysis. </a:t>
            </a:r>
            <a:endParaRPr lang="en-US" dirty="0" smtClean="0"/>
          </a:p>
          <a:p>
            <a:r>
              <a:rPr lang="en-US" dirty="0" smtClean="0"/>
              <a:t>While </a:t>
            </a:r>
            <a:r>
              <a:rPr lang="en-US" dirty="0"/>
              <a:t>polio was eliminated from the U.S. in 1979, it is still endemic in Afghanistan, Pakistan, and Nigeria, and is only a plane ride away. </a:t>
            </a:r>
            <a:endParaRPr lang="en-US" dirty="0" smtClean="0"/>
          </a:p>
          <a:p>
            <a:r>
              <a:rPr lang="en-US" dirty="0" smtClean="0"/>
              <a:t>The </a:t>
            </a:r>
            <a:r>
              <a:rPr lang="en-US" dirty="0"/>
              <a:t>world is trying to eradicate polio for good, and vaccinating your child is a crucial way to help attain this goal.  </a:t>
            </a:r>
            <a:endParaRPr lang="en-US" dirty="0" smtClean="0"/>
          </a:p>
          <a:p>
            <a:r>
              <a:rPr lang="en-US" dirty="0" smtClean="0"/>
              <a:t>Polio </a:t>
            </a:r>
            <a:r>
              <a:rPr lang="en-US" dirty="0"/>
              <a:t>vaccine may cause soreness at the injection site, but is not associated with serious side effects.</a:t>
            </a:r>
            <a:br>
              <a:rPr lang="en-US" dirty="0"/>
            </a:b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7802" y="2057401"/>
            <a:ext cx="3767597" cy="3200400"/>
          </a:xfrm>
        </p:spPr>
      </p:pic>
    </p:spTree>
    <p:extLst>
      <p:ext uri="{BB962C8B-B14F-4D97-AF65-F5344CB8AC3E}">
        <p14:creationId xmlns:p14="http://schemas.microsoft.com/office/powerpoint/2010/main" val="873843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vaccine information from trusted sources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5450" y="3175264"/>
            <a:ext cx="4038600" cy="1494898"/>
          </a:xfrm>
        </p:spPr>
      </p:pic>
      <p:sp>
        <p:nvSpPr>
          <p:cNvPr id="7" name="Content Placeholder 6"/>
          <p:cNvSpPr>
            <a:spLocks noGrp="1"/>
          </p:cNvSpPr>
          <p:nvPr>
            <p:ph sz="half" idx="2"/>
          </p:nvPr>
        </p:nvSpPr>
        <p:spPr/>
        <p:txBody>
          <a:bodyPr/>
          <a:lstStyle/>
          <a:p>
            <a:r>
              <a:rPr lang="en-US" dirty="0" smtClean="0"/>
              <a:t>Not all sources of vaccine information are created equal.</a:t>
            </a:r>
          </a:p>
          <a:p>
            <a:r>
              <a:rPr lang="en-US" dirty="0" smtClean="0"/>
              <a:t>Always check who is behind the source and how its information is reviewed before being given out</a:t>
            </a:r>
            <a:endParaRPr lang="en-US" dirty="0"/>
          </a:p>
        </p:txBody>
      </p:sp>
    </p:spTree>
    <p:extLst>
      <p:ext uri="{BB962C8B-B14F-4D97-AF65-F5344CB8AC3E}">
        <p14:creationId xmlns:p14="http://schemas.microsoft.com/office/powerpoint/2010/main" val="263262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vaccines necessary?</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440" y="2293461"/>
            <a:ext cx="4389120" cy="3291840"/>
          </a:xfrm>
        </p:spPr>
      </p:pic>
    </p:spTree>
    <p:extLst>
      <p:ext uri="{BB962C8B-B14F-4D97-AF65-F5344CB8AC3E}">
        <p14:creationId xmlns:p14="http://schemas.microsoft.com/office/powerpoint/2010/main" val="1900630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Suggested websites</a:t>
            </a:r>
            <a:endParaRPr lang="en-US" dirty="0"/>
          </a:p>
        </p:txBody>
      </p:sp>
      <p:sp>
        <p:nvSpPr>
          <p:cNvPr id="6" name="Content Placeholder 5"/>
          <p:cNvSpPr>
            <a:spLocks noGrp="1"/>
          </p:cNvSpPr>
          <p:nvPr>
            <p:ph idx="1"/>
          </p:nvPr>
        </p:nvSpPr>
        <p:spPr/>
        <p:txBody>
          <a:bodyPr/>
          <a:lstStyle/>
          <a:p>
            <a:r>
              <a:rPr lang="en-US" dirty="0" smtClean="0">
                <a:solidFill>
                  <a:schemeClr val="tx1"/>
                </a:solidFill>
              </a:rPr>
              <a:t>Voices for Vaccines: VoicesForVaccines.org</a:t>
            </a:r>
          </a:p>
          <a:p>
            <a:r>
              <a:rPr lang="en-US" dirty="0" smtClean="0"/>
              <a:t>Immunization Action Coalition: VaccineInformation.org</a:t>
            </a:r>
          </a:p>
          <a:p>
            <a:r>
              <a:rPr lang="en-US" dirty="0" smtClean="0"/>
              <a:t>Children’s Hospital of Philadelphia Vaccine Education Center: chop.edu/vaccine-education-center/home.html</a:t>
            </a:r>
            <a:r>
              <a:rPr lang="en-US" dirty="0"/>
              <a:t/>
            </a:r>
            <a:br>
              <a:rPr lang="en-US" dirty="0"/>
            </a:br>
            <a:endParaRPr lang="en-US" dirty="0"/>
          </a:p>
        </p:txBody>
      </p:sp>
    </p:spTree>
    <p:extLst>
      <p:ext uri="{BB962C8B-B14F-4D97-AF65-F5344CB8AC3E}">
        <p14:creationId xmlns:p14="http://schemas.microsoft.com/office/powerpoint/2010/main" val="621963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questions</a:t>
            </a:r>
            <a:endParaRPr lang="en-US" dirty="0"/>
          </a:p>
        </p:txBody>
      </p:sp>
      <p:sp>
        <p:nvSpPr>
          <p:cNvPr id="3" name="Content Placeholder 2"/>
          <p:cNvSpPr>
            <a:spLocks noGrp="1"/>
          </p:cNvSpPr>
          <p:nvPr>
            <p:ph idx="1"/>
          </p:nvPr>
        </p:nvSpPr>
        <p:spPr/>
        <p:txBody>
          <a:bodyPr/>
          <a:lstStyle/>
          <a:p>
            <a:pPr fontAlgn="base"/>
            <a:r>
              <a:rPr lang="en-US" dirty="0" smtClean="0"/>
              <a:t>Always bring questions about immunizations to your doctor or nurse practitioner.  They are usually a fantastic first source of information.</a:t>
            </a:r>
          </a:p>
          <a:p>
            <a:pPr fontAlgn="base"/>
            <a:endParaRPr lang="en-US" dirty="0"/>
          </a:p>
          <a:p>
            <a:pPr marL="114300" indent="0" fontAlgn="base">
              <a:buNone/>
            </a:pPr>
            <a:endParaRPr lang="en-US" dirty="0" smtClean="0"/>
          </a:p>
          <a:p>
            <a:pPr marL="114300" indent="0" fontAlgn="base">
              <a:buNone/>
            </a:pPr>
            <a:endParaRPr lang="en-US" dirty="0"/>
          </a:p>
          <a:p>
            <a:pPr marL="114300" indent="0" fontAlgn="base">
              <a:buNone/>
            </a:pPr>
            <a:endParaRPr lang="en-US" sz="900" dirty="0" smtClean="0"/>
          </a:p>
          <a:p>
            <a:pPr marL="114300" indent="0" fontAlgn="base">
              <a:buNone/>
            </a:pPr>
            <a:endParaRPr lang="en-US" sz="900" dirty="0"/>
          </a:p>
          <a:p>
            <a:pPr marL="114300" indent="0" fontAlgn="base">
              <a:buNone/>
            </a:pPr>
            <a:endParaRPr lang="en-US" sz="900" dirty="0" smtClean="0"/>
          </a:p>
          <a:p>
            <a:pPr marL="114300" indent="0" fontAlgn="base">
              <a:buNone/>
            </a:pPr>
            <a:endParaRPr lang="en-US" sz="900" dirty="0"/>
          </a:p>
          <a:p>
            <a:pPr marL="114300" indent="0" fontAlgn="base">
              <a:buNone/>
            </a:pPr>
            <a:endParaRPr lang="en-US" sz="900" dirty="0" smtClean="0"/>
          </a:p>
          <a:p>
            <a:pPr marL="114300" indent="0" fontAlgn="base">
              <a:buNone/>
            </a:pPr>
            <a:endParaRPr lang="en-US" sz="900" dirty="0"/>
          </a:p>
          <a:p>
            <a:pPr marL="114300" indent="0" fontAlgn="base">
              <a:buNone/>
            </a:pPr>
            <a:endParaRPr lang="en-US" sz="900" dirty="0" smtClean="0"/>
          </a:p>
          <a:p>
            <a:pPr marL="114300" indent="0" fontAlgn="base">
              <a:buNone/>
            </a:pPr>
            <a:endParaRPr lang="en-US" sz="900" dirty="0"/>
          </a:p>
          <a:p>
            <a:pPr marL="114300" indent="0" fontAlgn="base">
              <a:buNone/>
            </a:pPr>
            <a:r>
              <a:rPr lang="en-US" sz="900" dirty="0" smtClean="0"/>
              <a:t>This presentation was prepared by Voices for Vaccines and is intended to be downloaded, presented, and distributed without alteration for non-commercial purposes only. © Voices for Vaccines 2013</a:t>
            </a:r>
          </a:p>
        </p:txBody>
      </p:sp>
    </p:spTree>
    <p:extLst>
      <p:ext uri="{BB962C8B-B14F-4D97-AF65-F5344CB8AC3E}">
        <p14:creationId xmlns:p14="http://schemas.microsoft.com/office/powerpoint/2010/main" val="196668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Are diseases still a risk?</a:t>
            </a:r>
            <a:endParaRPr lang="en-US" dirty="0"/>
          </a:p>
        </p:txBody>
      </p:sp>
      <p:sp>
        <p:nvSpPr>
          <p:cNvPr id="10" name="Content Placeholder 9"/>
          <p:cNvSpPr>
            <a:spLocks noGrp="1"/>
          </p:cNvSpPr>
          <p:nvPr>
            <p:ph sz="half" idx="1"/>
          </p:nvPr>
        </p:nvSpPr>
        <p:spPr>
          <a:xfrm>
            <a:off x="426128" y="1719070"/>
            <a:ext cx="4222072" cy="4681730"/>
          </a:xfrm>
        </p:spPr>
        <p:txBody>
          <a:bodyPr>
            <a:normAutofit lnSpcReduction="10000"/>
          </a:bodyPr>
          <a:lstStyle/>
          <a:p>
            <a:pPr marL="114300" indent="0">
              <a:buNone/>
            </a:pPr>
            <a:r>
              <a:rPr lang="en-US" dirty="0" smtClean="0"/>
              <a:t>Some people think vaccine-preventable diseases are gone, but we see measles, pertussis, chickenpox and other diseases in the unvaccinated.  In 2011, 222 people in the US had measles; 1/3 ended up hospitalized</a:t>
            </a:r>
            <a:endParaRPr lang="en-US"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43200"/>
            <a:ext cx="4038600" cy="2770828"/>
          </a:xfrm>
        </p:spPr>
      </p:pic>
    </p:spTree>
    <p:extLst>
      <p:ext uri="{BB962C8B-B14F-4D97-AF65-F5344CB8AC3E}">
        <p14:creationId xmlns:p14="http://schemas.microsoft.com/office/powerpoint/2010/main" val="429248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Can’t medicine treat disease?</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62200"/>
            <a:ext cx="4038600" cy="2758144"/>
          </a:xfrm>
        </p:spPr>
      </p:pic>
      <p:sp>
        <p:nvSpPr>
          <p:cNvPr id="4" name="Content Placeholder 3"/>
          <p:cNvSpPr>
            <a:spLocks noGrp="1"/>
          </p:cNvSpPr>
          <p:nvPr>
            <p:ph sz="half" idx="2"/>
          </p:nvPr>
        </p:nvSpPr>
        <p:spPr>
          <a:xfrm>
            <a:off x="4572000" y="2286000"/>
            <a:ext cx="4114800" cy="4407408"/>
          </a:xfrm>
        </p:spPr>
        <p:txBody>
          <a:bodyPr/>
          <a:lstStyle/>
          <a:p>
            <a:pPr marL="114300" indent="0">
              <a:buNone/>
            </a:pPr>
            <a:r>
              <a:rPr lang="en-US" dirty="0" smtClean="0"/>
              <a:t>It is far easier to prevent VPDs (vaccine-preventable disease) than to treat them since VPDs often have no cure.</a:t>
            </a:r>
            <a:endParaRPr lang="en-US" dirty="0"/>
          </a:p>
        </p:txBody>
      </p:sp>
    </p:spTree>
    <p:extLst>
      <p:ext uri="{BB962C8B-B14F-4D97-AF65-F5344CB8AC3E}">
        <p14:creationId xmlns:p14="http://schemas.microsoft.com/office/powerpoint/2010/main" val="311130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 vaccines safe?</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1828" y="1752600"/>
            <a:ext cx="6560344" cy="4373563"/>
          </a:xfrm>
        </p:spPr>
      </p:pic>
    </p:spTree>
    <p:extLst>
      <p:ext uri="{BB962C8B-B14F-4D97-AF65-F5344CB8AC3E}">
        <p14:creationId xmlns:p14="http://schemas.microsoft.com/office/powerpoint/2010/main" val="3327356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benefit, little risk</a:t>
            </a:r>
            <a:endParaRPr lang="en-US" dirty="0"/>
          </a:p>
        </p:txBody>
      </p:sp>
      <p:sp>
        <p:nvSpPr>
          <p:cNvPr id="5" name="Content Placeholder 4"/>
          <p:cNvSpPr>
            <a:spLocks noGrp="1"/>
          </p:cNvSpPr>
          <p:nvPr>
            <p:ph sz="half" idx="1"/>
          </p:nvPr>
        </p:nvSpPr>
        <p:spPr/>
        <p:txBody>
          <a:bodyPr/>
          <a:lstStyle/>
          <a:p>
            <a:pPr marL="114300" indent="0">
              <a:buNone/>
            </a:pPr>
            <a:r>
              <a:rPr lang="en-US" dirty="0" smtClean="0"/>
              <a:t>Vaccines, like anything else, do carry the risk of side effects, like fever and soreness.  Serious side effects from vaccines, such as allergic reaction, are incredibly rare.</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62200"/>
            <a:ext cx="4038600" cy="2703618"/>
          </a:xfrm>
        </p:spPr>
      </p:pic>
    </p:spTree>
    <p:extLst>
      <p:ext uri="{BB962C8B-B14F-4D97-AF65-F5344CB8AC3E}">
        <p14:creationId xmlns:p14="http://schemas.microsoft.com/office/powerpoint/2010/main" val="373786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vaccines are approved</a:t>
            </a:r>
            <a:endParaRPr lang="en-US" dirty="0"/>
          </a:p>
        </p:txBody>
      </p:sp>
      <p:sp>
        <p:nvSpPr>
          <p:cNvPr id="5" name="Content Placeholder 4"/>
          <p:cNvSpPr>
            <a:spLocks noGrp="1"/>
          </p:cNvSpPr>
          <p:nvPr>
            <p:ph sz="half" idx="1"/>
          </p:nvPr>
        </p:nvSpPr>
        <p:spPr>
          <a:xfrm>
            <a:off x="426128" y="1719070"/>
            <a:ext cx="4984072" cy="4757929"/>
          </a:xfrm>
        </p:spPr>
        <p:txBody>
          <a:bodyPr>
            <a:normAutofit lnSpcReduction="10000"/>
          </a:bodyPr>
          <a:lstStyle/>
          <a:p>
            <a:pPr marL="114300" indent="0">
              <a:buNone/>
            </a:pPr>
            <a:r>
              <a:rPr lang="en-US" dirty="0" smtClean="0"/>
              <a:t>After being tested on thousands of subjects, vaccines are licensed by the FDA.  The CDC, along with independent doctors’ groups, review safety and effectiveness before adding vaccines to the immunization schedule. Vaccines are continuously monitored for safety.</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86400" y="1676400"/>
            <a:ext cx="2937933" cy="4406900"/>
          </a:xfrm>
        </p:spPr>
      </p:pic>
    </p:spTree>
    <p:extLst>
      <p:ext uri="{BB962C8B-B14F-4D97-AF65-F5344CB8AC3E}">
        <p14:creationId xmlns:p14="http://schemas.microsoft.com/office/powerpoint/2010/main" val="2434167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Overwhelming evidence of safety</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5450" y="2578742"/>
            <a:ext cx="4038600" cy="2687942"/>
          </a:xfrm>
        </p:spPr>
      </p:pic>
      <p:sp>
        <p:nvSpPr>
          <p:cNvPr id="4" name="Content Placeholder 3"/>
          <p:cNvSpPr>
            <a:spLocks noGrp="1"/>
          </p:cNvSpPr>
          <p:nvPr>
            <p:ph sz="half" idx="2"/>
          </p:nvPr>
        </p:nvSpPr>
        <p:spPr/>
        <p:txBody>
          <a:bodyPr/>
          <a:lstStyle/>
          <a:p>
            <a:pPr marL="114300" indent="0">
              <a:buNone/>
            </a:pPr>
            <a:r>
              <a:rPr lang="en-US" dirty="0" smtClean="0"/>
              <a:t>The Institute of Medicine has reviewed thousand of studies and found that for almost all people vaccines do not cause long-lasting, severe, or chronic effects.</a:t>
            </a:r>
            <a:endParaRPr lang="en-US" dirty="0"/>
          </a:p>
        </p:txBody>
      </p:sp>
    </p:spTree>
    <p:extLst>
      <p:ext uri="{BB962C8B-B14F-4D97-AF65-F5344CB8AC3E}">
        <p14:creationId xmlns:p14="http://schemas.microsoft.com/office/powerpoint/2010/main" val="103884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far outweigh risks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5450" y="2551996"/>
            <a:ext cx="4038600" cy="2741433"/>
          </a:xfrm>
        </p:spPr>
      </p:pic>
      <p:sp>
        <p:nvSpPr>
          <p:cNvPr id="4" name="Content Placeholder 3"/>
          <p:cNvSpPr>
            <a:spLocks noGrp="1"/>
          </p:cNvSpPr>
          <p:nvPr>
            <p:ph sz="half" idx="2"/>
          </p:nvPr>
        </p:nvSpPr>
        <p:spPr/>
        <p:txBody>
          <a:bodyPr/>
          <a:lstStyle/>
          <a:p>
            <a:pPr marL="114300" indent="0">
              <a:buNone/>
            </a:pPr>
            <a:r>
              <a:rPr lang="en-US" dirty="0" smtClean="0"/>
              <a:t>As with anything, vaccines carry a slight risk of side effects.  Most side effects are minor, such as fever or injections site soreness.  Severe reactions are </a:t>
            </a:r>
            <a:r>
              <a:rPr lang="en-US" smtClean="0"/>
              <a:t>incredibly rare.</a:t>
            </a:r>
            <a:endParaRPr lang="en-US"/>
          </a:p>
        </p:txBody>
      </p:sp>
    </p:spTree>
    <p:extLst>
      <p:ext uri="{BB962C8B-B14F-4D97-AF65-F5344CB8AC3E}">
        <p14:creationId xmlns:p14="http://schemas.microsoft.com/office/powerpoint/2010/main" val="1139309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1070</Words>
  <Application>Microsoft Office PowerPoint</Application>
  <PresentationFormat>On-screen Show (4:3)</PresentationFormat>
  <Paragraphs>106</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 Antiqua</vt:lpstr>
      <vt:lpstr>Calibri</vt:lpstr>
      <vt:lpstr>Century Gothic</vt:lpstr>
      <vt:lpstr>Apothecary</vt:lpstr>
      <vt:lpstr>Safe and Healthy Babies</vt:lpstr>
      <vt:lpstr>Are vaccines necessary?</vt:lpstr>
      <vt:lpstr>Are diseases still a risk?</vt:lpstr>
      <vt:lpstr>Can’t medicine treat disease?</vt:lpstr>
      <vt:lpstr>Are vaccines safe?</vt:lpstr>
      <vt:lpstr>Big benefit, little risk</vt:lpstr>
      <vt:lpstr>How vaccines are approved</vt:lpstr>
      <vt:lpstr>Overwhelming evidence of safety</vt:lpstr>
      <vt:lpstr>Benefits far outweigh risks</vt:lpstr>
      <vt:lpstr>Protection begins before birth</vt:lpstr>
      <vt:lpstr>Provide a cocoon of protection</vt:lpstr>
      <vt:lpstr>What vaccines will my baby receive?</vt:lpstr>
      <vt:lpstr>Hepatitis B vaccine</vt:lpstr>
      <vt:lpstr>Rotavirus vaccine</vt:lpstr>
      <vt:lpstr>DTaP (Diphtheria, Tetanus, and  acellular Pertussis) vaccine</vt:lpstr>
      <vt:lpstr>Haemophilus influenzae type b (Hib)vaccine</vt:lpstr>
      <vt:lpstr>PCV (pneumococcal conjugate vaccine)</vt:lpstr>
      <vt:lpstr>IPV (Inactivated Poliovirus Vaccine)</vt:lpstr>
      <vt:lpstr>Get vaccine information from trusted sources</vt:lpstr>
      <vt:lpstr>Suggested websites</vt:lpstr>
      <vt:lpstr>For further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Voices for Vaccines</dc:creator>
  <cp:lastModifiedBy/>
  <cp:revision>1</cp:revision>
  <dcterms:created xsi:type="dcterms:W3CDTF">2013-04-23T18:10:46Z</dcterms:created>
  <dcterms:modified xsi:type="dcterms:W3CDTF">2014-01-15T15:36:33Z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