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4" r:id="rId1"/>
  </p:sldMasterIdLst>
  <p:notesMasterIdLst>
    <p:notesMasterId r:id="rId25"/>
  </p:notesMasterIdLst>
  <p:sldIdLst>
    <p:sldId id="256" r:id="rId2"/>
    <p:sldId id="391" r:id="rId3"/>
    <p:sldId id="288" r:id="rId4"/>
    <p:sldId id="361" r:id="rId5"/>
    <p:sldId id="364" r:id="rId6"/>
    <p:sldId id="373" r:id="rId7"/>
    <p:sldId id="393" r:id="rId8"/>
    <p:sldId id="363" r:id="rId9"/>
    <p:sldId id="395" r:id="rId10"/>
    <p:sldId id="392" r:id="rId11"/>
    <p:sldId id="394" r:id="rId12"/>
    <p:sldId id="381" r:id="rId13"/>
    <p:sldId id="382" r:id="rId14"/>
    <p:sldId id="380" r:id="rId15"/>
    <p:sldId id="372" r:id="rId16"/>
    <p:sldId id="371" r:id="rId17"/>
    <p:sldId id="384" r:id="rId18"/>
    <p:sldId id="385" r:id="rId19"/>
    <p:sldId id="386" r:id="rId20"/>
    <p:sldId id="367" r:id="rId21"/>
    <p:sldId id="388" r:id="rId22"/>
    <p:sldId id="387" r:id="rId23"/>
    <p:sldId id="375" r:id="rId24"/>
  </p:sldIdLst>
  <p:sldSz cx="9144000" cy="6858000" type="screen4x3"/>
  <p:notesSz cx="7315200" cy="96012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Leslie (CDC/OID/NCIRD)" initials="RL(" lastIdx="42" clrIdx="0">
    <p:extLst>
      <p:ext uri="{19B8F6BF-5375-455C-9EA6-DF929625EA0E}">
        <p15:presenceInfo xmlns:p15="http://schemas.microsoft.com/office/powerpoint/2012/main" userId="S-1-5-21-1207783550-2075000910-922709458-271915" providerId="AD"/>
      </p:ext>
    </p:extLst>
  </p:cmAuthor>
  <p:cmAuthor id="2" name="Basket, Michelle (CDC/OID/NCIRD)" initials="BM(" lastIdx="29" clrIdx="1">
    <p:extLst>
      <p:ext uri="{19B8F6BF-5375-455C-9EA6-DF929625EA0E}">
        <p15:presenceInfo xmlns:p15="http://schemas.microsoft.com/office/powerpoint/2012/main" userId="S-1-5-21-1207783550-2075000910-922709458-176752" providerId="AD"/>
      </p:ext>
    </p:extLst>
  </p:cmAuthor>
  <p:cmAuthor id="3" name="Ryan, Elizabeth (CDC/OID/NCIRD) (CTR)" initials="RE((" lastIdx="3" clrIdx="2">
    <p:extLst>
      <p:ext uri="{19B8F6BF-5375-455C-9EA6-DF929625EA0E}">
        <p15:presenceInfo xmlns:p15="http://schemas.microsoft.com/office/powerpoint/2012/main" userId="S-1-5-21-1207783550-2075000910-922709458-477657" providerId="AD"/>
      </p:ext>
    </p:extLst>
  </p:cmAuthor>
  <p:cmAuthor id="4" name="Mullen, Jennifer (CDC/OID/NCIRD)" initials="MJ(" lastIdx="19" clrIdx="3">
    <p:extLst>
      <p:ext uri="{19B8F6BF-5375-455C-9EA6-DF929625EA0E}">
        <p15:presenceInfo xmlns:p15="http://schemas.microsoft.com/office/powerpoint/2012/main" userId="S-1-5-21-1207783550-2075000910-922709458-232425" providerId="AD"/>
      </p:ext>
    </p:extLst>
  </p:cmAuthor>
  <p:cmAuthor id="5" name="IWN3" initials="IWN3" lastIdx="14" clrIdx="4">
    <p:extLst>
      <p:ext uri="{19B8F6BF-5375-455C-9EA6-DF929625EA0E}">
        <p15:presenceInfo xmlns:p15="http://schemas.microsoft.com/office/powerpoint/2012/main" userId="IWN3" providerId="None"/>
      </p:ext>
    </p:extLst>
  </p:cmAuthor>
  <p:cmAuthor id="6" name="Wolicki, JoEllen (CDC/OID/NCIRD)" initials="WJ(" lastIdx="34" clrIdx="5">
    <p:extLst>
      <p:ext uri="{19B8F6BF-5375-455C-9EA6-DF929625EA0E}">
        <p15:presenceInfo xmlns:p15="http://schemas.microsoft.com/office/powerpoint/2012/main" userId="S-1-5-21-1207783550-2075000910-922709458-2948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12A8A"/>
    <a:srgbClr val="532E63"/>
    <a:srgbClr val="B2A97E"/>
    <a:srgbClr val="FFE293"/>
    <a:srgbClr val="7A003C"/>
    <a:srgbClr val="FB790D"/>
    <a:srgbClr val="369016"/>
    <a:srgbClr val="8B9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51892" autoAdjust="0"/>
  </p:normalViewPr>
  <p:slideViewPr>
    <p:cSldViewPr snapToGrid="0">
      <p:cViewPr varScale="1">
        <p:scale>
          <a:sx n="28" d="100"/>
          <a:sy n="28" d="100"/>
        </p:scale>
        <p:origin x="1800" y="41"/>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notesViewPr>
    <p:cSldViewPr snapToGrid="0">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531CC-264F-4D51-9A85-97E8ECECB09C}" type="doc">
      <dgm:prSet loTypeId="urn:microsoft.com/office/officeart/2005/8/layout/process1" loCatId="process" qsTypeId="urn:microsoft.com/office/officeart/2005/8/quickstyle/simple1" qsCatId="simple" csTypeId="urn:microsoft.com/office/officeart/2005/8/colors/accent1_2" csCatId="accent1" phldr="1"/>
      <dgm:spPr/>
    </dgm:pt>
    <dgm:pt modelId="{422D4852-49D3-4DE6-94D3-AD01C424EE3C}">
      <dgm:prSet phldrT="[Text]"/>
      <dgm:spPr>
        <a:solidFill>
          <a:srgbClr val="92D050"/>
        </a:solidFill>
      </dgm:spPr>
      <dgm:t>
        <a:bodyPr/>
        <a:lstStyle/>
        <a:p>
          <a:r>
            <a:rPr lang="en-US" dirty="0" smtClean="0"/>
            <a:t>Check in</a:t>
          </a:r>
          <a:endParaRPr lang="en-US" dirty="0"/>
        </a:p>
      </dgm:t>
    </dgm:pt>
    <dgm:pt modelId="{15ADAD1F-7EDD-4CB0-B52A-8F9278DB2212}" type="parTrans" cxnId="{890F6848-CD06-4518-B0BC-1586622562A1}">
      <dgm:prSet/>
      <dgm:spPr/>
      <dgm:t>
        <a:bodyPr/>
        <a:lstStyle/>
        <a:p>
          <a:endParaRPr lang="en-US"/>
        </a:p>
      </dgm:t>
    </dgm:pt>
    <dgm:pt modelId="{CEC92485-A904-4CCE-8E5F-69BA46E13D5E}" type="sibTrans" cxnId="{890F6848-CD06-4518-B0BC-1586622562A1}">
      <dgm:prSet/>
      <dgm:spPr/>
      <dgm:t>
        <a:bodyPr/>
        <a:lstStyle/>
        <a:p>
          <a:endParaRPr lang="en-US" dirty="0"/>
        </a:p>
      </dgm:t>
    </dgm:pt>
    <dgm:pt modelId="{6F0105D9-89DC-4844-A4B2-D4915DC2BC3D}">
      <dgm:prSet phldrT="[Text]"/>
      <dgm:spPr>
        <a:solidFill>
          <a:srgbClr val="7030A0"/>
        </a:solidFill>
      </dgm:spPr>
      <dgm:t>
        <a:bodyPr/>
        <a:lstStyle/>
        <a:p>
          <a:r>
            <a:rPr lang="en-US" dirty="0" smtClean="0"/>
            <a:t>Exam room</a:t>
          </a:r>
          <a:endParaRPr lang="en-US" dirty="0"/>
        </a:p>
      </dgm:t>
    </dgm:pt>
    <dgm:pt modelId="{128A2D84-A104-482E-BA6F-A8156E930864}" type="parTrans" cxnId="{9E56AA99-A1B6-42E4-9D2F-8F43BA15637B}">
      <dgm:prSet/>
      <dgm:spPr/>
      <dgm:t>
        <a:bodyPr/>
        <a:lstStyle/>
        <a:p>
          <a:endParaRPr lang="en-US"/>
        </a:p>
      </dgm:t>
    </dgm:pt>
    <dgm:pt modelId="{979D612A-4961-4606-90DE-AFD9F3C66CB9}" type="sibTrans" cxnId="{9E56AA99-A1B6-42E4-9D2F-8F43BA15637B}">
      <dgm:prSet/>
      <dgm:spPr/>
      <dgm:t>
        <a:bodyPr/>
        <a:lstStyle/>
        <a:p>
          <a:endParaRPr lang="en-US" dirty="0"/>
        </a:p>
      </dgm:t>
    </dgm:pt>
    <dgm:pt modelId="{41EC6FE4-B9A5-4B1D-869D-655DB7AF5D8B}">
      <dgm:prSet phldrT="[Text]"/>
      <dgm:spPr>
        <a:solidFill>
          <a:srgbClr val="FFC000"/>
        </a:solidFill>
      </dgm:spPr>
      <dgm:t>
        <a:bodyPr/>
        <a:lstStyle/>
        <a:p>
          <a:r>
            <a:rPr lang="en-US" dirty="0" smtClean="0"/>
            <a:t>Check out</a:t>
          </a:r>
          <a:endParaRPr lang="en-US" dirty="0"/>
        </a:p>
      </dgm:t>
    </dgm:pt>
    <dgm:pt modelId="{0812231E-2A7B-4737-A476-5B7AD445EDD6}" type="parTrans" cxnId="{A965E3AC-B32D-4D73-931C-6FC92EE93BDF}">
      <dgm:prSet/>
      <dgm:spPr/>
      <dgm:t>
        <a:bodyPr/>
        <a:lstStyle/>
        <a:p>
          <a:endParaRPr lang="en-US"/>
        </a:p>
      </dgm:t>
    </dgm:pt>
    <dgm:pt modelId="{7BF7598F-9AB1-4568-86D2-AEFBA921BE37}" type="sibTrans" cxnId="{A965E3AC-B32D-4D73-931C-6FC92EE93BDF}">
      <dgm:prSet/>
      <dgm:spPr/>
      <dgm:t>
        <a:bodyPr/>
        <a:lstStyle/>
        <a:p>
          <a:endParaRPr lang="en-US"/>
        </a:p>
      </dgm:t>
    </dgm:pt>
    <dgm:pt modelId="{02F1DF34-5E55-408D-9DB8-77D96EF25732}">
      <dgm:prSet/>
      <dgm:spPr/>
      <dgm:t>
        <a:bodyPr/>
        <a:lstStyle/>
        <a:p>
          <a:r>
            <a:rPr lang="en-US" dirty="0" smtClean="0"/>
            <a:t>Waiting room</a:t>
          </a:r>
          <a:endParaRPr lang="en-US" dirty="0"/>
        </a:p>
      </dgm:t>
    </dgm:pt>
    <dgm:pt modelId="{084F5682-66CA-4E43-83FD-FD57AC2B8A6C}" type="parTrans" cxnId="{B00DAA30-9965-49B8-BFAB-148A7814AB11}">
      <dgm:prSet/>
      <dgm:spPr/>
      <dgm:t>
        <a:bodyPr/>
        <a:lstStyle/>
        <a:p>
          <a:endParaRPr lang="en-US"/>
        </a:p>
      </dgm:t>
    </dgm:pt>
    <dgm:pt modelId="{8936169F-A3D0-4C39-A9CD-35AF7F8FB286}" type="sibTrans" cxnId="{B00DAA30-9965-49B8-BFAB-148A7814AB11}">
      <dgm:prSet/>
      <dgm:spPr/>
      <dgm:t>
        <a:bodyPr/>
        <a:lstStyle/>
        <a:p>
          <a:endParaRPr lang="en-US" dirty="0"/>
        </a:p>
      </dgm:t>
    </dgm:pt>
    <dgm:pt modelId="{DC45E0E6-1498-4C36-9783-EB695351FFA3}" type="pres">
      <dgm:prSet presAssocID="{94B531CC-264F-4D51-9A85-97E8ECECB09C}" presName="Name0" presStyleCnt="0">
        <dgm:presLayoutVars>
          <dgm:dir/>
          <dgm:resizeHandles val="exact"/>
        </dgm:presLayoutVars>
      </dgm:prSet>
      <dgm:spPr/>
    </dgm:pt>
    <dgm:pt modelId="{888A38FF-836E-4064-98DC-AC88A4DBE968}" type="pres">
      <dgm:prSet presAssocID="{422D4852-49D3-4DE6-94D3-AD01C424EE3C}" presName="node" presStyleLbl="node1" presStyleIdx="0" presStyleCnt="4">
        <dgm:presLayoutVars>
          <dgm:bulletEnabled val="1"/>
        </dgm:presLayoutVars>
      </dgm:prSet>
      <dgm:spPr/>
      <dgm:t>
        <a:bodyPr/>
        <a:lstStyle/>
        <a:p>
          <a:endParaRPr lang="en-US"/>
        </a:p>
      </dgm:t>
    </dgm:pt>
    <dgm:pt modelId="{1C58A57F-895E-4896-97E5-CC0E9A7DEF67}" type="pres">
      <dgm:prSet presAssocID="{CEC92485-A904-4CCE-8E5F-69BA46E13D5E}" presName="sibTrans" presStyleLbl="sibTrans2D1" presStyleIdx="0" presStyleCnt="3"/>
      <dgm:spPr/>
      <dgm:t>
        <a:bodyPr/>
        <a:lstStyle/>
        <a:p>
          <a:endParaRPr lang="en-US"/>
        </a:p>
      </dgm:t>
    </dgm:pt>
    <dgm:pt modelId="{A87195EF-8702-4EC6-9D2F-CB2F598A92B1}" type="pres">
      <dgm:prSet presAssocID="{CEC92485-A904-4CCE-8E5F-69BA46E13D5E}" presName="connectorText" presStyleLbl="sibTrans2D1" presStyleIdx="0" presStyleCnt="3"/>
      <dgm:spPr/>
      <dgm:t>
        <a:bodyPr/>
        <a:lstStyle/>
        <a:p>
          <a:endParaRPr lang="en-US"/>
        </a:p>
      </dgm:t>
    </dgm:pt>
    <dgm:pt modelId="{B9A6C5CB-F027-4AF7-8393-10AD7FFC7078}" type="pres">
      <dgm:prSet presAssocID="{02F1DF34-5E55-408D-9DB8-77D96EF25732}" presName="node" presStyleLbl="node1" presStyleIdx="1" presStyleCnt="4">
        <dgm:presLayoutVars>
          <dgm:bulletEnabled val="1"/>
        </dgm:presLayoutVars>
      </dgm:prSet>
      <dgm:spPr/>
      <dgm:t>
        <a:bodyPr/>
        <a:lstStyle/>
        <a:p>
          <a:endParaRPr lang="en-US"/>
        </a:p>
      </dgm:t>
    </dgm:pt>
    <dgm:pt modelId="{D8B37975-3D3D-474A-A58B-234CC4FC2089}" type="pres">
      <dgm:prSet presAssocID="{8936169F-A3D0-4C39-A9CD-35AF7F8FB286}" presName="sibTrans" presStyleLbl="sibTrans2D1" presStyleIdx="1" presStyleCnt="3"/>
      <dgm:spPr/>
      <dgm:t>
        <a:bodyPr/>
        <a:lstStyle/>
        <a:p>
          <a:endParaRPr lang="en-US"/>
        </a:p>
      </dgm:t>
    </dgm:pt>
    <dgm:pt modelId="{7BE5A905-6594-45DC-AE32-2F5CDB2D4117}" type="pres">
      <dgm:prSet presAssocID="{8936169F-A3D0-4C39-A9CD-35AF7F8FB286}" presName="connectorText" presStyleLbl="sibTrans2D1" presStyleIdx="1" presStyleCnt="3"/>
      <dgm:spPr/>
      <dgm:t>
        <a:bodyPr/>
        <a:lstStyle/>
        <a:p>
          <a:endParaRPr lang="en-US"/>
        </a:p>
      </dgm:t>
    </dgm:pt>
    <dgm:pt modelId="{AC7E4D23-E212-4933-A7DB-BD0D12C78F5E}" type="pres">
      <dgm:prSet presAssocID="{6F0105D9-89DC-4844-A4B2-D4915DC2BC3D}" presName="node" presStyleLbl="node1" presStyleIdx="2" presStyleCnt="4">
        <dgm:presLayoutVars>
          <dgm:bulletEnabled val="1"/>
        </dgm:presLayoutVars>
      </dgm:prSet>
      <dgm:spPr/>
      <dgm:t>
        <a:bodyPr/>
        <a:lstStyle/>
        <a:p>
          <a:endParaRPr lang="en-US"/>
        </a:p>
      </dgm:t>
    </dgm:pt>
    <dgm:pt modelId="{7884E770-D122-4479-A739-D779B1ACCE23}" type="pres">
      <dgm:prSet presAssocID="{979D612A-4961-4606-90DE-AFD9F3C66CB9}" presName="sibTrans" presStyleLbl="sibTrans2D1" presStyleIdx="2" presStyleCnt="3"/>
      <dgm:spPr/>
      <dgm:t>
        <a:bodyPr/>
        <a:lstStyle/>
        <a:p>
          <a:endParaRPr lang="en-US"/>
        </a:p>
      </dgm:t>
    </dgm:pt>
    <dgm:pt modelId="{860A274E-3A19-4FC6-81B9-BD8D02CD95BE}" type="pres">
      <dgm:prSet presAssocID="{979D612A-4961-4606-90DE-AFD9F3C66CB9}" presName="connectorText" presStyleLbl="sibTrans2D1" presStyleIdx="2" presStyleCnt="3"/>
      <dgm:spPr/>
      <dgm:t>
        <a:bodyPr/>
        <a:lstStyle/>
        <a:p>
          <a:endParaRPr lang="en-US"/>
        </a:p>
      </dgm:t>
    </dgm:pt>
    <dgm:pt modelId="{6F6A4262-61B8-4FFC-B851-660D573B25D5}" type="pres">
      <dgm:prSet presAssocID="{41EC6FE4-B9A5-4B1D-869D-655DB7AF5D8B}" presName="node" presStyleLbl="node1" presStyleIdx="3" presStyleCnt="4">
        <dgm:presLayoutVars>
          <dgm:bulletEnabled val="1"/>
        </dgm:presLayoutVars>
      </dgm:prSet>
      <dgm:spPr/>
      <dgm:t>
        <a:bodyPr/>
        <a:lstStyle/>
        <a:p>
          <a:endParaRPr lang="en-US"/>
        </a:p>
      </dgm:t>
    </dgm:pt>
  </dgm:ptLst>
  <dgm:cxnLst>
    <dgm:cxn modelId="{86720094-CEBA-4C6B-8AE8-963F742C85A5}" type="presOf" srcId="{979D612A-4961-4606-90DE-AFD9F3C66CB9}" destId="{7884E770-D122-4479-A739-D779B1ACCE23}" srcOrd="0" destOrd="0" presId="urn:microsoft.com/office/officeart/2005/8/layout/process1"/>
    <dgm:cxn modelId="{0AD816AB-3221-4427-8592-A745C8450FE1}" type="presOf" srcId="{41EC6FE4-B9A5-4B1D-869D-655DB7AF5D8B}" destId="{6F6A4262-61B8-4FFC-B851-660D573B25D5}" srcOrd="0" destOrd="0" presId="urn:microsoft.com/office/officeart/2005/8/layout/process1"/>
    <dgm:cxn modelId="{A314F6DC-A115-41F2-B993-D1167475305A}" type="presOf" srcId="{94B531CC-264F-4D51-9A85-97E8ECECB09C}" destId="{DC45E0E6-1498-4C36-9783-EB695351FFA3}" srcOrd="0" destOrd="0" presId="urn:microsoft.com/office/officeart/2005/8/layout/process1"/>
    <dgm:cxn modelId="{4F0168F4-0BE4-47AD-9358-69853733CC51}" type="presOf" srcId="{6F0105D9-89DC-4844-A4B2-D4915DC2BC3D}" destId="{AC7E4D23-E212-4933-A7DB-BD0D12C78F5E}" srcOrd="0" destOrd="0" presId="urn:microsoft.com/office/officeart/2005/8/layout/process1"/>
    <dgm:cxn modelId="{9E56AA99-A1B6-42E4-9D2F-8F43BA15637B}" srcId="{94B531CC-264F-4D51-9A85-97E8ECECB09C}" destId="{6F0105D9-89DC-4844-A4B2-D4915DC2BC3D}" srcOrd="2" destOrd="0" parTransId="{128A2D84-A104-482E-BA6F-A8156E930864}" sibTransId="{979D612A-4961-4606-90DE-AFD9F3C66CB9}"/>
    <dgm:cxn modelId="{BF5374EB-B7EB-4FC0-A882-0CFD72907661}" type="presOf" srcId="{979D612A-4961-4606-90DE-AFD9F3C66CB9}" destId="{860A274E-3A19-4FC6-81B9-BD8D02CD95BE}" srcOrd="1" destOrd="0" presId="urn:microsoft.com/office/officeart/2005/8/layout/process1"/>
    <dgm:cxn modelId="{B923734D-3599-439D-9986-9752EF8D14FA}" type="presOf" srcId="{02F1DF34-5E55-408D-9DB8-77D96EF25732}" destId="{B9A6C5CB-F027-4AF7-8393-10AD7FFC7078}" srcOrd="0" destOrd="0" presId="urn:microsoft.com/office/officeart/2005/8/layout/process1"/>
    <dgm:cxn modelId="{1E998425-E140-4450-B702-0F3AF0C04F46}" type="presOf" srcId="{8936169F-A3D0-4C39-A9CD-35AF7F8FB286}" destId="{7BE5A905-6594-45DC-AE32-2F5CDB2D4117}" srcOrd="1" destOrd="0" presId="urn:microsoft.com/office/officeart/2005/8/layout/process1"/>
    <dgm:cxn modelId="{A965E3AC-B32D-4D73-931C-6FC92EE93BDF}" srcId="{94B531CC-264F-4D51-9A85-97E8ECECB09C}" destId="{41EC6FE4-B9A5-4B1D-869D-655DB7AF5D8B}" srcOrd="3" destOrd="0" parTransId="{0812231E-2A7B-4737-A476-5B7AD445EDD6}" sibTransId="{7BF7598F-9AB1-4568-86D2-AEFBA921BE37}"/>
    <dgm:cxn modelId="{8DF893EC-71D0-4F9F-AE92-F452B42D6F6D}" type="presOf" srcId="{422D4852-49D3-4DE6-94D3-AD01C424EE3C}" destId="{888A38FF-836E-4064-98DC-AC88A4DBE968}" srcOrd="0" destOrd="0" presId="urn:microsoft.com/office/officeart/2005/8/layout/process1"/>
    <dgm:cxn modelId="{6046A2BD-4FCC-47EB-B6EF-7ED0FB088501}" type="presOf" srcId="{CEC92485-A904-4CCE-8E5F-69BA46E13D5E}" destId="{1C58A57F-895E-4896-97E5-CC0E9A7DEF67}" srcOrd="0" destOrd="0" presId="urn:microsoft.com/office/officeart/2005/8/layout/process1"/>
    <dgm:cxn modelId="{B00DAA30-9965-49B8-BFAB-148A7814AB11}" srcId="{94B531CC-264F-4D51-9A85-97E8ECECB09C}" destId="{02F1DF34-5E55-408D-9DB8-77D96EF25732}" srcOrd="1" destOrd="0" parTransId="{084F5682-66CA-4E43-83FD-FD57AC2B8A6C}" sibTransId="{8936169F-A3D0-4C39-A9CD-35AF7F8FB286}"/>
    <dgm:cxn modelId="{E851298B-45C5-45AF-9BD0-9182E3183F95}" type="presOf" srcId="{CEC92485-A904-4CCE-8E5F-69BA46E13D5E}" destId="{A87195EF-8702-4EC6-9D2F-CB2F598A92B1}" srcOrd="1" destOrd="0" presId="urn:microsoft.com/office/officeart/2005/8/layout/process1"/>
    <dgm:cxn modelId="{890F6848-CD06-4518-B0BC-1586622562A1}" srcId="{94B531CC-264F-4D51-9A85-97E8ECECB09C}" destId="{422D4852-49D3-4DE6-94D3-AD01C424EE3C}" srcOrd="0" destOrd="0" parTransId="{15ADAD1F-7EDD-4CB0-B52A-8F9278DB2212}" sibTransId="{CEC92485-A904-4CCE-8E5F-69BA46E13D5E}"/>
    <dgm:cxn modelId="{C20293C5-8355-4974-903E-E84048248356}" type="presOf" srcId="{8936169F-A3D0-4C39-A9CD-35AF7F8FB286}" destId="{D8B37975-3D3D-474A-A58B-234CC4FC2089}" srcOrd="0" destOrd="0" presId="urn:microsoft.com/office/officeart/2005/8/layout/process1"/>
    <dgm:cxn modelId="{5C8AFB62-4645-4C54-95F4-12FB23ABCD01}" type="presParOf" srcId="{DC45E0E6-1498-4C36-9783-EB695351FFA3}" destId="{888A38FF-836E-4064-98DC-AC88A4DBE968}" srcOrd="0" destOrd="0" presId="urn:microsoft.com/office/officeart/2005/8/layout/process1"/>
    <dgm:cxn modelId="{E183A693-D6BE-4EF6-9074-6C1FFD564F96}" type="presParOf" srcId="{DC45E0E6-1498-4C36-9783-EB695351FFA3}" destId="{1C58A57F-895E-4896-97E5-CC0E9A7DEF67}" srcOrd="1" destOrd="0" presId="urn:microsoft.com/office/officeart/2005/8/layout/process1"/>
    <dgm:cxn modelId="{910D7564-D28F-496E-8D1A-DD96E497B064}" type="presParOf" srcId="{1C58A57F-895E-4896-97E5-CC0E9A7DEF67}" destId="{A87195EF-8702-4EC6-9D2F-CB2F598A92B1}" srcOrd="0" destOrd="0" presId="urn:microsoft.com/office/officeart/2005/8/layout/process1"/>
    <dgm:cxn modelId="{035B4449-2765-4F06-8819-9D225D7F3FC0}" type="presParOf" srcId="{DC45E0E6-1498-4C36-9783-EB695351FFA3}" destId="{B9A6C5CB-F027-4AF7-8393-10AD7FFC7078}" srcOrd="2" destOrd="0" presId="urn:microsoft.com/office/officeart/2005/8/layout/process1"/>
    <dgm:cxn modelId="{45BDD249-D5FA-44C0-B04C-1BA0E9351882}" type="presParOf" srcId="{DC45E0E6-1498-4C36-9783-EB695351FFA3}" destId="{D8B37975-3D3D-474A-A58B-234CC4FC2089}" srcOrd="3" destOrd="0" presId="urn:microsoft.com/office/officeart/2005/8/layout/process1"/>
    <dgm:cxn modelId="{32EEABAC-F7E8-4D1D-A13E-984D5E125ACF}" type="presParOf" srcId="{D8B37975-3D3D-474A-A58B-234CC4FC2089}" destId="{7BE5A905-6594-45DC-AE32-2F5CDB2D4117}" srcOrd="0" destOrd="0" presId="urn:microsoft.com/office/officeart/2005/8/layout/process1"/>
    <dgm:cxn modelId="{A3BDCC6E-79A8-494F-8461-F3DD1D2B0044}" type="presParOf" srcId="{DC45E0E6-1498-4C36-9783-EB695351FFA3}" destId="{AC7E4D23-E212-4933-A7DB-BD0D12C78F5E}" srcOrd="4" destOrd="0" presId="urn:microsoft.com/office/officeart/2005/8/layout/process1"/>
    <dgm:cxn modelId="{78F7E289-C25A-41AC-A65B-6FF4B88D7F2C}" type="presParOf" srcId="{DC45E0E6-1498-4C36-9783-EB695351FFA3}" destId="{7884E770-D122-4479-A739-D779B1ACCE23}" srcOrd="5" destOrd="0" presId="urn:microsoft.com/office/officeart/2005/8/layout/process1"/>
    <dgm:cxn modelId="{A113ECBD-69CD-4C37-A801-366F5E7E1C7F}" type="presParOf" srcId="{7884E770-D122-4479-A739-D779B1ACCE23}" destId="{860A274E-3A19-4FC6-81B9-BD8D02CD95BE}" srcOrd="0" destOrd="0" presId="urn:microsoft.com/office/officeart/2005/8/layout/process1"/>
    <dgm:cxn modelId="{689C5537-C474-4561-8CF6-14493385032D}" type="presParOf" srcId="{DC45E0E6-1498-4C36-9783-EB695351FFA3}" destId="{6F6A4262-61B8-4FFC-B851-660D573B25D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38FF-836E-4064-98DC-AC88A4DBE968}">
      <dsp:nvSpPr>
        <dsp:cNvPr id="0" name=""/>
        <dsp:cNvSpPr/>
      </dsp:nvSpPr>
      <dsp:spPr>
        <a:xfrm>
          <a:off x="2678" y="1680616"/>
          <a:ext cx="1171277" cy="70276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Check in</a:t>
          </a:r>
          <a:endParaRPr lang="en-US" sz="1800" kern="1200" dirty="0"/>
        </a:p>
      </dsp:txBody>
      <dsp:txXfrm>
        <a:off x="23261" y="1701199"/>
        <a:ext cx="1130111" cy="661600"/>
      </dsp:txXfrm>
    </dsp:sp>
    <dsp:sp modelId="{1C58A57F-895E-4896-97E5-CC0E9A7DEF67}">
      <dsp:nvSpPr>
        <dsp:cNvPr id="0" name=""/>
        <dsp:cNvSpPr/>
      </dsp:nvSpPr>
      <dsp:spPr>
        <a:xfrm>
          <a:off x="1291083"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291083" y="1944856"/>
        <a:ext cx="173817" cy="174286"/>
      </dsp:txXfrm>
    </dsp:sp>
    <dsp:sp modelId="{B9A6C5CB-F027-4AF7-8393-10AD7FFC7078}">
      <dsp:nvSpPr>
        <dsp:cNvPr id="0" name=""/>
        <dsp:cNvSpPr/>
      </dsp:nvSpPr>
      <dsp:spPr>
        <a:xfrm>
          <a:off x="1642467" y="1680616"/>
          <a:ext cx="1171277" cy="702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Waiting room</a:t>
          </a:r>
          <a:endParaRPr lang="en-US" sz="1800" kern="1200" dirty="0"/>
        </a:p>
      </dsp:txBody>
      <dsp:txXfrm>
        <a:off x="1663050" y="1701199"/>
        <a:ext cx="1130111" cy="661600"/>
      </dsp:txXfrm>
    </dsp:sp>
    <dsp:sp modelId="{D8B37975-3D3D-474A-A58B-234CC4FC2089}">
      <dsp:nvSpPr>
        <dsp:cNvPr id="0" name=""/>
        <dsp:cNvSpPr/>
      </dsp:nvSpPr>
      <dsp:spPr>
        <a:xfrm>
          <a:off x="2930872"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930872" y="1944856"/>
        <a:ext cx="173817" cy="174286"/>
      </dsp:txXfrm>
    </dsp:sp>
    <dsp:sp modelId="{AC7E4D23-E212-4933-A7DB-BD0D12C78F5E}">
      <dsp:nvSpPr>
        <dsp:cNvPr id="0" name=""/>
        <dsp:cNvSpPr/>
      </dsp:nvSpPr>
      <dsp:spPr>
        <a:xfrm>
          <a:off x="3282255" y="1680616"/>
          <a:ext cx="1171277" cy="70276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Exam room</a:t>
          </a:r>
          <a:endParaRPr lang="en-US" sz="1800" kern="1200" dirty="0"/>
        </a:p>
      </dsp:txBody>
      <dsp:txXfrm>
        <a:off x="3302838" y="1701199"/>
        <a:ext cx="1130111" cy="661600"/>
      </dsp:txXfrm>
    </dsp:sp>
    <dsp:sp modelId="{7884E770-D122-4479-A739-D779B1ACCE23}">
      <dsp:nvSpPr>
        <dsp:cNvPr id="0" name=""/>
        <dsp:cNvSpPr/>
      </dsp:nvSpPr>
      <dsp:spPr>
        <a:xfrm>
          <a:off x="4570660"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570660" y="1944856"/>
        <a:ext cx="173817" cy="174286"/>
      </dsp:txXfrm>
    </dsp:sp>
    <dsp:sp modelId="{6F6A4262-61B8-4FFC-B851-660D573B25D5}">
      <dsp:nvSpPr>
        <dsp:cNvPr id="0" name=""/>
        <dsp:cNvSpPr/>
      </dsp:nvSpPr>
      <dsp:spPr>
        <a:xfrm>
          <a:off x="4922043" y="1680616"/>
          <a:ext cx="1171277" cy="70276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Check out</a:t>
          </a:r>
          <a:endParaRPr lang="en-US" sz="1800" kern="1200" dirty="0"/>
        </a:p>
      </dsp:txBody>
      <dsp:txXfrm>
        <a:off x="4942626" y="1701199"/>
        <a:ext cx="1130111" cy="661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11/23/2022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dirty="0"/>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PRESENTER NAMES, YOUR PRACTICE NAME, AND YOUR LOGO.</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dirty="0"/>
          </a:p>
        </p:txBody>
      </p:sp>
    </p:spTree>
    <p:extLst>
      <p:ext uri="{BB962C8B-B14F-4D97-AF65-F5344CB8AC3E}">
        <p14:creationId xmlns:p14="http://schemas.microsoft.com/office/powerpoint/2010/main" val="274135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other</a:t>
            </a:r>
            <a:r>
              <a:rPr lang="en-US" baseline="0" dirty="0" smtClean="0"/>
              <a:t> ways that we can all stay up to date on the latest vaccine recommendations and best practices.  </a:t>
            </a:r>
          </a:p>
          <a:p>
            <a:endParaRPr lang="en-US" baseline="0" dirty="0" smtClean="0"/>
          </a:p>
          <a:p>
            <a:r>
              <a:rPr lang="en-US" dirty="0" smtClean="0"/>
              <a:t>CDC has free immunization education programs for healthcare professionals on immunization recommendations and related topics including live webinars and web-based educational programs. </a:t>
            </a:r>
          </a:p>
          <a:p>
            <a:endParaRPr lang="en-US" dirty="0" smtClean="0"/>
          </a:p>
          <a:p>
            <a:r>
              <a:rPr lang="en-US" dirty="0" smtClean="0"/>
              <a:t>Immunization NetConferences and the Pink Book</a:t>
            </a:r>
            <a:r>
              <a:rPr lang="en-US" baseline="0" dirty="0" smtClean="0"/>
              <a:t> Webinar series</a:t>
            </a:r>
            <a:r>
              <a:rPr lang="en-US" dirty="0" smtClean="0"/>
              <a:t> are live, 1-hour presentations combining an online visual presentation with simultaneous audio via telephone conference call and a live question and answer session.  On-demand replays and presentations will be available shortly after each event. You Call the Shots is a self-pace</a:t>
            </a:r>
            <a:r>
              <a:rPr lang="en-US" baseline="0" dirty="0" smtClean="0"/>
              <a:t>d web-based education program on each vaccine plus other vaccine related topics including storage and handling, and vaccine administration.  </a:t>
            </a:r>
          </a:p>
          <a:p>
            <a:endParaRPr lang="en-US" baseline="0" dirty="0" smtClean="0"/>
          </a:p>
          <a:p>
            <a:r>
              <a:rPr lang="en-US" baseline="0" dirty="0" smtClean="0"/>
              <a:t>If you go to the CDC webpage listed in this blue box, you ca sign up for email alerts to be notified when materials are updated or upcoming webinar. Boxes, such as the one pictured on the slide are located on the left hand side of the webpage.  Just type your email address and submit- it’s as easy as that.  </a:t>
            </a:r>
          </a:p>
          <a:p>
            <a:endParaRPr lang="en-US" baseline="0" dirty="0" smtClean="0"/>
          </a:p>
          <a:p>
            <a:r>
              <a:rPr lang="en-US" baseline="0" dirty="0" smtClean="0"/>
              <a:t>When we have vaccine related questions that our staff can’t answer, we can send the question to CDC.  NIPINFO is an email service that answers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428522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part of keeping up to date is making sure that clinical resources are readily available to staff.  We already talked about immunization schedules, but there are other resources that are helpful like clinical guidelines, job aids, and videos.  </a:t>
            </a:r>
          </a:p>
          <a:p>
            <a:endParaRPr lang="en-US" baseline="0" dirty="0" smtClean="0"/>
          </a:p>
          <a:p>
            <a:r>
              <a:rPr lang="en-US" baseline="0" dirty="0" smtClean="0"/>
              <a:t>These resources can teach you about vaccine storage and handling, vaccine administration, and other topics.</a:t>
            </a:r>
          </a:p>
          <a:p>
            <a:endParaRPr lang="en-US" baseline="0" dirty="0" smtClean="0"/>
          </a:p>
          <a:p>
            <a:r>
              <a:rPr lang="en-US" baseline="0" dirty="0" smtClean="0"/>
              <a:t>You can find these resources on the CDC website at the address listed in this blue box.  You can also find them SPECIFY WHERE RESOURCES ARE AVAILABLE IN YOUR PRACTICE.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239688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how to create a culture</a:t>
            </a:r>
            <a:r>
              <a:rPr lang="en-US" baseline="0" dirty="0" smtClean="0"/>
              <a:t> of immunization in our interactions with parents.</a:t>
            </a:r>
          </a:p>
          <a:p>
            <a:endParaRPr lang="en-US" baseline="0" dirty="0" smtClean="0"/>
          </a:p>
          <a:p>
            <a:r>
              <a:rPr lang="en-US" baseline="0" dirty="0" smtClean="0"/>
              <a:t>The first step is to assess a child’s vaccination status at every visit.  This is most relevant for the clinicians who are deciding which vaccines to administer, but all staff should know that this is a priority.</a:t>
            </a:r>
          </a:p>
          <a:p>
            <a:endParaRPr lang="en-US" baseline="0" dirty="0" smtClean="0"/>
          </a:p>
          <a:p>
            <a:r>
              <a:rPr lang="en-US" baseline="0" dirty="0" smtClean="0"/>
              <a:t>A clinician should check the [NAME OF YOUR STATE IIS] to see which vaccines the child has already received.  This should be done at every well visit, a sick visit, or a follow-up visit. </a:t>
            </a:r>
          </a:p>
          <a:p>
            <a:endParaRPr lang="en-US" baseline="0" dirty="0" smtClean="0"/>
          </a:p>
          <a:p>
            <a:r>
              <a:rPr lang="en-US" baseline="0" dirty="0" smtClean="0"/>
              <a:t>The clinician should screen for any contraindications and precautions before giving any vaccines. </a:t>
            </a:r>
          </a:p>
          <a:p>
            <a:endParaRPr lang="en-US" baseline="0" dirty="0" smtClean="0"/>
          </a:p>
          <a:p>
            <a:r>
              <a:rPr lang="en-US" baseline="0" dirty="0" smtClean="0"/>
              <a:t>All eligible vaccines should be given in the same visit.  There are no known benefits to spacing out vaccines—it just leaves children vulnerable to diseases during the time they are not protected by vaccines.</a:t>
            </a:r>
          </a:p>
          <a:p>
            <a:endParaRPr lang="en-US" baseline="0" dirty="0" smtClean="0"/>
          </a:p>
          <a:p>
            <a:r>
              <a:rPr lang="en-US" baseline="0" dirty="0" smtClean="0"/>
              <a:t>By assessing vaccination status at every visit, we can reduce missed opportunities to vaccinate children and reinforce the message for parents that vaccinations are important.</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76616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has shown</a:t>
            </a:r>
            <a:r>
              <a:rPr lang="en-US" baseline="0" dirty="0" smtClean="0"/>
              <a:t> that an effective recommendation from a healthcare professional is the main reason parents decide to vaccinate.  So, whenever our clinicians give strong recommendations for vaccination, other staff should reinforce them.  </a:t>
            </a:r>
          </a:p>
          <a:p>
            <a:endParaRPr lang="en-US" baseline="0" dirty="0" smtClean="0"/>
          </a:p>
          <a:p>
            <a:r>
              <a:rPr lang="en-US" baseline="0" dirty="0" smtClean="0"/>
              <a:t>When talking about the vaccines that a child will get that day, it can help to take a “presumptive approach”, which means that you simply announce which vaccines the child will be getting.  This has been shown to be more effective than </a:t>
            </a:r>
            <a:r>
              <a:rPr lang="en-US" u="sng" baseline="0" dirty="0" smtClean="0"/>
              <a:t>asking</a:t>
            </a:r>
            <a:r>
              <a:rPr lang="en-US" baseline="0" dirty="0" smtClean="0"/>
              <a:t> parents what they want to do about vaccines.  The third bullet shows an example of how this can be done.</a:t>
            </a:r>
          </a:p>
          <a:p>
            <a:endParaRPr lang="en-US" baseline="0" dirty="0" smtClean="0"/>
          </a:p>
          <a:p>
            <a:r>
              <a:rPr lang="en-US" baseline="0" dirty="0" smtClean="0"/>
              <a:t>Explaining the importance of each vaccine and every dose can help ensure that parents follow our recommendations.</a:t>
            </a:r>
          </a:p>
          <a:p>
            <a:endParaRPr lang="en-US" baseline="0" dirty="0" smtClean="0"/>
          </a:p>
          <a:p>
            <a:r>
              <a:rPr lang="en-US" baseline="0" dirty="0" smtClean="0"/>
              <a:t>Anyone in the practice can share a personal experience with a vaccine preventable disease or talk about why you decided to vaccinate your own children.  These stories also help to reinforce vaccine recommendations.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404570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Emotions can play a strong role in how we make decisions.  How we make parents feel</a:t>
            </a:r>
            <a:r>
              <a:rPr lang="en-US" baseline="0" dirty="0" smtClean="0"/>
              <a:t> is equally as important as what we say to them.  We</a:t>
            </a:r>
            <a:r>
              <a:rPr lang="en-US" dirty="0" smtClean="0"/>
              <a:t> we want parents to feel</a:t>
            </a:r>
            <a:r>
              <a:rPr lang="en-US" baseline="0" dirty="0" smtClean="0"/>
              <a:t> supported when they bring their child to our practice.  We can do this by welcoming their questions and knowing how to answer them.</a:t>
            </a:r>
          </a:p>
          <a:p>
            <a:endParaRPr lang="en-US" baseline="0" dirty="0" smtClean="0"/>
          </a:p>
          <a:p>
            <a:r>
              <a:rPr lang="en-US" baseline="0" dirty="0" smtClean="0"/>
              <a:t>It’s important to recognize that just because a parent has questions about vaccines doesn’t mean that the parent has concerns or is opposed to vaccines.  Most parents have questions, even if they plan to vaccinate.  </a:t>
            </a:r>
          </a:p>
          <a:p>
            <a:endParaRPr lang="en-US" baseline="0" dirty="0" smtClean="0"/>
          </a:p>
          <a:p>
            <a:r>
              <a:rPr lang="en-US" baseline="0" dirty="0" smtClean="0"/>
              <a:t>If we all learn how to answer common vaccine questions, we can help save time in the exam room and increase parents’ confidence in our practice.  I will go through some common questions and answers on the next slide.</a:t>
            </a:r>
          </a:p>
          <a:p>
            <a:endParaRPr lang="en-US" baseline="0" dirty="0" smtClean="0"/>
          </a:p>
          <a:p>
            <a:r>
              <a:rPr lang="en-US" baseline="0" dirty="0" smtClean="0"/>
              <a:t>If you don’t know how to answer a question, that’s okay.  You can always refer the question to a doctor, nurse or other vaccine expert.  </a:t>
            </a:r>
            <a:endParaRPr lang="en-US" dirty="0" smtClean="0"/>
          </a:p>
          <a:p>
            <a:endParaRPr lang="en-US" dirty="0" smtClean="0"/>
          </a:p>
          <a:p>
            <a:endParaRPr lang="en-US" dirty="0" smtClean="0"/>
          </a:p>
          <a:p>
            <a:r>
              <a:rPr lang="en-US" dirty="0" smtClean="0"/>
              <a:t>PRESENTER NOTE:</a:t>
            </a:r>
          </a:p>
          <a:p>
            <a:r>
              <a:rPr lang="en-US" dirty="0" smtClean="0"/>
              <a:t>IF THERE IS SOMEONE IN YOUR OFFICE WHO IS THE “GO</a:t>
            </a:r>
            <a:r>
              <a:rPr lang="en-US" baseline="0" dirty="0" smtClean="0"/>
              <a:t> TO” PERSON FOR VACCINE QUESTIONS, YOU CAN CUSTOMIZE THE 4</a:t>
            </a:r>
            <a:r>
              <a:rPr lang="en-US" baseline="30000" dirty="0" smtClean="0"/>
              <a:t>TH</a:t>
            </a:r>
            <a:r>
              <a:rPr lang="en-US" baseline="0" dirty="0" smtClean="0"/>
              <a:t> BULLET BY INSERTING THEIR NAME.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66834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smtClean="0"/>
              <a:t>PRESENTER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rPr>
              <a:t>Go through</a:t>
            </a:r>
            <a:r>
              <a:rPr lang="en-US" sz="1100" b="0" i="0" baseline="0" dirty="0" smtClean="0">
                <a:solidFill>
                  <a:schemeClr val="tx1"/>
                </a:solidFill>
              </a:rPr>
              <a:t> these questions and answers.  </a:t>
            </a:r>
            <a:r>
              <a:rPr lang="en-US" sz="1100" b="0" i="0" dirty="0" smtClean="0">
                <a:solidFill>
                  <a:schemeClr val="tx1"/>
                </a:solidFill>
              </a:rPr>
              <a:t>If</a:t>
            </a:r>
            <a:r>
              <a:rPr lang="en-US" sz="1100" b="0" i="0" baseline="0" dirty="0" smtClean="0">
                <a:solidFill>
                  <a:schemeClr val="tx1"/>
                </a:solidFill>
              </a:rPr>
              <a:t> </a:t>
            </a:r>
            <a:r>
              <a:rPr lang="en-US" sz="1100" b="0" dirty="0" smtClean="0">
                <a:solidFill>
                  <a:schemeClr val="bg1"/>
                </a:solidFill>
              </a:rPr>
              <a:t>time is limited,</a:t>
            </a:r>
            <a:r>
              <a:rPr lang="en-US" sz="1100" b="0" baseline="0" dirty="0" smtClean="0">
                <a:solidFill>
                  <a:schemeClr val="bg1"/>
                </a:solidFill>
              </a:rPr>
              <a:t> only review the questions that your staff hear most often.</a:t>
            </a:r>
            <a:r>
              <a:rPr lang="en-US" sz="1100" b="0" i="0" baseline="0" dirty="0" smtClean="0"/>
              <a:t> If possible, distribute copies of the CDC fact sheet: </a:t>
            </a:r>
            <a:r>
              <a:rPr lang="en-US" sz="1100" b="0" dirty="0" smtClean="0">
                <a:solidFill>
                  <a:schemeClr val="bg1"/>
                </a:solidFill>
              </a:rPr>
              <a:t>www.cdc.gov/vaccines/parents/parent-questions.html.  </a:t>
            </a:r>
          </a:p>
          <a:p>
            <a:endParaRPr lang="en-US" sz="1100" b="0" i="0" baseline="0" dirty="0" smtClean="0"/>
          </a:p>
          <a:p>
            <a:r>
              <a:rPr lang="en-US" sz="1100" b="1" dirty="0" smtClean="0">
                <a:effectLst/>
              </a:rPr>
              <a:t>Q: Are vaccines safe?</a:t>
            </a:r>
          </a:p>
          <a:p>
            <a:r>
              <a:rPr lang="en-US" sz="1100" b="1" dirty="0" smtClean="0">
                <a:effectLst/>
              </a:rPr>
              <a:t>A:</a:t>
            </a:r>
            <a:r>
              <a:rPr lang="en-US" sz="1100" dirty="0" smtClean="0">
                <a:effectLst/>
              </a:rPr>
              <a:t> </a:t>
            </a:r>
            <a:r>
              <a:rPr lang="en-US" sz="1100" b="0" dirty="0" smtClean="0">
                <a:effectLst/>
              </a:rPr>
              <a:t>Yes. Vaccines are very safe. </a:t>
            </a:r>
            <a:r>
              <a:rPr lang="en-US" sz="1100" dirty="0" smtClean="0">
                <a:effectLst/>
              </a:rPr>
              <a:t>The United States’ long-standing vaccine safety system ensures that vaccines are as safe as possible. Currently, the United States has the safest vaccine supply in its history. Millions of children safely receive vaccines each year. The most common side effects are typically very mild, such as pain or swelling at the injection site.</a:t>
            </a:r>
          </a:p>
          <a:p>
            <a:endParaRPr lang="en-US" sz="1100" b="1" dirty="0" smtClean="0">
              <a:effectLst/>
            </a:endParaRPr>
          </a:p>
          <a:p>
            <a:r>
              <a:rPr lang="en-US" sz="1100" b="1" dirty="0" smtClean="0">
                <a:effectLst/>
              </a:rPr>
              <a:t>Q: What are the side effects of the vaccines? How do I treat them?</a:t>
            </a:r>
            <a:r>
              <a:rPr lang="en-US" sz="1100" b="0"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rPr>
              <a:t>A: </a:t>
            </a:r>
            <a:r>
              <a:rPr lang="en-US" sz="1100" dirty="0" smtClean="0">
                <a:effectLst/>
              </a:rPr>
              <a:t>Vaccines, like any medication, may cause some side effects. </a:t>
            </a:r>
            <a:r>
              <a:rPr lang="en-US" sz="1100" b="0" dirty="0" smtClean="0">
                <a:effectLst/>
              </a:rPr>
              <a:t>Most of these side effects are very minor, like soreness where the shot was given, fussiness, or a low-grade fever.</a:t>
            </a:r>
            <a:r>
              <a:rPr lang="en-US" sz="1100" b="1" baseline="0" dirty="0" smtClean="0">
                <a:effectLst/>
              </a:rPr>
              <a:t> </a:t>
            </a:r>
            <a:r>
              <a:rPr lang="en-US" sz="1100" dirty="0" smtClean="0">
                <a:effectLst/>
              </a:rPr>
              <a:t>These side effects typically only last a couple of days and are treatable. For example, you can apply a cool, wet washcloth on the sore area to ease discomfort. Serious reactions are very rare. However, if your child experiences any reactions that concern you, call the doctor’s office.</a:t>
            </a:r>
          </a:p>
          <a:p>
            <a:endParaRPr lang="en-US" sz="1100" dirty="0" smtClean="0">
              <a:effectLst/>
            </a:endParaRPr>
          </a:p>
          <a:p>
            <a:r>
              <a:rPr lang="en-US" sz="1100" b="1" dirty="0" smtClean="0">
                <a:effectLst/>
              </a:rPr>
              <a:t>Q: What are the risks and benefits of vaccines?</a:t>
            </a:r>
          </a:p>
          <a:p>
            <a:r>
              <a:rPr lang="en-US" sz="1100" b="1" dirty="0" smtClean="0">
                <a:effectLst/>
              </a:rPr>
              <a:t>A: </a:t>
            </a:r>
            <a:r>
              <a:rPr lang="en-US" sz="1100" dirty="0" smtClean="0">
                <a:effectLst/>
              </a:rPr>
              <a:t>Vaccines can prevent infectious diseases that once killed or harmed many infants, children, and adults. Without vaccines, your child is at risk for getting seriously ill and suffering pain, disability, and even death from diseases like measles and whooping cough. The main risks associated with getting vaccines are side effects, which are almost always mild (redness and swelling at the injection site) and go away within a few days. Serious side effects after vaccination, such as a severe allergic reaction, are very rare and doctors and clinic staff are trained to deal with them. </a:t>
            </a:r>
            <a:r>
              <a:rPr lang="en-US" sz="1100" b="0" dirty="0" smtClean="0">
                <a:effectLst/>
              </a:rPr>
              <a:t>The disease-prevention benefits of getting vaccines are much greater than the possible side effects for almost all children.</a:t>
            </a:r>
          </a:p>
          <a:p>
            <a:endParaRPr lang="en-US" sz="1100" b="0" dirty="0" smtClean="0">
              <a:effectLst/>
            </a:endParaRPr>
          </a:p>
          <a:p>
            <a:r>
              <a:rPr lang="en-US" sz="1100" b="1" dirty="0" smtClean="0">
                <a:effectLst/>
              </a:rPr>
              <a:t>Q: Is there a link between vaccines and autism?</a:t>
            </a:r>
          </a:p>
          <a:p>
            <a:r>
              <a:rPr lang="en-US" sz="1100" b="1" dirty="0" smtClean="0">
                <a:effectLst/>
              </a:rPr>
              <a:t>A:</a:t>
            </a:r>
            <a:r>
              <a:rPr lang="en-US" sz="1100" dirty="0" smtClean="0">
                <a:effectLst/>
              </a:rPr>
              <a:t> </a:t>
            </a:r>
            <a:r>
              <a:rPr lang="en-US" sz="1100" b="0" dirty="0" smtClean="0">
                <a:effectLst/>
              </a:rPr>
              <a:t>No. Scientific studies and reviews continue to show no relationship between vaccines and autism. </a:t>
            </a:r>
            <a:r>
              <a:rPr lang="en-US" sz="1100" dirty="0" smtClean="0">
                <a:effectLst/>
              </a:rPr>
              <a:t>Some people have suggested that thimerosal (a compound that contains mercury) in vaccines given to infants and young children might be a cause of autism. Others have suggested that the MMR (measles- mumps-rubella) vaccine may be linked to autism. However, numerous scientists and researchers have studied and continue to study the MMR vaccine and thimerosal, and reach the same conclusion: there is no link between MMR vaccine or thimerosal and autism.</a:t>
            </a:r>
          </a:p>
          <a:p>
            <a:endParaRPr lang="en-US" sz="1100" dirty="0" smtClean="0">
              <a:effectLst/>
            </a:endParaRPr>
          </a:p>
          <a:p>
            <a:r>
              <a:rPr lang="en-US" sz="1100" b="1" dirty="0" smtClean="0">
                <a:effectLst/>
              </a:rPr>
              <a:t>Q: Can vaccines overload my baby’s immune system?</a:t>
            </a:r>
          </a:p>
          <a:p>
            <a:r>
              <a:rPr lang="en-US" sz="1100" b="1" dirty="0" smtClean="0">
                <a:effectLst/>
              </a:rPr>
              <a:t>A: </a:t>
            </a:r>
            <a:r>
              <a:rPr lang="en-US" sz="1100" dirty="0" smtClean="0">
                <a:effectLst/>
              </a:rPr>
              <a:t>Vaccines do not overload the immune system. Every day, a healthy baby’s immune system successfully fights off thousands of germs. Antigens are parts of germs that cause the body’s immune system to go to work to build antibodies, which fight off diseases. The antigens in vaccines come from the germs themselves, but the germs are weakened or killed so they cannot cause serious illness. </a:t>
            </a:r>
            <a:r>
              <a:rPr lang="en-US" sz="1100" b="0" dirty="0" smtClean="0">
                <a:effectLst/>
              </a:rPr>
              <a:t>Even if babies receive several vaccinations in one day, vaccines contain only a tiny fraction of the antigens they encounter every day in their environment. </a:t>
            </a:r>
            <a:r>
              <a:rPr lang="en-US" sz="1100" dirty="0" smtClean="0">
                <a:effectLst/>
              </a:rPr>
              <a:t>Vaccines give your child the antibodies they need to fight off serious vaccine-preventable diseases.</a:t>
            </a:r>
          </a:p>
          <a:p>
            <a:endParaRPr lang="en-US" sz="1100" dirty="0" smtClean="0">
              <a:effectLst/>
            </a:endParaRPr>
          </a:p>
          <a:p>
            <a:r>
              <a:rPr lang="en-US" sz="1100" b="1" dirty="0" smtClean="0">
                <a:effectLst/>
              </a:rPr>
              <a:t>Q: Why are so many doses needed for each vaccine?</a:t>
            </a:r>
          </a:p>
          <a:p>
            <a:r>
              <a:rPr lang="en-US" sz="1100" b="1" dirty="0" smtClean="0">
                <a:effectLst/>
              </a:rPr>
              <a:t>A: </a:t>
            </a:r>
            <a:r>
              <a:rPr lang="en-US" sz="1100" b="0" dirty="0" smtClean="0">
                <a:effectLst/>
              </a:rPr>
              <a:t>Getting every recommended dose of each vaccine provides your child with the best protection possible. </a:t>
            </a:r>
            <a:r>
              <a:rPr lang="en-US" sz="1100" dirty="0" smtClean="0">
                <a:effectLst/>
              </a:rPr>
              <a:t>Depending on the vaccine, your child will need more than one dose to build high enough immunity to prevent disease or to boost immunity that fades over time. Your child may also receive more than one dose to make sure they are protected if they did not get immunity from a first dose, or to protect them against germs that change over time, like flu. Every dose is important because each protects against infectious diseases that can be especially serious for infants and very young children.</a:t>
            </a:r>
          </a:p>
          <a:p>
            <a:endParaRPr lang="en-US" sz="1100" dirty="0" smtClean="0">
              <a:effectLst/>
            </a:endParaRPr>
          </a:p>
          <a:p>
            <a:r>
              <a:rPr lang="en-US" sz="1100" b="1" dirty="0" smtClean="0">
                <a:effectLst/>
              </a:rPr>
              <a:t>Q: Why do vaccines start so early?</a:t>
            </a:r>
          </a:p>
          <a:p>
            <a:r>
              <a:rPr lang="en-US" sz="1100" b="1" dirty="0" smtClean="0">
                <a:effectLst/>
              </a:rPr>
              <a:t>A:</a:t>
            </a:r>
            <a:r>
              <a:rPr lang="en-US" sz="1100" dirty="0" smtClean="0">
                <a:effectLst/>
              </a:rPr>
              <a:t> </a:t>
            </a:r>
            <a:r>
              <a:rPr lang="en-US" sz="1100" b="0" dirty="0" smtClean="0">
                <a:effectLst/>
              </a:rPr>
              <a:t>The recommended schedule protects infants and children by providing immunity early in life, before they come into contact with life-threatening diseases. </a:t>
            </a:r>
            <a:r>
              <a:rPr lang="en-US" sz="1100" dirty="0" smtClean="0">
                <a:effectLst/>
              </a:rPr>
              <a:t>Children receive immunization early because they are susceptible to diseases at a young age. The consequences of these diseases can be very serious, even life-threatening, for infants and young children.</a:t>
            </a:r>
          </a:p>
          <a:p>
            <a:endParaRPr lang="en-US" sz="1100" b="1" dirty="0" smtClean="0">
              <a:effectLst/>
            </a:endParaRPr>
          </a:p>
          <a:p>
            <a:r>
              <a:rPr lang="en-US" sz="1100" b="1" dirty="0" smtClean="0">
                <a:effectLst/>
              </a:rPr>
              <a:t>Q: What do you think of delaying some vaccines or following a non-standard schedule?</a:t>
            </a:r>
          </a:p>
          <a:p>
            <a:r>
              <a:rPr lang="en-US" sz="1100" b="1" dirty="0" smtClean="0">
                <a:effectLst/>
              </a:rPr>
              <a:t>A:</a:t>
            </a:r>
            <a:r>
              <a:rPr lang="en-US" sz="1100" dirty="0" smtClean="0">
                <a:effectLst/>
              </a:rPr>
              <a:t> </a:t>
            </a:r>
            <a:r>
              <a:rPr lang="en-US" sz="1100" b="0" dirty="0" smtClean="0">
                <a:effectLst/>
              </a:rPr>
              <a:t>Children do not receive any known benefits from following schedules that delay vaccines. I</a:t>
            </a:r>
            <a:r>
              <a:rPr lang="en-US" sz="1100" dirty="0" smtClean="0">
                <a:effectLst/>
              </a:rPr>
              <a:t>nfants and young children who follow immunization schedules that spread out or leave out shots are at risk of developing diseases during the time you delay their shots. Some vaccine-preventable diseases remain common in the United States and children may be exposed to these diseases during the time they are not protected by vaccines, placing them at risk for a serious case of the disease that might cause hospitalization or death.</a:t>
            </a:r>
          </a:p>
          <a:p>
            <a:endParaRPr lang="en-US" sz="1100" dirty="0" smtClean="0">
              <a:effectLst/>
            </a:endParaRPr>
          </a:p>
          <a:p>
            <a:r>
              <a:rPr lang="en-US" sz="1100" b="1" dirty="0" smtClean="0">
                <a:effectLst/>
              </a:rPr>
              <a:t>Q: Haven’t we gotten rid of most of these diseases in this country?</a:t>
            </a:r>
          </a:p>
          <a:p>
            <a:r>
              <a:rPr lang="en-US" sz="1100" b="1" dirty="0" smtClean="0">
                <a:effectLst/>
              </a:rPr>
              <a:t>A:</a:t>
            </a:r>
            <a:r>
              <a:rPr lang="en-US" sz="1100" dirty="0" smtClean="0">
                <a:effectLst/>
              </a:rPr>
              <a:t> Some vaccine-preventable diseases, like pertussis (whooping cough) and chickenpox, remain common in the United States. On the other hand, other diseases vaccines prevent are no longer common in this country because of vaccines. </a:t>
            </a:r>
            <a:r>
              <a:rPr lang="en-US" sz="1100" b="0" dirty="0" smtClean="0">
                <a:effectLst/>
              </a:rPr>
              <a:t>However, if we stopped vaccinating, the few cases we have in the United States could very quickly become tens or hundreds of thousands of cases.</a:t>
            </a:r>
            <a:r>
              <a:rPr lang="en-US" sz="1100" dirty="0" smtClean="0">
                <a:effectLst/>
              </a:rPr>
              <a:t> Even though many serious vaccine-preventable diseases are uncommon in the United States, some are common in other parts of the world. Even if your family does not travel internationally, you could come into contact with international travelers anywhere in your community. Children who don’t receive all vaccinations and are exposed to a disease can become seriously sick and spread it through a community.</a:t>
            </a:r>
          </a:p>
          <a:p>
            <a:endParaRPr lang="en-US" sz="1100" dirty="0" smtClean="0">
              <a:effectLst/>
            </a:endParaRPr>
          </a:p>
          <a:p>
            <a:r>
              <a:rPr lang="en-US" sz="1100" b="1" dirty="0" smtClean="0">
                <a:effectLst/>
              </a:rPr>
              <a:t>Q: What are combination vaccines? Why are they used?</a:t>
            </a:r>
          </a:p>
          <a:p>
            <a:r>
              <a:rPr lang="en-US" sz="1100" b="1" dirty="0" smtClean="0">
                <a:effectLst/>
              </a:rPr>
              <a:t>A: </a:t>
            </a:r>
            <a:r>
              <a:rPr lang="en-US" sz="1100" b="0" dirty="0" smtClean="0">
                <a:effectLst/>
              </a:rPr>
              <a:t>Combination vaccines protect your child against more than one disease with a single shot. </a:t>
            </a:r>
            <a:r>
              <a:rPr lang="en-US" sz="1100" dirty="0" smtClean="0">
                <a:effectLst/>
              </a:rPr>
              <a:t>They reduce the number of shots and office visits your child would need, which not only saves you time and money, but also is easier on your child.</a:t>
            </a:r>
            <a:r>
              <a:rPr lang="en-US" sz="1100" baseline="0" dirty="0" smtClean="0">
                <a:effectLst/>
              </a:rPr>
              <a:t>  </a:t>
            </a:r>
            <a:r>
              <a:rPr lang="en-US" sz="1100" dirty="0" smtClean="0">
                <a:effectLst/>
              </a:rPr>
              <a:t>Some common combination vaccines are Pediarix</a:t>
            </a:r>
            <a:r>
              <a:rPr lang="en-US" sz="1100" baseline="30000" dirty="0" smtClean="0">
                <a:effectLst/>
              </a:rPr>
              <a:t>®</a:t>
            </a:r>
            <a:r>
              <a:rPr lang="en-US" sz="1100" dirty="0" smtClean="0">
                <a:effectLst/>
              </a:rPr>
              <a:t> which combines DTap, Hep B, and IPV (polio) and ProQuad</a:t>
            </a:r>
            <a:r>
              <a:rPr lang="en-US" sz="1100" baseline="30000" dirty="0" smtClean="0">
                <a:effectLst/>
              </a:rPr>
              <a:t>®</a:t>
            </a:r>
            <a:r>
              <a:rPr lang="en-US" sz="1100" dirty="0" smtClean="0">
                <a:effectLst/>
              </a:rPr>
              <a:t> which combines MMR and varicella (chickenpox).</a:t>
            </a:r>
          </a:p>
          <a:p>
            <a:endParaRPr lang="en-US" sz="1100" dirty="0" smtClean="0">
              <a:effectLst/>
            </a:endParaRPr>
          </a:p>
          <a:p>
            <a:r>
              <a:rPr lang="en-US" sz="1100" b="1" dirty="0" smtClean="0">
                <a:effectLst/>
              </a:rPr>
              <a:t>Q: Can’t I just wait until my child goes to school to catch up on immunizations?</a:t>
            </a:r>
          </a:p>
          <a:p>
            <a:r>
              <a:rPr lang="en-US" sz="1100" b="1" dirty="0" smtClean="0">
                <a:effectLst/>
              </a:rPr>
              <a:t>A: </a:t>
            </a:r>
            <a:r>
              <a:rPr lang="en-US" sz="1100" dirty="0" smtClean="0">
                <a:effectLst/>
              </a:rPr>
              <a:t>Before entering school, young children can be exposed to vaccine-preventable diseases from parents and other adults, brothers and sisters, on a plane, at child care, or even at the grocery store. Children under age 5 are especially susceptible to diseases because their immune systems have not built up the necessary defenses to fight infection. </a:t>
            </a:r>
            <a:r>
              <a:rPr lang="en-US" sz="1100" b="0" dirty="0" smtClean="0">
                <a:effectLst/>
              </a:rPr>
              <a:t>Don’t wait to protect your baby and risk getting these diseases when he or she needs protection now.</a:t>
            </a:r>
          </a:p>
          <a:p>
            <a:endParaRPr lang="en-US" sz="1100" dirty="0" smtClean="0">
              <a:effectLst/>
            </a:endParaRPr>
          </a:p>
          <a:p>
            <a:r>
              <a:rPr lang="en-US" sz="1100" b="1" dirty="0" smtClean="0">
                <a:effectLst/>
              </a:rPr>
              <a:t>Q: Why does my child need a chickenpox shot? Isn’t it a mild disease?</a:t>
            </a:r>
          </a:p>
          <a:p>
            <a:r>
              <a:rPr lang="en-US" sz="1100" b="1" dirty="0" smtClean="0">
                <a:effectLst/>
              </a:rPr>
              <a:t>A: </a:t>
            </a:r>
            <a:r>
              <a:rPr lang="en-US" sz="1100" b="0" dirty="0" smtClean="0">
                <a:effectLst/>
              </a:rPr>
              <a:t>Your child needs a chickenpox vaccine because chickenpox can actually be a serious disease. </a:t>
            </a:r>
            <a:r>
              <a:rPr lang="en-US" sz="1100" dirty="0" smtClean="0">
                <a:effectLst/>
              </a:rPr>
              <a:t>In many cases, children experience a mild case of chickenpox, but other children may have blisters that become infected. Others may develop pneumonia. There is no way to tell in advance how severe your child’s symptoms will be.</a:t>
            </a:r>
          </a:p>
          <a:p>
            <a:r>
              <a:rPr lang="en-US" sz="1100" dirty="0" smtClean="0">
                <a:effectLst/>
              </a:rPr>
              <a:t>Before vaccine was available, about 50 children died every year from chickenpox, and about 1 in 500 children who got chickenpox was hospitalized.</a:t>
            </a:r>
          </a:p>
          <a:p>
            <a:endParaRPr lang="en-US" sz="1100" dirty="0" smtClean="0">
              <a:effectLst/>
            </a:endParaRPr>
          </a:p>
          <a:p>
            <a:r>
              <a:rPr lang="en-US" sz="1100" b="1" dirty="0" smtClean="0">
                <a:effectLst/>
              </a:rPr>
              <a:t>Q: My child is sick right now. Is it okay for her to still get shots?</a:t>
            </a:r>
          </a:p>
          <a:p>
            <a:r>
              <a:rPr lang="en-US" sz="1100" b="1" dirty="0" smtClean="0">
                <a:effectLst/>
              </a:rPr>
              <a:t>A: </a:t>
            </a:r>
            <a:r>
              <a:rPr lang="en-US" sz="1100" b="0" dirty="0" smtClean="0">
                <a:effectLst/>
              </a:rPr>
              <a:t>Talk with your child’s doctor, but children can usually get vaccinated even if they have a mild illness</a:t>
            </a:r>
            <a:r>
              <a:rPr lang="en-US" sz="1100" b="1" dirty="0" smtClean="0">
                <a:effectLst/>
              </a:rPr>
              <a:t> </a:t>
            </a:r>
            <a:r>
              <a:rPr lang="en-US" sz="1100" dirty="0" smtClean="0">
                <a:effectLst/>
              </a:rPr>
              <a:t>like a cold, earache, mild fever, or diarrhea. If the doctor says it is okay, your child can still get vaccinated.</a:t>
            </a:r>
          </a:p>
          <a:p>
            <a:endParaRPr lang="en-US" sz="1100" dirty="0" smtClean="0">
              <a:effectLst/>
            </a:endParaRPr>
          </a:p>
          <a:p>
            <a:r>
              <a:rPr lang="en-US" sz="1100" b="1" dirty="0" smtClean="0">
                <a:effectLst/>
              </a:rPr>
              <a:t>Q: What are the ingredients in vaccines and what do they do?</a:t>
            </a:r>
          </a:p>
          <a:p>
            <a:r>
              <a:rPr lang="en-US" sz="1100" dirty="0" smtClean="0">
                <a:effectLst/>
              </a:rPr>
              <a:t>A: Vaccines contain ingredients that cause the body to develop immunity. Vaccines also contain very small amounts of other ingredients. </a:t>
            </a:r>
            <a:r>
              <a:rPr lang="en-US" sz="1100" b="0" dirty="0" smtClean="0">
                <a:effectLst/>
              </a:rPr>
              <a:t>All ingredients play necessary roles either in making the vaccine, or in ensuring that the final product is safe and effective.</a:t>
            </a:r>
          </a:p>
          <a:p>
            <a:endParaRPr lang="en-US" sz="1100" b="1" dirty="0" smtClean="0">
              <a:effectLst/>
            </a:endParaRPr>
          </a:p>
          <a:p>
            <a:r>
              <a:rPr lang="en-US" sz="1100" b="1" dirty="0" smtClean="0">
                <a:effectLst/>
              </a:rPr>
              <a:t>Q: Don’t infants have natural immunity? Isn’t natural immunity better than the kind from vaccines?</a:t>
            </a:r>
          </a:p>
          <a:p>
            <a:r>
              <a:rPr lang="en-US" sz="1100" dirty="0" smtClean="0">
                <a:effectLst/>
              </a:rPr>
              <a:t>A: Babies may get some temporary immunity (protection) from mom during the last few weeks of pregnancy, but only for diseases to which mom is immune. Breastfeeding may also protect your baby temporarily from minor infections, like colds. </a:t>
            </a:r>
            <a:r>
              <a:rPr lang="en-US" sz="1100" b="0" dirty="0" smtClean="0">
                <a:effectLst/>
              </a:rPr>
              <a:t>These antibodies do not last long, leaving your baby vulnerable to disease.</a:t>
            </a:r>
            <a:r>
              <a:rPr lang="en-US" sz="1100" b="0" baseline="0" dirty="0" smtClean="0">
                <a:effectLst/>
              </a:rPr>
              <a:t>  </a:t>
            </a:r>
            <a:r>
              <a:rPr lang="en-US" sz="1100" dirty="0" smtClean="0">
                <a:effectLst/>
              </a:rPr>
              <a:t>Natural immunity occurs when your child is exposed to a disease and becomes infected. It is true that natural immunity usually results in better immunity than vaccination, but the risks are much greater. A natural chickenpox infection may result in pneumonia, whereas the vaccine might only cause a sore arm for a couple of days.</a:t>
            </a:r>
          </a:p>
          <a:p>
            <a:endParaRPr lang="en-US" sz="1100" b="1" dirty="0" smtClean="0">
              <a:effectLst/>
            </a:endParaRPr>
          </a:p>
          <a:p>
            <a:r>
              <a:rPr lang="en-US" sz="1100" b="1" dirty="0" smtClean="0">
                <a:effectLst/>
              </a:rPr>
              <a:t>Q: Do I have to vaccinate my baby on schedule if I’m breastfeeding him?</a:t>
            </a:r>
          </a:p>
          <a:p>
            <a:r>
              <a:rPr lang="en-US" sz="1100" b="1" dirty="0" smtClean="0">
                <a:effectLst/>
              </a:rPr>
              <a:t>A:</a:t>
            </a:r>
            <a:r>
              <a:rPr lang="en-US" sz="1100" dirty="0" smtClean="0">
                <a:effectLst/>
              </a:rPr>
              <a:t> </a:t>
            </a:r>
            <a:r>
              <a:rPr lang="en-US" sz="1100" b="0" dirty="0" smtClean="0">
                <a:effectLst/>
              </a:rPr>
              <a:t>Yes, even breastfed babies need to be protected with vaccines at the recommended ages. </a:t>
            </a:r>
            <a:r>
              <a:rPr lang="en-US" sz="1100" dirty="0" smtClean="0">
                <a:effectLst/>
              </a:rPr>
              <a:t>The immune system is not fully developed at birth, which puts newborns at greater risk for infections.</a:t>
            </a:r>
          </a:p>
          <a:p>
            <a:r>
              <a:rPr lang="en-US" sz="1100" dirty="0" smtClean="0">
                <a:effectLst/>
              </a:rPr>
              <a:t>Breast milk provides important protection from some infections as your baby’s immune system is developing. For example, babies who are breastfed have a lower risk of ear infections, respiratory tract infections, and diarrhea. However, breast milk does not protect children against all diseases. Even in breastfed infants, vaccines are the most effective way to prevent many diseases. Your baby needs the long-term protection that can only come from making sure he receives all his vaccines according to the CDC’s recommended schedule.</a:t>
            </a:r>
          </a:p>
          <a:p>
            <a:endParaRPr lang="en-US" sz="1100" b="1" dirty="0" smtClean="0">
              <a:effectLst/>
            </a:endParaRPr>
          </a:p>
          <a:p>
            <a:r>
              <a:rPr lang="en-US" sz="1100" b="1" dirty="0" smtClean="0">
                <a:effectLst/>
              </a:rPr>
              <a:t>Q: What’s wrong with delaying some of my baby’s vaccines if I’m planning to get them all eventually?</a:t>
            </a:r>
          </a:p>
          <a:p>
            <a:r>
              <a:rPr lang="en-US" sz="1100" b="1" dirty="0" smtClean="0">
                <a:effectLst/>
              </a:rPr>
              <a:t>A:</a:t>
            </a:r>
            <a:r>
              <a:rPr lang="en-US" sz="1100" dirty="0" smtClean="0">
                <a:effectLst/>
              </a:rPr>
              <a:t> </a:t>
            </a:r>
            <a:r>
              <a:rPr lang="en-US" sz="1100" b="0" dirty="0" smtClean="0">
                <a:effectLst/>
              </a:rPr>
              <a:t>Young children have the highest risk of having a serious case of disease that could cause hospitalization or death. Delaying or spreading out vaccine doses leaves your child unprotected during the time when they need vaccine protection the most. </a:t>
            </a:r>
            <a:r>
              <a:rPr lang="en-US" sz="1100" dirty="0" smtClean="0">
                <a:effectLst/>
              </a:rPr>
              <a:t>For example, diseases such as Hib or pneumococcus almost always occur in the first 2 years of a baby’s life. And some diseases, like Hepatitis B and whooping cough (pertussis), are more serious when babies get them at a younger age. Vaccinating your child according to the CDC’s recommended immunization schedule means you can help protect him at a young age.</a:t>
            </a:r>
          </a:p>
          <a:p>
            <a:endParaRPr lang="en-US" sz="1100" b="1" i="1"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213992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CDC also has a suite</a:t>
            </a:r>
            <a:r>
              <a:rPr lang="en-US" baseline="0" dirty="0" smtClean="0">
                <a:effectLst/>
              </a:rPr>
              <a:t> of materials to help healthcare professionals communicate more effectively with parents about vaccines.  It’s called </a:t>
            </a:r>
            <a:r>
              <a:rPr lang="en-US" i="1" dirty="0" smtClean="0">
                <a:effectLst/>
              </a:rPr>
              <a:t>Provider Resources for Vaccine Conversations with Parents</a:t>
            </a:r>
            <a:r>
              <a:rPr lang="en-US" i="1" baseline="0" dirty="0" smtClean="0">
                <a:effectLst/>
              </a:rPr>
              <a:t>.  </a:t>
            </a:r>
            <a:r>
              <a:rPr lang="en-US" i="0" baseline="0" dirty="0" smtClean="0">
                <a:effectLst/>
              </a:rPr>
              <a:t>CDC developed these together with AAP and AAFP.  The materials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effectLst/>
            </a:endParaRPr>
          </a:p>
          <a:p>
            <a:pPr marL="228600" indent="-228600">
              <a:buAutoNum type="arabicPeriod"/>
            </a:pPr>
            <a:r>
              <a:rPr lang="en-US" baseline="0" dirty="0" smtClean="0">
                <a:effectLst/>
              </a:rPr>
              <a:t>Guidelines for talking to parents about vaccines – this 4-page fact sheet provides tips for how to have a successful conversation and examples of how to answer tough questions.</a:t>
            </a:r>
          </a:p>
          <a:p>
            <a:pPr marL="228600" indent="-228600">
              <a:buAutoNum type="arabicPeriod"/>
            </a:pPr>
            <a:r>
              <a:rPr lang="en-US" baseline="0" dirty="0" smtClean="0">
                <a:effectLst/>
              </a:rPr>
              <a:t>Fact sheets on different vaccine safety topics, like how vaccines work, MMR vaccine safety, VAERS, and how the government ensures vaccine safety.  This is great knowledge for you and we can also share these with high information seeking parents who have specific vaccine safety questions.</a:t>
            </a:r>
          </a:p>
          <a:p>
            <a:pPr marL="228600" indent="-228600">
              <a:buAutoNum type="arabicPeriod"/>
            </a:pPr>
            <a:r>
              <a:rPr lang="en-US" baseline="0" dirty="0" smtClean="0">
                <a:effectLst/>
              </a:rPr>
              <a:t>Vaccine-preventable disease fact sheets for parents.  These are written in plain language and are available in English and Spanish.  They are a great resource for parents who have questions about specific diseases.  We can also distribute these if there is a disease outbreak in our community.</a:t>
            </a:r>
          </a:p>
          <a:p>
            <a:pPr marL="228600" indent="-228600">
              <a:buAutoNum type="arabicPeriod"/>
            </a:pPr>
            <a:r>
              <a:rPr lang="en-US" baseline="0" dirty="0" smtClean="0">
                <a:effectLst/>
              </a:rPr>
              <a:t>Fact sheet for parents who choose not to vaccinate – this fact sheet explains responsibilities of parents who choose not to vaccinate and specific steps that they need to take in case of an outbreak or if their child gets sick.  While we work hard to ensure that all children in our practice are vaccinated, this may be useful for sharing with parents who are considering not vaccinating.</a:t>
            </a:r>
          </a:p>
          <a:p>
            <a:pPr marL="0" indent="0">
              <a:buNone/>
            </a:pPr>
            <a:endParaRPr lang="en-US" baseline="0" dirty="0" smtClean="0">
              <a:effectLst/>
            </a:endParaRPr>
          </a:p>
          <a:p>
            <a:pPr marL="0" indent="0">
              <a:buNone/>
            </a:pPr>
            <a:r>
              <a:rPr lang="en-US" baseline="0" dirty="0" smtClean="0">
                <a:effectLst/>
              </a:rPr>
              <a:t>There are also other resources on this website, like a video showing a doctor speaking with a moms’ group about vaccine questions, and fact sheets on other topics like combination vaccines and vaccinating when a child is sick.</a:t>
            </a:r>
          </a:p>
          <a:p>
            <a:pPr marL="0" indent="0">
              <a:buNone/>
            </a:pPr>
            <a:endParaRPr lang="en-US" baseline="0" dirty="0" smtClean="0">
              <a:effectLst/>
            </a:endParaRPr>
          </a:p>
          <a:p>
            <a:endParaRPr lang="en-US" dirty="0" smtClean="0">
              <a:effectLst/>
            </a:endParaRP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77631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Giving out Vaccine Information Statements, or VIS, and other handouts is another way to show parents that we value immunization. </a:t>
            </a:r>
          </a:p>
          <a:p>
            <a:endParaRPr lang="en-US" dirty="0" smtClean="0"/>
          </a:p>
          <a:p>
            <a:r>
              <a:rPr lang="en-US" dirty="0" smtClean="0"/>
              <a:t>Federal</a:t>
            </a:r>
            <a:r>
              <a:rPr lang="en-US" baseline="0" dirty="0" smtClean="0"/>
              <a:t> law requires that </a:t>
            </a:r>
            <a:r>
              <a:rPr lang="en-US" dirty="0" smtClean="0"/>
              <a:t>VIS be given at every vaccine visit.</a:t>
            </a:r>
          </a:p>
          <a:p>
            <a:endParaRPr lang="en-US" dirty="0" smtClean="0"/>
          </a:p>
          <a:p>
            <a:r>
              <a:rPr lang="en-US" dirty="0" smtClean="0"/>
              <a:t>If</a:t>
            </a:r>
            <a:r>
              <a:rPr lang="en-US" baseline="0" dirty="0" smtClean="0"/>
              <a:t> you are involved in administering vaccines, make sure that the VIS are given </a:t>
            </a:r>
            <a:r>
              <a:rPr lang="en-US" u="sng" baseline="0" dirty="0" smtClean="0"/>
              <a:t>before</a:t>
            </a:r>
            <a:r>
              <a:rPr lang="en-US" baseline="0" dirty="0" smtClean="0"/>
              <a:t> any vaccines are given</a:t>
            </a:r>
            <a:r>
              <a:rPr lang="en-US" dirty="0" smtClean="0"/>
              <a:t>.  Parents</a:t>
            </a:r>
            <a:r>
              <a:rPr lang="en-US" baseline="0" dirty="0" smtClean="0"/>
              <a:t> are unlikely to read VIS if you give it to them as they are walking out the door.</a:t>
            </a:r>
          </a:p>
          <a:p>
            <a:endParaRPr lang="en-US" baseline="0" dirty="0" smtClean="0"/>
          </a:p>
          <a:p>
            <a:r>
              <a:rPr lang="en-US" baseline="0" dirty="0" smtClean="0"/>
              <a:t>There are also many other handouts from CDC, the Children’s Hospital of Philadelphia, and the Immunization Action Coalition that can answer specific questions about vaccine safety, vaccine ingredients, or other topics.  It’s worth taking time to review these other resources and keep copies on hand for parents who have questions.  EXPLAIN WHERE HANDOUTS CAN BE FOUND IN YOUR PRACTICE.</a:t>
            </a:r>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12334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mentioned earlier, many parents have questions about vaccines, even if they intend to vaccinate their children.  We can help parents get their questions answered by making immunization resources easy for them to find.</a:t>
            </a:r>
          </a:p>
          <a:p>
            <a:endParaRPr lang="en-US" baseline="0" dirty="0" smtClean="0"/>
          </a:p>
          <a:p>
            <a:r>
              <a:rPr lang="en-US" baseline="0" dirty="0" smtClean="0"/>
              <a:t>We can do this by:</a:t>
            </a:r>
          </a:p>
          <a:p>
            <a:endParaRPr lang="en-US" baseline="0" dirty="0" smtClean="0"/>
          </a:p>
          <a:p>
            <a:pPr marL="171450" indent="-171450">
              <a:buFont typeface="Arial" panose="020B0604020202020204" pitchFamily="34" charset="0"/>
              <a:buChar char="•"/>
            </a:pPr>
            <a:r>
              <a:rPr lang="en-US" dirty="0" smtClean="0"/>
              <a:t>Including the</a:t>
            </a:r>
            <a:r>
              <a:rPr lang="en-US" baseline="0" dirty="0" smtClean="0"/>
              <a:t> immunization schedule and other handouts in new patient packets</a:t>
            </a:r>
          </a:p>
          <a:p>
            <a:pPr marL="171450" indent="-171450">
              <a:buFont typeface="Arial" panose="020B0604020202020204" pitchFamily="34" charset="0"/>
              <a:buChar char="•"/>
            </a:pPr>
            <a:r>
              <a:rPr lang="en-US" baseline="0" dirty="0" smtClean="0"/>
              <a:t>Creating a waiting room display with handouts</a:t>
            </a:r>
          </a:p>
          <a:p>
            <a:pPr marL="171450" indent="-171450">
              <a:buFont typeface="Arial" panose="020B0604020202020204" pitchFamily="34" charset="0"/>
              <a:buChar char="•"/>
            </a:pPr>
            <a:r>
              <a:rPr lang="en-US" baseline="0" dirty="0" smtClean="0"/>
              <a:t>Posting parent-friendly versions of the immunization schedules in exam rooms</a:t>
            </a:r>
          </a:p>
          <a:p>
            <a:pPr marL="171450" indent="-171450">
              <a:buFont typeface="Arial" panose="020B0604020202020204" pitchFamily="34" charset="0"/>
              <a:buChar char="•"/>
            </a:pPr>
            <a:r>
              <a:rPr lang="en-US" baseline="0" dirty="0" smtClean="0"/>
              <a:t>Syndicating CDC web content on our website</a:t>
            </a:r>
          </a:p>
          <a:p>
            <a:pPr marL="171450" indent="-171450">
              <a:buFont typeface="Arial" panose="020B0604020202020204" pitchFamily="34" charset="0"/>
              <a:buChar char="•"/>
            </a:pPr>
            <a:r>
              <a:rPr lang="en-US" baseline="0" dirty="0" smtClean="0"/>
              <a:t>Posting a web button on our website that links to CDC’s vaccine website for parents</a:t>
            </a:r>
          </a:p>
          <a:p>
            <a:pPr marL="171450" indent="-171450">
              <a:buFont typeface="Arial" panose="020B0604020202020204" pitchFamily="34" charset="0"/>
              <a:buChar char="•"/>
            </a:pPr>
            <a:r>
              <a:rPr lang="en-US" baseline="0" dirty="0" smtClean="0"/>
              <a:t>Customizing our EMR to include information like dot-phrases that we can easily print and give to parents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PRESENTER NOTE:</a:t>
            </a:r>
          </a:p>
          <a:p>
            <a:pPr marL="0" indent="0">
              <a:buFont typeface="Arial" panose="020B0604020202020204" pitchFamily="34" charset="0"/>
              <a:buNone/>
            </a:pPr>
            <a:r>
              <a:rPr lang="en-US" baseline="0" dirty="0" smtClean="0"/>
              <a:t>Explain which of these things you are already doing and which you plan to do in the future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391551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 example of text that we could insert into our EMR and print for parents who are interested in finding more information.</a:t>
            </a:r>
          </a:p>
          <a:p>
            <a:endParaRPr lang="en-US" baseline="0" dirty="0" smtClean="0"/>
          </a:p>
          <a:p>
            <a:r>
              <a:rPr lang="en-US" baseline="0" dirty="0" smtClean="0"/>
              <a:t>PRESENTER NOTE:</a:t>
            </a:r>
          </a:p>
          <a:p>
            <a:r>
              <a:rPr lang="en-US" baseline="0" dirty="0" smtClean="0"/>
              <a:t>If you already have similar text in your EMR, insert it into this slide.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55785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guidance for how to customize the slide deck.  DELETE THIS SLIDE after you are done.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 TO CONTACT YOUR IIS COORDINATOR	</a:t>
            </a:r>
          </a:p>
          <a:p>
            <a:r>
              <a:rPr lang="en-US" dirty="0" smtClean="0"/>
              <a:t>You can find contact</a:t>
            </a:r>
            <a:r>
              <a:rPr lang="en-US" baseline="0" dirty="0" smtClean="0"/>
              <a:t> information for your IIS coordinator here: https://www.cdc.gov/vaccines/programs/iis/contacts-registry-staff.html </a:t>
            </a:r>
          </a:p>
          <a:p>
            <a:endParaRPr lang="en-US" baseline="0" dirty="0" smtClean="0"/>
          </a:p>
          <a:p>
            <a:r>
              <a:rPr lang="en-US" baseline="0" dirty="0" smtClean="0"/>
              <a:t>IMMUNIZATION POLICY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a:t>
            </a:r>
            <a:r>
              <a:rPr lang="en-US" baseline="0" dirty="0" smtClean="0"/>
              <a:t> do not have a practice immunization policy, the Immunization Action Coalition has developed one that you can tailor:  </a:t>
            </a:r>
            <a:r>
              <a:rPr lang="en-US" dirty="0" smtClean="0"/>
              <a:t>http://www.immunize.org/catg.d/p2067.pdf </a:t>
            </a:r>
          </a:p>
          <a:p>
            <a:endParaRPr lang="en-US" dirty="0" smtClean="0"/>
          </a:p>
          <a:p>
            <a:r>
              <a:rPr lang="en-US" dirty="0" smtClean="0"/>
              <a:t>Here is a sample policy from Gwinnett Pediatrics &amp; Adolescent Medicine in Georgia:</a:t>
            </a:r>
          </a:p>
          <a:p>
            <a:endParaRPr lang="en-US" dirty="0" smtClean="0"/>
          </a:p>
          <a:p>
            <a:r>
              <a:rPr lang="en-US" i="1" dirty="0" smtClean="0"/>
              <a:t>Vaccines have contributed to a significant reduction in many life threatening childhood diseases. We strongly believe in the importance of vaccines. All of our providers believe it is important to adhere to an immunization schedule. If you feel differently and do not wish to immunize your child according to our schedule, we may not be a good fit for you and your child.  If your child has not been vaccinated, we may utilize a fever workup at an Emergency Department.  We do not feel that you are a "fit" for our practice if you refuse vaccinations after our discussions regarding the need for vaccination. Parents refusing vaccinations will be asked to find another practice. </a:t>
            </a:r>
          </a:p>
          <a:p>
            <a:endParaRPr lang="en-US" dirty="0" smtClean="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282810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immunizations are given, there are still a few more things to do before a parent walks out the door.  We should encourage parents to schedule their child's next immunization appointment before leaving the office.  The clinician should ensure that this appointment falls within the recommended timeframe of the CDC schedule.  </a:t>
            </a:r>
          </a:p>
          <a:p>
            <a:endParaRPr lang="en-US" baseline="0" dirty="0" smtClean="0"/>
          </a:p>
          <a:p>
            <a:r>
              <a:rPr lang="en-US" baseline="0" dirty="0" smtClean="0"/>
              <a:t>If a parent defers scheduling for any reason, offer to call them a few days later.</a:t>
            </a:r>
          </a:p>
          <a:p>
            <a:endParaRPr lang="en-US" baseline="0" dirty="0" smtClean="0"/>
          </a:p>
          <a:p>
            <a:r>
              <a:rPr lang="en-US" baseline="0" dirty="0" smtClean="0"/>
              <a:t>During checkout, tell older children that they did a great job and offer them a sticker or other small prize.  </a:t>
            </a:r>
          </a:p>
          <a:p>
            <a:endParaRPr lang="en-US" baseline="0" dirty="0" smtClean="0"/>
          </a:p>
          <a:p>
            <a:r>
              <a:rPr lang="en-US" baseline="0" dirty="0" smtClean="0"/>
              <a:t>PRESENTER NOTE:</a:t>
            </a:r>
          </a:p>
          <a:p>
            <a:r>
              <a:rPr lang="en-US" baseline="0" dirty="0" smtClean="0"/>
              <a:t>Customize the 4</a:t>
            </a:r>
            <a:r>
              <a:rPr lang="en-US" baseline="30000" dirty="0" smtClean="0"/>
              <a:t>th</a:t>
            </a:r>
            <a:r>
              <a:rPr lang="en-US" baseline="0" dirty="0" smtClean="0"/>
              <a:t> bullet if your office offers something else to children.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9762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continue to remind parents about the importance of immunizations even when they are not in the office for well visits.  We can do this by :</a:t>
            </a:r>
          </a:p>
          <a:p>
            <a:endParaRPr lang="en-US" baseline="0" dirty="0" smtClean="0"/>
          </a:p>
          <a:p>
            <a:pPr marL="171450" indent="-171450">
              <a:buFont typeface="Arial" panose="020B0604020202020204" pitchFamily="34" charset="0"/>
              <a:buChar char="•"/>
            </a:pPr>
            <a:r>
              <a:rPr lang="en-US" baseline="0" dirty="0" smtClean="0"/>
              <a:t>Reminding them about upcoming appointments by phone, text, email, or postcard</a:t>
            </a:r>
          </a:p>
          <a:p>
            <a:pPr marL="171450" indent="-171450">
              <a:buFont typeface="Arial" panose="020B0604020202020204" pitchFamily="34" charset="0"/>
              <a:buChar char="•"/>
            </a:pPr>
            <a:r>
              <a:rPr lang="en-US" baseline="0" dirty="0" smtClean="0"/>
              <a:t>Reminding about immunizations when children are in for sick visits.</a:t>
            </a:r>
          </a:p>
          <a:p>
            <a:pPr marL="171450" indent="-171450">
              <a:buFont typeface="Arial" panose="020B0604020202020204" pitchFamily="34" charset="0"/>
              <a:buChar char="•"/>
            </a:pPr>
            <a:r>
              <a:rPr lang="en-US" baseline="0" dirty="0" smtClean="0"/>
              <a:t>Calling parents to follow-up if their child misses an appointment.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It can be helpful to tell parents </a:t>
            </a:r>
            <a:r>
              <a:rPr lang="en-US" u="sng" baseline="0" dirty="0" smtClean="0"/>
              <a:t>why</a:t>
            </a:r>
            <a:r>
              <a:rPr lang="en-US" u="none" baseline="0" dirty="0" smtClean="0"/>
              <a:t> you are being so diligent about reminders and follow-up:  Because</a:t>
            </a:r>
            <a:r>
              <a:rPr lang="en-US" baseline="0" dirty="0" smtClean="0"/>
              <a:t> their children are not fully protected until they receive all doses of a vaccine.  </a:t>
            </a:r>
            <a:endParaRPr lang="en-US" dirty="0" smtClean="0"/>
          </a:p>
          <a:p>
            <a:endParaRPr lang="en-US" dirty="0" smtClean="0"/>
          </a:p>
          <a:p>
            <a:r>
              <a:rPr lang="en-US" dirty="0" smtClean="0"/>
              <a:t>PRESENTER</a:t>
            </a:r>
            <a:r>
              <a:rPr lang="en-US" baseline="0" dirty="0" smtClean="0"/>
              <a:t> NOTE:</a:t>
            </a:r>
            <a:endParaRPr lang="en-US" dirty="0" smtClean="0"/>
          </a:p>
          <a:p>
            <a:r>
              <a:rPr lang="en-US" dirty="0" smtClean="0"/>
              <a:t>If</a:t>
            </a:r>
            <a:r>
              <a:rPr lang="en-US" baseline="0" dirty="0" smtClean="0"/>
              <a:t> your office has other ways of sending reminders and following-up with parents, feel free to customize the slide.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2246659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taking the time to listen today.  I hope that we can work together to create a culture of immunization in our practice.  I only had time to present a few ideas and steps, but hopefully it will get us started. Here are some credible resources to consult if you would like to learn more about immunization best practices.  </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2991427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NOTE:</a:t>
            </a:r>
          </a:p>
          <a:p>
            <a:r>
              <a:rPr lang="en-US" baseline="0" dirty="0" smtClean="0"/>
              <a:t>After answering questions, explain any next steps that you will be taking to implement the suggestions presented.</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386041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session will aim to accomplish four objectives.  After the session, you should be able to:</a:t>
            </a:r>
          </a:p>
          <a:p>
            <a:endParaRPr lang="en-US" dirty="0"/>
          </a:p>
          <a:p>
            <a:pPr marL="171450" indent="-171450">
              <a:buFont typeface="Arial" panose="020B0604020202020204" pitchFamily="34" charset="0"/>
              <a:buChar char="•"/>
            </a:pPr>
            <a:r>
              <a:rPr lang="en-US" dirty="0" smtClean="0"/>
              <a:t>Understand why we need a culture of immunization in our practice</a:t>
            </a:r>
          </a:p>
          <a:p>
            <a:pPr marL="171450" indent="-171450">
              <a:buFont typeface="Arial" panose="020B0604020202020204" pitchFamily="34" charset="0"/>
              <a:buChar char="•"/>
            </a:pPr>
            <a:r>
              <a:rPr lang="en-US" dirty="0" smtClean="0"/>
              <a:t>Cite our current immunization coverage rates</a:t>
            </a:r>
          </a:p>
          <a:p>
            <a:pPr marL="171450" indent="-171450">
              <a:buFont typeface="Arial" panose="020B0604020202020204" pitchFamily="34" charset="0"/>
              <a:buChar char="•"/>
            </a:pPr>
            <a:r>
              <a:rPr lang="en-US" dirty="0" smtClean="0"/>
              <a:t>Describe how all office staff play a part in creating a culture of immunization</a:t>
            </a:r>
          </a:p>
          <a:p>
            <a:r>
              <a:rPr lang="en-US" dirty="0" smtClean="0"/>
              <a:t>AND</a:t>
            </a:r>
          </a:p>
          <a:p>
            <a:pPr marL="171450" indent="-171450">
              <a:buFont typeface="Arial" panose="020B0604020202020204" pitchFamily="34" charset="0"/>
              <a:buChar char="•"/>
            </a:pPr>
            <a:r>
              <a:rPr lang="en-US" dirty="0" smtClean="0"/>
              <a:t>Describe several ways to create a culture of immunization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82071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reasons that having a culture of immunization is important to our practice.</a:t>
            </a:r>
          </a:p>
          <a:p>
            <a:endParaRPr lang="en-US" dirty="0"/>
          </a:p>
          <a:p>
            <a:r>
              <a:rPr lang="en-US" dirty="0" smtClean="0"/>
              <a:t>First of all, it helps us protect children through full immunization coverage and on-time immunization.  Protecting children is something that we are all committed to.</a:t>
            </a:r>
          </a:p>
          <a:p>
            <a:endParaRPr lang="en-US" dirty="0"/>
          </a:p>
          <a:p>
            <a:r>
              <a:rPr lang="en-US" dirty="0" smtClean="0"/>
              <a:t>Second, research from CDC and others has shown time and time again that healthcare professionals like us are parents’ most trusted source of vaccine information.  So we need to be sure that we are conveying the right information.</a:t>
            </a:r>
          </a:p>
          <a:p>
            <a:endParaRPr lang="en-US" dirty="0"/>
          </a:p>
          <a:p>
            <a:r>
              <a:rPr lang="en-US" dirty="0" smtClean="0"/>
              <a:t>We also know that parents are more confident in their healthcare decisions when they receive the same information from different people.  For example, the doctor and the medical assistant and what they read on the CDC website.</a:t>
            </a:r>
          </a:p>
          <a:p>
            <a:endParaRPr lang="en-US" dirty="0"/>
          </a:p>
          <a:p>
            <a:r>
              <a:rPr lang="en-US" dirty="0" smtClean="0"/>
              <a:t>Finally, parents can get confused and lose trust in us if they are hearing different messages from our staff.  For example, if one of us strongly recommends a vaccine, but another says that she has chosen not to get it for her own children.</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214333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People objectives are 10-year national objectives for improving the health of all Americans.  On this slide you see the Healthy People 2020</a:t>
            </a:r>
            <a:r>
              <a:rPr lang="en-US" baseline="0" dirty="0" smtClean="0"/>
              <a:t> objectives, and how well our practice is doing in comparison. </a:t>
            </a:r>
            <a:endParaRPr lang="en-US" dirty="0" smtClean="0"/>
          </a:p>
          <a:p>
            <a:endParaRPr lang="en-US" baseline="0" dirty="0" smtClean="0"/>
          </a:p>
          <a:p>
            <a:r>
              <a:rPr lang="en-US" baseline="0" dirty="0" smtClean="0"/>
              <a:t>INSERT ANY DATA YOU HAVE AVAILABLE FOR CHILDHOOD AND ADOLESCENT VACCINATION COVERAGE.  EXPLAIN HOW THE DATA IS COLLECTED.</a:t>
            </a:r>
          </a:p>
          <a:p>
            <a:endParaRPr lang="en-US" dirty="0"/>
          </a:p>
          <a:p>
            <a:r>
              <a:rPr lang="en-US" baseline="0" dirty="0" smtClean="0"/>
              <a:t>HIGHLIGHT AREAS WHERE YOU ARE DOING WELL AND AREAS WHERE</a:t>
            </a:r>
            <a:r>
              <a:rPr lang="en-US" dirty="0" smtClean="0"/>
              <a:t> YOUR RATES FALL BELOW THE HEALTHY PEOPLE 2020 OBJECTIVES.</a:t>
            </a: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134687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Doctors, nurses and MAs give vaccines, but they are not the</a:t>
            </a:r>
            <a:r>
              <a:rPr lang="en-US" baseline="0" dirty="0" smtClean="0"/>
              <a:t> only ones who are responsible for creating a culture of immunization – everyone in this practice places a part.  It starts at the front desk, then extends into the waiting room, then into the exam room, and finally to the checkout desk.</a:t>
            </a:r>
          </a:p>
          <a:p>
            <a:endParaRPr lang="en-US" baseline="0" dirty="0" smtClean="0"/>
          </a:p>
          <a:p>
            <a:r>
              <a:rPr lang="en-US" baseline="0" dirty="0" smtClean="0"/>
              <a:t>All of the staff listed can work together to ensure that we keep up to date on the latest recommendations and communicate consistent messages to parents.  But what exactly do we need to do?  There are 10 concrete steps that we can take.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13043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10 ways that we can create a culture of immunization.  Some of these things we may be doing already, and some maybe not.  I’ll go through each of these in detail.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356875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solidFill>
                  <a:schemeClr val="tx1"/>
                </a:solidFill>
              </a:rPr>
              <a:t>Here</a:t>
            </a:r>
            <a:r>
              <a:rPr lang="en-US" b="0" baseline="0" dirty="0" smtClean="0">
                <a:solidFill>
                  <a:schemeClr val="tx1"/>
                </a:solidFill>
              </a:rPr>
              <a:t> is a our practice’s immunization philosophy or policy.  Let’s all take a minute to read it to ourselves.  </a:t>
            </a:r>
          </a:p>
          <a:p>
            <a:pPr marL="0" indent="0">
              <a:buFont typeface="Arial" panose="020B0604020202020204" pitchFamily="34" charset="0"/>
              <a:buNone/>
            </a:pPr>
            <a:endParaRPr lang="en-US" b="0" baseline="0" dirty="0" smtClean="0">
              <a:solidFill>
                <a:schemeClr val="tx1"/>
              </a:solidFill>
            </a:endParaRPr>
          </a:p>
          <a:p>
            <a:pPr marL="0" indent="0">
              <a:buFont typeface="Arial" panose="020B0604020202020204" pitchFamily="34" charset="0"/>
              <a:buNone/>
            </a:pPr>
            <a:r>
              <a:rPr lang="en-US" b="0" baseline="0" dirty="0" smtClean="0">
                <a:solidFill>
                  <a:schemeClr val="tx1"/>
                </a:solidFill>
              </a:rPr>
              <a:t>PAUSE</a:t>
            </a:r>
          </a:p>
          <a:p>
            <a:pPr marL="0" indent="0">
              <a:buFont typeface="Arial" panose="020B0604020202020204" pitchFamily="34" charset="0"/>
              <a:buNone/>
            </a:pPr>
            <a:endParaRPr lang="en-US" b="0" baseline="0" dirty="0" smtClean="0">
              <a:solidFill>
                <a:schemeClr val="tx1"/>
              </a:solidFill>
            </a:endParaRPr>
          </a:p>
          <a:p>
            <a:pPr marL="0" indent="0">
              <a:buFont typeface="Arial" panose="020B0604020202020204" pitchFamily="34" charset="0"/>
              <a:buNone/>
            </a:pPr>
            <a:r>
              <a:rPr lang="en-US" b="0" baseline="0" dirty="0" smtClean="0">
                <a:solidFill>
                  <a:schemeClr val="tx1"/>
                </a:solidFill>
              </a:rPr>
              <a:t>Does anyone have any questions about this policy?</a:t>
            </a:r>
          </a:p>
          <a:p>
            <a:pPr marL="0" indent="0">
              <a:buFont typeface="Arial" panose="020B0604020202020204" pitchFamily="34" charset="0"/>
              <a:buNone/>
            </a:pPr>
            <a:endParaRPr lang="en-US" b="0" baseline="0" dirty="0" smtClean="0">
              <a:solidFill>
                <a:schemeClr val="tx1"/>
              </a:solidFill>
            </a:endParaRPr>
          </a:p>
          <a:p>
            <a:pPr marL="0" indent="0">
              <a:buFont typeface="Arial" panose="020B0604020202020204" pitchFamily="34" charset="0"/>
              <a:buNone/>
            </a:pPr>
            <a:r>
              <a:rPr lang="en-US" b="0" baseline="0" dirty="0" smtClean="0">
                <a:solidFill>
                  <a:schemeClr val="tx1"/>
                </a:solidFill>
              </a:rPr>
              <a:t>It’s important for us to ensure that every parent is aware of this policy when they first join our practice.  Ways to do this include posting it on our website, inserting a copy in new parent packets, telling parents about it during their first visit, and posting it in the waiting room.  SPECIFY THE ITEMS THAT YOU ARE ALREADY DOING AND WHICH ONES YOU WILL START DOING IN THE FUTURE.</a:t>
            </a:r>
            <a:endParaRPr lang="en-US" b="0" dirty="0" smtClean="0">
              <a:solidFill>
                <a:schemeClr val="tx1"/>
              </a:solidFill>
            </a:endParaRPr>
          </a:p>
          <a:p>
            <a:pPr marL="0" indent="0">
              <a:buFont typeface="Arial" panose="020B0604020202020204" pitchFamily="34" charset="0"/>
              <a:buNone/>
            </a:pPr>
            <a:endParaRPr lang="en-US" b="0" dirty="0" smtClean="0">
              <a:solidFill>
                <a:schemeClr val="tx1"/>
              </a:solidFill>
            </a:endParaRPr>
          </a:p>
          <a:p>
            <a:pPr marL="0" indent="0">
              <a:buFont typeface="Arial" panose="020B0604020202020204" pitchFamily="34" charset="0"/>
              <a:buNone/>
            </a:pPr>
            <a:endParaRPr lang="en-US" b="0" dirty="0" smtClean="0">
              <a:solidFill>
                <a:schemeClr val="tx1"/>
              </a:solidFill>
            </a:endParaRPr>
          </a:p>
          <a:p>
            <a:pPr marL="0" indent="0">
              <a:buFont typeface="Arial" panose="020B0604020202020204" pitchFamily="34" charset="0"/>
              <a:buNone/>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271393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also need to keep ourselves up to date on the latest CDC vaccine recommendations. CDC updates its immunization schedules for children 0</a:t>
            </a:r>
            <a:r>
              <a:rPr lang="en-US" baseline="0" dirty="0" smtClean="0"/>
              <a:t> to </a:t>
            </a:r>
            <a:r>
              <a:rPr lang="en-US" dirty="0" smtClean="0"/>
              <a:t>6 years old and 7</a:t>
            </a:r>
            <a:r>
              <a:rPr lang="en-US" baseline="0" dirty="0" smtClean="0"/>
              <a:t> to </a:t>
            </a:r>
            <a:r>
              <a:rPr lang="en-US" dirty="0" smtClean="0"/>
              <a:t>18 years old each winter, usually in February.</a:t>
            </a:r>
            <a:r>
              <a:rPr lang="en-US" baseline="0" dirty="0" smtClean="0"/>
              <a:t>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It’s important to note, though, that CDC’s immunization guidance </a:t>
            </a:r>
            <a:r>
              <a:rPr lang="en-US" baseline="0" dirty="0" smtClean="0"/>
              <a:t>may change during the year if recommended by the Advisory Committee on Immunization Practices, or ACIP. </a:t>
            </a:r>
            <a:r>
              <a:rPr lang="en-US" dirty="0" smtClean="0">
                <a:effectLst/>
              </a:rPr>
              <a:t>The ACIP is a group</a:t>
            </a:r>
            <a:r>
              <a:rPr lang="en-US" baseline="0" dirty="0" smtClean="0">
                <a:effectLst/>
              </a:rPr>
              <a:t> of</a:t>
            </a:r>
            <a:r>
              <a:rPr lang="en-US" dirty="0" smtClean="0">
                <a:effectLst/>
              </a:rPr>
              <a:t> medical and public health experts who develop recommendations on the use of vaccines in the civilian population of the United States. </a:t>
            </a:r>
            <a:r>
              <a:rPr lang="en-US" baseline="0" dirty="0" smtClean="0"/>
              <a:t>The ACIP meets three times a year to review the latest vaccine research and make recommendations as needed.  </a:t>
            </a:r>
            <a:endParaRPr lang="en-US" dirty="0" smtClean="0"/>
          </a:p>
          <a:p>
            <a:endParaRPr lang="en-US" dirty="0" smtClean="0"/>
          </a:p>
          <a:p>
            <a:r>
              <a:rPr lang="en-US" dirty="0" smtClean="0"/>
              <a:t>There are two versions of the childhood immunization schedule – a clinician version and a parent-friendly version.  The parent-friendly version is available in English and Spanish.  They are both available on the CDC website at the</a:t>
            </a:r>
            <a:r>
              <a:rPr lang="en-US" baseline="0" dirty="0" smtClean="0"/>
              <a:t> address in the blue box.</a:t>
            </a:r>
            <a:endParaRPr lang="en-US" dirty="0" smtClean="0"/>
          </a:p>
          <a:p>
            <a:endParaRPr lang="en-US" dirty="0" smtClean="0"/>
          </a:p>
          <a:p>
            <a:r>
              <a:rPr lang="en-US" dirty="0" smtClean="0"/>
              <a:t>EXPLAIN WHO</a:t>
            </a:r>
            <a:r>
              <a:rPr lang="en-US" baseline="0" dirty="0" smtClean="0"/>
              <a:t> IN YOUR PRACTICE IS RESPONSIBLE FOR OBTAINING NEW SCHEDULES AND KEEPING UP TO DATE ON VACCINE RECOMMENDATIONS.</a:t>
            </a:r>
          </a:p>
          <a:p>
            <a:endParaRPr lang="en-US" baseline="0" dirty="0" smtClean="0"/>
          </a:p>
          <a:p>
            <a:r>
              <a:rPr lang="en-US" baseline="0" dirty="0" smtClean="0"/>
              <a:t>ALSO EXPLAIN WHERE STAFF IN YOUR PRACTICE CAN FIND SCHEDULES FOR CLINICIANS AND PARENTS.  FOR EXAMPLE:</a:t>
            </a:r>
            <a:endParaRPr lang="en-US" dirty="0" smtClean="0"/>
          </a:p>
          <a:p>
            <a:endParaRPr lang="en-US" dirty="0" smtClean="0"/>
          </a:p>
          <a:p>
            <a:r>
              <a:rPr lang="en-US" u="sng" dirty="0" smtClean="0"/>
              <a:t>Schedule</a:t>
            </a:r>
            <a:r>
              <a:rPr lang="en-US" u="sng" baseline="0" dirty="0" smtClean="0"/>
              <a:t> for clinicians</a:t>
            </a:r>
            <a:endParaRPr lang="en-US" u="sng" dirty="0" smtClean="0"/>
          </a:p>
          <a:p>
            <a:pPr marL="171450" indent="-171450">
              <a:buFont typeface="Arial" panose="020B0604020202020204" pitchFamily="34" charset="0"/>
              <a:buChar char="•"/>
            </a:pPr>
            <a:r>
              <a:rPr lang="en-US" dirty="0" smtClean="0"/>
              <a:t>In</a:t>
            </a:r>
            <a:r>
              <a:rPr lang="en-US" baseline="0" dirty="0" smtClean="0"/>
              <a:t> your EMR system</a:t>
            </a:r>
          </a:p>
          <a:p>
            <a:pPr marL="171450" indent="-171450">
              <a:buFont typeface="Arial" panose="020B0604020202020204" pitchFamily="34" charset="0"/>
              <a:buChar char="•"/>
            </a:pPr>
            <a:r>
              <a:rPr lang="en-US" baseline="0" dirty="0" smtClean="0"/>
              <a:t>Posted in the medication room</a:t>
            </a:r>
          </a:p>
          <a:p>
            <a:pPr marL="171450" indent="-171450">
              <a:buFont typeface="Arial" panose="020B0604020202020204" pitchFamily="34" charset="0"/>
              <a:buChar char="•"/>
            </a:pPr>
            <a:r>
              <a:rPr lang="en-US" baseline="0" dirty="0" smtClean="0"/>
              <a:t>Apps on your smartphone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u="sng" baseline="0" dirty="0" smtClean="0"/>
              <a:t>Schedule for parents</a:t>
            </a:r>
          </a:p>
          <a:p>
            <a:pPr marL="171450" indent="-171450">
              <a:buFont typeface="Arial" panose="020B0604020202020204" pitchFamily="34" charset="0"/>
              <a:buChar char="•"/>
            </a:pPr>
            <a:r>
              <a:rPr lang="en-US" u="none" baseline="0" dirty="0" smtClean="0"/>
              <a:t>Posted in exam rooms</a:t>
            </a:r>
          </a:p>
          <a:p>
            <a:pPr marL="171450" indent="-171450">
              <a:buFont typeface="Arial" panose="020B0604020202020204" pitchFamily="34" charset="0"/>
              <a:buChar char="•"/>
            </a:pPr>
            <a:r>
              <a:rPr lang="en-US" u="none" baseline="0" dirty="0" smtClean="0"/>
              <a:t>Included in new parent packets</a:t>
            </a:r>
          </a:p>
          <a:p>
            <a:pPr marL="171450" indent="-171450">
              <a:buFont typeface="Arial" panose="020B0604020202020204" pitchFamily="34" charset="0"/>
              <a:buChar char="•"/>
            </a:pPr>
            <a:r>
              <a:rPr lang="en-US" u="none" baseline="0" dirty="0" smtClean="0"/>
              <a:t>Given out during well visits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163567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8909415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12118511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18069696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8975469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249866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2238446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4957778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40191735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3790354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2010815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3016587173"/>
      </p:ext>
    </p:extLst>
  </p:cSld>
  <p:clrMapOvr>
    <a:masterClrMapping/>
  </p:clrMapOvr>
  <p:transition>
    <p:fade/>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709738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0EE8C-E148-4D3E-9600-BCFF361E2C47}" type="datetimeFigureOut">
              <a:rPr lang="en-US" smtClean="0"/>
              <a:t>11/23/2022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DC590-1A68-4093-8C27-34800060622E}" type="slidenum">
              <a:rPr lang="en-US" smtClean="0"/>
              <a:t>‹#›</a:t>
            </a:fld>
            <a:endParaRPr lang="en-US" dirty="0"/>
          </a:p>
        </p:txBody>
      </p:sp>
    </p:spTree>
    <p:extLst>
      <p:ext uri="{BB962C8B-B14F-4D97-AF65-F5344CB8AC3E}">
        <p14:creationId xmlns:p14="http://schemas.microsoft.com/office/powerpoint/2010/main" val="121688161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D0EE8C-E148-4D3E-9600-BCFF361E2C47}" type="datetimeFigureOut">
              <a:rPr lang="en-US" smtClean="0"/>
              <a:t>11/23/2022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0DC590-1A68-4093-8C27-34800060622E}" type="slidenum">
              <a:rPr lang="en-US" smtClean="0"/>
              <a:t>‹#›</a:t>
            </a:fld>
            <a:endParaRPr lang="en-US" dirty="0"/>
          </a:p>
        </p:txBody>
      </p:sp>
    </p:spTree>
    <p:extLst>
      <p:ext uri="{BB962C8B-B14F-4D97-AF65-F5344CB8AC3E}">
        <p14:creationId xmlns:p14="http://schemas.microsoft.com/office/powerpoint/2010/main" val="90874545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nipinfo@cdc.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hyperlink" Target="creating-culture-of-IZ-in-your-practice-UPDATES%202_26_19.pptx" TargetMode="External"/><Relationship Id="rId7" Type="http://schemas.openxmlformats.org/officeDocument/2006/relationships/hyperlink" Target="http://www.vaccinateyourfamily.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immunize.org/" TargetMode="External"/><Relationship Id="rId5" Type="http://schemas.openxmlformats.org/officeDocument/2006/relationships/hyperlink" Target="https://www.healthychildren.org/" TargetMode="External"/><Relationship Id="rId4" Type="http://schemas.openxmlformats.org/officeDocument/2006/relationships/hyperlink" Target="http://www.chop.edu/vacc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dc.gov/vaccines/ed/index.html" TargetMode="External"/><Relationship Id="rId7" Type="http://schemas.openxmlformats.org/officeDocument/2006/relationships/hyperlink" Target="http://marti-us.org/" TargetMode="External"/><Relationship Id="rId12"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immunize.org/" TargetMode="External"/><Relationship Id="rId11" Type="http://schemas.openxmlformats.org/officeDocument/2006/relationships/image" Target="../media/image24.gif"/><Relationship Id="rId5" Type="http://schemas.openxmlformats.org/officeDocument/2006/relationships/hyperlink" Target="https://www.aap.org/en-us/advocacy-and-policy/aap-health-initiatives/immunizations/Pages/Immunizations-home.aspx" TargetMode="External"/><Relationship Id="rId10" Type="http://schemas.openxmlformats.org/officeDocument/2006/relationships/image" Target="../media/image23.png"/><Relationship Id="rId4" Type="http://schemas.openxmlformats.org/officeDocument/2006/relationships/hyperlink" Target="http://www.medscape.com/partners/cdc/public/cdc-commentary" TargetMode="Externa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thypeople.gov/2020/topics-objectives/topics/immunization-and-infectious-diseases/objectiv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healthypeople.gov/2020/topics-objectives/topic/immunization-and-infectious-diseases/objective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199" y="778991"/>
            <a:ext cx="8229600" cy="1279841"/>
          </a:xfrm>
        </p:spPr>
        <p:txBody>
          <a:bodyPr/>
          <a:lstStyle/>
          <a:p>
            <a:pPr algn="ctr"/>
            <a:r>
              <a:rPr lang="en-US" sz="3200" dirty="0" smtClean="0"/>
              <a:t>10 Ways to Create a Culture of Immunization Within Our Pediatric Practice</a:t>
            </a:r>
            <a:endParaRPr lang="en-US" sz="3200" dirty="0"/>
          </a:p>
        </p:txBody>
      </p:sp>
      <p:sp>
        <p:nvSpPr>
          <p:cNvPr id="2" name="Subtitle 1"/>
          <p:cNvSpPr>
            <a:spLocks noGrp="1"/>
          </p:cNvSpPr>
          <p:nvPr>
            <p:ph type="subTitle" idx="1"/>
          </p:nvPr>
        </p:nvSpPr>
        <p:spPr>
          <a:xfrm>
            <a:off x="655504" y="4593579"/>
            <a:ext cx="8229600" cy="485845"/>
          </a:xfrm>
        </p:spPr>
        <p:txBody>
          <a:bodyPr>
            <a:normAutofit/>
          </a:bodyPr>
          <a:lstStyle/>
          <a:p>
            <a:r>
              <a:rPr lang="en-US" sz="2400" dirty="0" smtClean="0">
                <a:solidFill>
                  <a:srgbClr val="FF0000"/>
                </a:solidFill>
              </a:rPr>
              <a:t>[INSERT NAMES OF PRESENTERS]</a:t>
            </a:r>
          </a:p>
        </p:txBody>
      </p:sp>
      <p:sp>
        <p:nvSpPr>
          <p:cNvPr id="3" name="Text Placeholder 2"/>
          <p:cNvSpPr>
            <a:spLocks noGrp="1"/>
          </p:cNvSpPr>
          <p:nvPr>
            <p:ph type="body" sz="quarter" idx="10"/>
          </p:nvPr>
        </p:nvSpPr>
        <p:spPr>
          <a:xfrm>
            <a:off x="1192707" y="5289177"/>
            <a:ext cx="7260609" cy="383646"/>
          </a:xfrm>
        </p:spPr>
        <p:txBody>
          <a:bodyPr>
            <a:normAutofit/>
          </a:bodyPr>
          <a:lstStyle/>
          <a:p>
            <a:r>
              <a:rPr lang="en-US" b="1" dirty="0" smtClean="0">
                <a:solidFill>
                  <a:srgbClr val="FF0000"/>
                </a:solidFill>
              </a:rPr>
              <a:t>[INSERT YOUR PRACTICE’S NAME AND LOGO]</a:t>
            </a:r>
            <a:endParaRPr lang="en-US" b="1" dirty="0">
              <a:solidFill>
                <a:srgbClr val="FF0000"/>
              </a:solidFill>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5" name="TextBox 4"/>
          <p:cNvSpPr txBox="1"/>
          <p:nvPr/>
        </p:nvSpPr>
        <p:spPr>
          <a:xfrm>
            <a:off x="3866920" y="6092329"/>
            <a:ext cx="2126555" cy="276999"/>
          </a:xfrm>
          <a:prstGeom prst="rect">
            <a:avLst/>
          </a:prstGeom>
          <a:noFill/>
        </p:spPr>
        <p:txBody>
          <a:bodyPr wrap="square" rtlCol="0">
            <a:spAutoFit/>
          </a:bodyPr>
          <a:lstStyle/>
          <a:p>
            <a:r>
              <a:rPr lang="en-US" sz="1200" dirty="0" smtClean="0"/>
              <a:t>Last updated March 2019</a:t>
            </a:r>
            <a:endParaRPr lang="en-US" sz="1200" dirty="0"/>
          </a:p>
        </p:txBody>
      </p:sp>
      <p:pic>
        <p:nvPicPr>
          <p:cNvPr id="8" name="Picture 7" descr="Healthcare provider showing fact sheet to mother who is holding a baby on her lap.&#10;&#10;SOURCE: CDC photo shoot 2010.  Waivers on file." title="Provider-parent interac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080" y="2058832"/>
            <a:ext cx="3442447" cy="230254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67817"/>
            <a:ext cx="7886700" cy="1325563"/>
          </a:xfrm>
        </p:spPr>
        <p:txBody>
          <a:bodyPr>
            <a:normAutofit/>
          </a:bodyPr>
          <a:lstStyle/>
          <a:p>
            <a:r>
              <a:rPr lang="en-US" sz="2800" b="1" dirty="0" smtClean="0">
                <a:latin typeface="+mn-lt"/>
              </a:rPr>
              <a:t/>
            </a:r>
            <a:br>
              <a:rPr lang="en-US" sz="2800" b="1" dirty="0" smtClean="0">
                <a:latin typeface="+mn-lt"/>
              </a:rPr>
            </a:br>
            <a:r>
              <a:rPr lang="en-US" sz="2800" b="1" dirty="0" smtClean="0">
                <a:latin typeface="+mn-lt"/>
              </a:rPr>
              <a:t>How else can we stay up-to-date? </a:t>
            </a:r>
            <a:endParaRPr lang="en-US" sz="2800" b="1" dirty="0">
              <a:latin typeface="+mn-lt"/>
            </a:endParaRPr>
          </a:p>
        </p:txBody>
      </p:sp>
      <p:sp>
        <p:nvSpPr>
          <p:cNvPr id="3" name="Content Placeholder 2"/>
          <p:cNvSpPr>
            <a:spLocks noGrp="1"/>
          </p:cNvSpPr>
          <p:nvPr>
            <p:ph sz="half" idx="1"/>
          </p:nvPr>
        </p:nvSpPr>
        <p:spPr>
          <a:xfrm>
            <a:off x="628649" y="1411975"/>
            <a:ext cx="4460185" cy="4578921"/>
          </a:xfrm>
        </p:spPr>
        <p:txBody>
          <a:bodyPr>
            <a:normAutofit/>
          </a:bodyPr>
          <a:lstStyle/>
          <a:p>
            <a:r>
              <a:rPr lang="en-US" b="1" dirty="0" smtClean="0">
                <a:solidFill>
                  <a:schemeClr val="bg2">
                    <a:lumMod val="50000"/>
                  </a:schemeClr>
                </a:solidFill>
              </a:rPr>
              <a:t>Participate in CDC educational programs for healthcare professionals on immunization recommendations and related topics including: </a:t>
            </a:r>
          </a:p>
          <a:p>
            <a:pPr lvl="1"/>
            <a:r>
              <a:rPr lang="en-US" b="1" dirty="0" smtClean="0">
                <a:solidFill>
                  <a:schemeClr val="bg2">
                    <a:lumMod val="50000"/>
                  </a:schemeClr>
                </a:solidFill>
              </a:rPr>
              <a:t>Current </a:t>
            </a:r>
            <a:r>
              <a:rPr lang="en-US" b="1" dirty="0">
                <a:solidFill>
                  <a:schemeClr val="bg2">
                    <a:lumMod val="50000"/>
                  </a:schemeClr>
                </a:solidFill>
              </a:rPr>
              <a:t>Issues in Immunization NetConference (CIINC)</a:t>
            </a:r>
          </a:p>
          <a:p>
            <a:pPr lvl="1"/>
            <a:r>
              <a:rPr lang="en-US" b="1" dirty="0" smtClean="0">
                <a:solidFill>
                  <a:schemeClr val="bg2">
                    <a:lumMod val="50000"/>
                  </a:schemeClr>
                </a:solidFill>
              </a:rPr>
              <a:t>Pink </a:t>
            </a:r>
            <a:r>
              <a:rPr lang="en-US" b="1" dirty="0">
                <a:solidFill>
                  <a:schemeClr val="bg2">
                    <a:lumMod val="50000"/>
                  </a:schemeClr>
                </a:solidFill>
              </a:rPr>
              <a:t>Book webinar series </a:t>
            </a:r>
            <a:endParaRPr lang="en-US" b="1" dirty="0" smtClean="0">
              <a:solidFill>
                <a:schemeClr val="bg2">
                  <a:lumMod val="50000"/>
                </a:schemeClr>
              </a:solidFill>
            </a:endParaRPr>
          </a:p>
          <a:p>
            <a:pPr lvl="1"/>
            <a:r>
              <a:rPr lang="en-US" b="1" dirty="0" smtClean="0">
                <a:solidFill>
                  <a:schemeClr val="bg2">
                    <a:lumMod val="50000"/>
                  </a:schemeClr>
                </a:solidFill>
              </a:rPr>
              <a:t>You Call the Shots</a:t>
            </a:r>
          </a:p>
          <a:p>
            <a:pPr lvl="1"/>
            <a:r>
              <a:rPr lang="en-US" b="1" dirty="0" smtClean="0">
                <a:solidFill>
                  <a:schemeClr val="bg2">
                    <a:lumMod val="50000"/>
                  </a:schemeClr>
                </a:solidFill>
              </a:rPr>
              <a:t>All educational program have CE available </a:t>
            </a:r>
          </a:p>
          <a:p>
            <a:r>
              <a:rPr lang="en-US" b="1" dirty="0" smtClean="0">
                <a:solidFill>
                  <a:schemeClr val="bg2">
                    <a:lumMod val="50000"/>
                  </a:schemeClr>
                </a:solidFill>
              </a:rPr>
              <a:t>Sign up for CDC email alerts </a:t>
            </a:r>
          </a:p>
          <a:p>
            <a:r>
              <a:rPr lang="en-US" b="1" dirty="0" smtClean="0">
                <a:solidFill>
                  <a:schemeClr val="bg2">
                    <a:lumMod val="50000"/>
                  </a:schemeClr>
                </a:solidFill>
              </a:rPr>
              <a:t>Vaccine questions? Email CDC at </a:t>
            </a:r>
            <a:r>
              <a:rPr lang="en-US" b="1" dirty="0" smtClean="0">
                <a:hlinkClick r:id="rId3"/>
              </a:rPr>
              <a:t>nipinfo@cdc.gov</a:t>
            </a:r>
            <a:r>
              <a:rPr lang="en-US" b="1" dirty="0" smtClean="0"/>
              <a:t> </a:t>
            </a:r>
          </a:p>
          <a:p>
            <a:pPr lvl="1"/>
            <a:endParaRPr lang="en-US" dirty="0" smtClean="0"/>
          </a:p>
        </p:txBody>
      </p:sp>
      <p:pic>
        <p:nvPicPr>
          <p:cNvPr id="6" name="Content Placeholder 5" descr="To receive email uipdates about this page, enter your email address here." title="Get Email Updates"/>
          <p:cNvPicPr>
            <a:picLocks noGrp="1" noChangeAspect="1"/>
          </p:cNvPicPr>
          <p:nvPr>
            <p:ph sz="half" idx="2"/>
          </p:nvPr>
        </p:nvPicPr>
        <p:blipFill>
          <a:blip r:embed="rId4"/>
          <a:stretch>
            <a:fillRect/>
          </a:stretch>
        </p:blipFill>
        <p:spPr>
          <a:xfrm>
            <a:off x="5675243" y="1411977"/>
            <a:ext cx="2722522" cy="4238844"/>
          </a:xfrm>
          <a:prstGeom prst="rect">
            <a:avLst/>
          </a:prstGeom>
        </p:spPr>
      </p:pic>
      <p:sp>
        <p:nvSpPr>
          <p:cNvPr id="7" name="Rounded Rectangle 6"/>
          <p:cNvSpPr/>
          <p:nvPr/>
        </p:nvSpPr>
        <p:spPr>
          <a:xfrm>
            <a:off x="1027416" y="6214153"/>
            <a:ext cx="7320338" cy="38292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smtClean="0">
                <a:solidFill>
                  <a:schemeClr val="bg1"/>
                </a:solidFill>
              </a:rPr>
              <a:t>www.cdc.gov/vaccines/ed/index.html</a:t>
            </a:r>
            <a:endParaRPr lang="en-US" sz="2000" b="1" dirty="0">
              <a:solidFill>
                <a:schemeClr val="bg1"/>
              </a:solidFill>
            </a:endParaRPr>
          </a:p>
        </p:txBody>
      </p:sp>
    </p:spTree>
    <p:extLst>
      <p:ext uri="{BB962C8B-B14F-4D97-AF65-F5344CB8AC3E}">
        <p14:creationId xmlns:p14="http://schemas.microsoft.com/office/powerpoint/2010/main" val="390343314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891"/>
            <a:ext cx="7886700" cy="1325563"/>
          </a:xfrm>
        </p:spPr>
        <p:txBody>
          <a:bodyPr>
            <a:normAutofit/>
          </a:bodyPr>
          <a:lstStyle/>
          <a:p>
            <a:r>
              <a:rPr lang="en-US" sz="2800" b="1" dirty="0" smtClean="0">
                <a:latin typeface="+mn-lt"/>
              </a:rPr>
              <a:t/>
            </a:r>
            <a:br>
              <a:rPr lang="en-US" sz="2800" b="1" dirty="0" smtClean="0">
                <a:latin typeface="+mn-lt"/>
              </a:rPr>
            </a:br>
            <a:r>
              <a:rPr lang="en-US" sz="2800" b="1" dirty="0" smtClean="0">
                <a:latin typeface="+mn-lt"/>
              </a:rPr>
              <a:t>3. Make clinical resources readily available to staff</a:t>
            </a:r>
            <a:endParaRPr lang="en-US" sz="2800" b="1" dirty="0">
              <a:latin typeface="+mn-lt"/>
            </a:endParaRPr>
          </a:p>
        </p:txBody>
      </p:sp>
      <p:sp>
        <p:nvSpPr>
          <p:cNvPr id="3" name="Content Placeholder 2"/>
          <p:cNvSpPr>
            <a:spLocks noGrp="1"/>
          </p:cNvSpPr>
          <p:nvPr>
            <p:ph sz="half" idx="1"/>
          </p:nvPr>
        </p:nvSpPr>
        <p:spPr>
          <a:xfrm>
            <a:off x="628650" y="1402453"/>
            <a:ext cx="3886200" cy="4759807"/>
          </a:xfrm>
        </p:spPr>
        <p:txBody>
          <a:bodyPr>
            <a:normAutofit lnSpcReduction="10000"/>
          </a:bodyPr>
          <a:lstStyle/>
          <a:p>
            <a:r>
              <a:rPr lang="en-US" b="1" dirty="0">
                <a:solidFill>
                  <a:schemeClr val="bg2">
                    <a:lumMod val="50000"/>
                  </a:schemeClr>
                </a:solidFill>
              </a:rPr>
              <a:t>Use CDC clinical </a:t>
            </a:r>
            <a:r>
              <a:rPr lang="en-US" b="1" dirty="0" smtClean="0">
                <a:solidFill>
                  <a:schemeClr val="bg2">
                    <a:lumMod val="50000"/>
                  </a:schemeClr>
                </a:solidFill>
              </a:rPr>
              <a:t>guidelines, resources </a:t>
            </a:r>
            <a:r>
              <a:rPr lang="en-US" b="1" dirty="0">
                <a:solidFill>
                  <a:schemeClr val="bg2">
                    <a:lumMod val="50000"/>
                  </a:schemeClr>
                </a:solidFill>
              </a:rPr>
              <a:t>and job aids including those on: </a:t>
            </a:r>
          </a:p>
          <a:p>
            <a:pPr lvl="1"/>
            <a:r>
              <a:rPr lang="en-US" b="1" dirty="0">
                <a:solidFill>
                  <a:schemeClr val="bg2">
                    <a:lumMod val="50000"/>
                  </a:schemeClr>
                </a:solidFill>
              </a:rPr>
              <a:t>Vaccine </a:t>
            </a:r>
            <a:r>
              <a:rPr lang="en-US" b="1" dirty="0" smtClean="0">
                <a:solidFill>
                  <a:schemeClr val="bg2">
                    <a:lumMod val="50000"/>
                  </a:schemeClr>
                </a:solidFill>
              </a:rPr>
              <a:t>storage </a:t>
            </a:r>
            <a:r>
              <a:rPr lang="en-US" b="1" dirty="0">
                <a:solidFill>
                  <a:schemeClr val="bg2">
                    <a:lumMod val="50000"/>
                  </a:schemeClr>
                </a:solidFill>
              </a:rPr>
              <a:t>and </a:t>
            </a:r>
            <a:r>
              <a:rPr lang="en-US" b="1" dirty="0" smtClean="0">
                <a:solidFill>
                  <a:schemeClr val="bg2">
                    <a:lumMod val="50000"/>
                  </a:schemeClr>
                </a:solidFill>
              </a:rPr>
              <a:t>handling</a:t>
            </a:r>
            <a:endParaRPr lang="en-US" b="1" dirty="0">
              <a:solidFill>
                <a:schemeClr val="bg2">
                  <a:lumMod val="50000"/>
                </a:schemeClr>
              </a:solidFill>
            </a:endParaRPr>
          </a:p>
          <a:p>
            <a:pPr lvl="1"/>
            <a:r>
              <a:rPr lang="en-US" b="1" dirty="0">
                <a:solidFill>
                  <a:schemeClr val="bg2">
                    <a:lumMod val="50000"/>
                  </a:schemeClr>
                </a:solidFill>
              </a:rPr>
              <a:t>Vaccine </a:t>
            </a:r>
            <a:r>
              <a:rPr lang="en-US" b="1" dirty="0" smtClean="0">
                <a:solidFill>
                  <a:schemeClr val="bg2">
                    <a:lumMod val="50000"/>
                  </a:schemeClr>
                </a:solidFill>
              </a:rPr>
              <a:t>administration </a:t>
            </a:r>
          </a:p>
          <a:p>
            <a:pPr marL="0" indent="0">
              <a:buNone/>
            </a:pPr>
            <a:endParaRPr lang="en-US" b="1" dirty="0" smtClean="0">
              <a:solidFill>
                <a:schemeClr val="bg2">
                  <a:lumMod val="50000"/>
                </a:schemeClr>
              </a:solidFill>
            </a:endParaRPr>
          </a:p>
          <a:p>
            <a:r>
              <a:rPr lang="en-US" b="1" dirty="0" smtClean="0">
                <a:solidFill>
                  <a:schemeClr val="bg2">
                    <a:lumMod val="50000"/>
                  </a:schemeClr>
                </a:solidFill>
              </a:rPr>
              <a:t>Videos are available on vaccine administration, storage and handling best practices and guidelines</a:t>
            </a:r>
          </a:p>
          <a:p>
            <a:pPr marL="342900" lvl="1" indent="0">
              <a:buNone/>
            </a:pPr>
            <a:endParaRPr lang="en-US" b="1" dirty="0">
              <a:solidFill>
                <a:schemeClr val="bg2">
                  <a:lumMod val="50000"/>
                </a:schemeClr>
              </a:solidFill>
            </a:endParaRPr>
          </a:p>
          <a:p>
            <a:r>
              <a:rPr lang="en-US" b="1" dirty="0" smtClean="0">
                <a:solidFill>
                  <a:schemeClr val="bg2">
                    <a:lumMod val="50000"/>
                  </a:schemeClr>
                </a:solidFill>
              </a:rPr>
              <a:t>You can find CDC clinical resources </a:t>
            </a:r>
            <a:r>
              <a:rPr lang="en-US" b="1" dirty="0" smtClean="0">
                <a:solidFill>
                  <a:srgbClr val="FF0000"/>
                </a:solidFill>
              </a:rPr>
              <a:t>[Describe where they can find them. Ex: bookmarked on your web browsers, in a binder, etc.] </a:t>
            </a:r>
            <a:endParaRPr lang="en-US" b="1"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pPr marL="0" indent="0">
              <a:buNone/>
            </a:pPr>
            <a:endParaRPr lang="en-US" dirty="0" smtClean="0">
              <a:solidFill>
                <a:schemeClr val="bg2">
                  <a:lumMod val="50000"/>
                </a:schemeClr>
              </a:solidFill>
            </a:endParaRPr>
          </a:p>
          <a:p>
            <a:endParaRPr lang="en-US" dirty="0">
              <a:solidFill>
                <a:schemeClr val="bg2">
                  <a:lumMod val="50000"/>
                </a:schemeClr>
              </a:solidFill>
            </a:endParaRPr>
          </a:p>
        </p:txBody>
      </p:sp>
      <p:sp>
        <p:nvSpPr>
          <p:cNvPr id="7" name="Rounded Rectangle 6"/>
          <p:cNvSpPr/>
          <p:nvPr/>
        </p:nvSpPr>
        <p:spPr>
          <a:xfrm>
            <a:off x="911831" y="6311899"/>
            <a:ext cx="7320338" cy="38292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smtClean="0">
                <a:solidFill>
                  <a:schemeClr val="bg1"/>
                </a:solidFill>
              </a:rPr>
              <a:t>www.cdc.gov/vaccines/hcp/index.html</a:t>
            </a:r>
            <a:endParaRPr lang="en-US" sz="2000" b="1" dirty="0">
              <a:solidFill>
                <a:schemeClr val="bg1"/>
              </a:solidFill>
            </a:endParaRPr>
          </a:p>
        </p:txBody>
      </p:sp>
      <p:pic>
        <p:nvPicPr>
          <p:cNvPr id="5" name="Picture 4" descr="Web shot of CDC Healthcare Providers/Professionals page. Showing spotlights, CDC Vaccine Apps, Clinical Resources, Administration Tools and Patient Ediucation." title="Web shot of CDC Healthcare Providers/Professionals page"/>
          <p:cNvPicPr>
            <a:picLocks noChangeAspect="1"/>
          </p:cNvPicPr>
          <p:nvPr/>
        </p:nvPicPr>
        <p:blipFill>
          <a:blip r:embed="rId3"/>
          <a:stretch>
            <a:fillRect/>
          </a:stretch>
        </p:blipFill>
        <p:spPr>
          <a:xfrm>
            <a:off x="4651241" y="1823604"/>
            <a:ext cx="3864109" cy="3205595"/>
          </a:xfrm>
          <a:prstGeom prst="rect">
            <a:avLst/>
          </a:prstGeom>
          <a:ln>
            <a:solidFill>
              <a:schemeClr val="tx1"/>
            </a:solidFill>
          </a:ln>
        </p:spPr>
      </p:pic>
    </p:spTree>
    <p:extLst>
      <p:ext uri="{BB962C8B-B14F-4D97-AF65-F5344CB8AC3E}">
        <p14:creationId xmlns:p14="http://schemas.microsoft.com/office/powerpoint/2010/main" val="19568428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429"/>
            <a:ext cx="8229600" cy="1143000"/>
          </a:xfrm>
        </p:spPr>
        <p:txBody>
          <a:bodyPr/>
          <a:lstStyle/>
          <a:p>
            <a:r>
              <a:rPr lang="en-US" dirty="0" smtClean="0"/>
              <a:t>4.  Assess a child’s vaccination status at </a:t>
            </a:r>
            <a:r>
              <a:rPr lang="en-US" u="sng" dirty="0" smtClean="0"/>
              <a:t>every</a:t>
            </a:r>
            <a:r>
              <a:rPr lang="en-US" dirty="0" smtClean="0"/>
              <a:t> visit</a:t>
            </a:r>
            <a:endParaRPr lang="en-US" dirty="0"/>
          </a:p>
        </p:txBody>
      </p:sp>
      <p:sp>
        <p:nvSpPr>
          <p:cNvPr id="3" name="Content Placeholder 2"/>
          <p:cNvSpPr>
            <a:spLocks noGrp="1"/>
          </p:cNvSpPr>
          <p:nvPr>
            <p:ph idx="1"/>
          </p:nvPr>
        </p:nvSpPr>
        <p:spPr>
          <a:xfrm>
            <a:off x="647272" y="1411358"/>
            <a:ext cx="5256571" cy="4958622"/>
          </a:xfrm>
        </p:spPr>
        <p:txBody>
          <a:bodyPr>
            <a:normAutofit fontScale="92500" lnSpcReduction="10000"/>
          </a:bodyPr>
          <a:lstStyle/>
          <a:p>
            <a:r>
              <a:rPr lang="en-US" dirty="0" smtClean="0">
                <a:solidFill>
                  <a:schemeClr val="bg2">
                    <a:lumMod val="50000"/>
                  </a:schemeClr>
                </a:solidFill>
              </a:rPr>
              <a:t>Check </a:t>
            </a:r>
            <a:r>
              <a:rPr lang="en-US" dirty="0" smtClean="0">
                <a:solidFill>
                  <a:srgbClr val="C00000"/>
                </a:solidFill>
              </a:rPr>
              <a:t>[INSERT NAME OF YOUR STATE IIS</a:t>
            </a:r>
            <a:r>
              <a:rPr lang="en-US" dirty="0" smtClean="0">
                <a:solidFill>
                  <a:schemeClr val="bg2">
                    <a:lumMod val="50000"/>
                  </a:schemeClr>
                </a:solidFill>
              </a:rPr>
              <a:t>] for the child’s vaccines.</a:t>
            </a:r>
          </a:p>
          <a:p>
            <a:r>
              <a:rPr lang="en-US" dirty="0" smtClean="0">
                <a:solidFill>
                  <a:schemeClr val="bg2">
                    <a:lumMod val="50000"/>
                  </a:schemeClr>
                </a:solidFill>
              </a:rPr>
              <a:t>Assess the status at well visits, sick visits, and follow-up visits.</a:t>
            </a:r>
          </a:p>
          <a:p>
            <a:r>
              <a:rPr lang="en-US" dirty="0" smtClean="0">
                <a:solidFill>
                  <a:schemeClr val="bg2">
                    <a:lumMod val="50000"/>
                  </a:schemeClr>
                </a:solidFill>
              </a:rPr>
              <a:t>Screen for contraindications and precautions each time vaccines are given.</a:t>
            </a:r>
            <a:endParaRPr lang="en-US" dirty="0" smtClean="0">
              <a:solidFill>
                <a:srgbClr val="FF0000"/>
              </a:solidFill>
            </a:endParaRPr>
          </a:p>
          <a:p>
            <a:r>
              <a:rPr lang="en-US" dirty="0">
                <a:solidFill>
                  <a:schemeClr val="bg2">
                    <a:lumMod val="50000"/>
                  </a:schemeClr>
                </a:solidFill>
              </a:rPr>
              <a:t>Give </a:t>
            </a:r>
            <a:r>
              <a:rPr lang="en-US" u="sng" dirty="0">
                <a:solidFill>
                  <a:schemeClr val="bg2">
                    <a:lumMod val="50000"/>
                  </a:schemeClr>
                </a:solidFill>
              </a:rPr>
              <a:t>all</a:t>
            </a:r>
            <a:r>
              <a:rPr lang="en-US" dirty="0">
                <a:solidFill>
                  <a:schemeClr val="bg2">
                    <a:lumMod val="50000"/>
                  </a:schemeClr>
                </a:solidFill>
              </a:rPr>
              <a:t> eligible </a:t>
            </a:r>
            <a:r>
              <a:rPr lang="en-US" dirty="0" smtClean="0">
                <a:solidFill>
                  <a:schemeClr val="bg2">
                    <a:lumMod val="50000"/>
                  </a:schemeClr>
                </a:solidFill>
              </a:rPr>
              <a:t>vaccines </a:t>
            </a:r>
            <a:r>
              <a:rPr lang="en-US" dirty="0">
                <a:solidFill>
                  <a:schemeClr val="bg2">
                    <a:lumMod val="50000"/>
                  </a:schemeClr>
                </a:solidFill>
              </a:rPr>
              <a:t>in the same </a:t>
            </a:r>
            <a:r>
              <a:rPr lang="en-US" dirty="0" smtClean="0">
                <a:solidFill>
                  <a:schemeClr val="bg2">
                    <a:lumMod val="50000"/>
                  </a:schemeClr>
                </a:solidFill>
              </a:rPr>
              <a:t>visit</a:t>
            </a:r>
          </a:p>
          <a:p>
            <a:pPr marL="0" indent="0">
              <a:buNone/>
            </a:pPr>
            <a:endParaRPr lang="en-US" dirty="0" smtClean="0">
              <a:solidFill>
                <a:schemeClr val="bg2">
                  <a:lumMod val="50000"/>
                </a:schemeClr>
              </a:solidFill>
            </a:endParaRPr>
          </a:p>
          <a:p>
            <a:pPr marL="0" indent="0">
              <a:buNone/>
            </a:pPr>
            <a:r>
              <a:rPr lang="en-US" dirty="0" smtClean="0">
                <a:solidFill>
                  <a:schemeClr val="bg2">
                    <a:lumMod val="50000"/>
                  </a:schemeClr>
                </a:solidFill>
              </a:rPr>
              <a:t>This strategy will…</a:t>
            </a:r>
            <a:endParaRPr lang="en-US" dirty="0">
              <a:solidFill>
                <a:schemeClr val="bg2">
                  <a:lumMod val="50000"/>
                </a:schemeClr>
              </a:solidFill>
            </a:endParaRPr>
          </a:p>
          <a:p>
            <a:r>
              <a:rPr lang="en-US" dirty="0" smtClean="0">
                <a:solidFill>
                  <a:schemeClr val="bg2">
                    <a:lumMod val="50000"/>
                  </a:schemeClr>
                </a:solidFill>
              </a:rPr>
              <a:t>reduce missed opportunities to vaccinate</a:t>
            </a:r>
          </a:p>
          <a:p>
            <a:r>
              <a:rPr lang="en-US" dirty="0" smtClean="0">
                <a:solidFill>
                  <a:schemeClr val="bg2">
                    <a:lumMod val="50000"/>
                  </a:schemeClr>
                </a:solidFill>
              </a:rPr>
              <a:t>reinforce the message that vaccinations are important</a:t>
            </a:r>
          </a:p>
          <a:p>
            <a:endParaRPr lang="en-US" b="0" dirty="0">
              <a:solidFill>
                <a:schemeClr val="bg2">
                  <a:lumMod val="50000"/>
                </a:schemeClr>
              </a:solidFill>
            </a:endParaRPr>
          </a:p>
        </p:txBody>
      </p:sp>
      <p:pic>
        <p:nvPicPr>
          <p:cNvPr id="5" name="Picture 4" descr="Hands typing on laptop&#10;&#10;PHIL # 13763" title="Typing on lapt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519" y="2055168"/>
            <a:ext cx="1931542" cy="2905591"/>
          </a:xfrm>
          <a:prstGeom prst="rect">
            <a:avLst/>
          </a:prstGeom>
        </p:spPr>
      </p:pic>
    </p:spTree>
    <p:extLst>
      <p:ext uri="{BB962C8B-B14F-4D97-AF65-F5344CB8AC3E}">
        <p14:creationId xmlns:p14="http://schemas.microsoft.com/office/powerpoint/2010/main" val="10488080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04" y="0"/>
            <a:ext cx="8229600" cy="1143000"/>
          </a:xfrm>
        </p:spPr>
        <p:txBody>
          <a:bodyPr/>
          <a:lstStyle/>
          <a:p>
            <a:r>
              <a:rPr lang="en-US" dirty="0" smtClean="0"/>
              <a:t>5.  Give strong and compelling recommendations for</a:t>
            </a:r>
            <a:br>
              <a:rPr lang="en-US" dirty="0" smtClean="0"/>
            </a:br>
            <a:r>
              <a:rPr lang="en-US" dirty="0"/>
              <a:t> </a:t>
            </a:r>
            <a:r>
              <a:rPr lang="en-US" dirty="0" smtClean="0"/>
              <a:t>    immunization</a:t>
            </a:r>
            <a:endParaRPr lang="en-US" dirty="0"/>
          </a:p>
        </p:txBody>
      </p:sp>
      <p:sp>
        <p:nvSpPr>
          <p:cNvPr id="3" name="Content Placeholder 2"/>
          <p:cNvSpPr>
            <a:spLocks noGrp="1"/>
          </p:cNvSpPr>
          <p:nvPr>
            <p:ph idx="1"/>
          </p:nvPr>
        </p:nvSpPr>
        <p:spPr>
          <a:xfrm>
            <a:off x="380304" y="1213618"/>
            <a:ext cx="8229600" cy="4191000"/>
          </a:xfrm>
        </p:spPr>
        <p:txBody>
          <a:bodyPr>
            <a:normAutofit/>
          </a:bodyPr>
          <a:lstStyle/>
          <a:p>
            <a:r>
              <a:rPr lang="en-US" dirty="0">
                <a:solidFill>
                  <a:schemeClr val="bg2">
                    <a:lumMod val="50000"/>
                  </a:schemeClr>
                </a:solidFill>
              </a:rPr>
              <a:t>An effective recommendation from a </a:t>
            </a:r>
            <a:r>
              <a:rPr lang="en-US" dirty="0" smtClean="0">
                <a:solidFill>
                  <a:schemeClr val="bg2">
                    <a:lumMod val="50000"/>
                  </a:schemeClr>
                </a:solidFill>
              </a:rPr>
              <a:t>healthcare professional is </a:t>
            </a:r>
            <a:r>
              <a:rPr lang="en-US" dirty="0">
                <a:solidFill>
                  <a:schemeClr val="bg2">
                    <a:lumMod val="50000"/>
                  </a:schemeClr>
                </a:solidFill>
              </a:rPr>
              <a:t>the main reason parents decide to </a:t>
            </a:r>
            <a:r>
              <a:rPr lang="en-US" dirty="0" smtClean="0">
                <a:solidFill>
                  <a:schemeClr val="bg2">
                    <a:lumMod val="50000"/>
                  </a:schemeClr>
                </a:solidFill>
              </a:rPr>
              <a:t>vaccinate.</a:t>
            </a:r>
          </a:p>
          <a:p>
            <a:r>
              <a:rPr lang="en-US" dirty="0" smtClean="0">
                <a:solidFill>
                  <a:schemeClr val="bg2">
                    <a:lumMod val="50000"/>
                  </a:schemeClr>
                </a:solidFill>
              </a:rPr>
              <a:t>Office staff should reinforce recommendations given by doctors and nurses.</a:t>
            </a:r>
            <a:endParaRPr lang="en-US" dirty="0">
              <a:solidFill>
                <a:schemeClr val="bg2">
                  <a:lumMod val="50000"/>
                </a:schemeClr>
              </a:solidFill>
            </a:endParaRPr>
          </a:p>
          <a:p>
            <a:r>
              <a:rPr lang="en-US" dirty="0" smtClean="0">
                <a:solidFill>
                  <a:schemeClr val="bg2">
                    <a:lumMod val="50000"/>
                  </a:schemeClr>
                </a:solidFill>
              </a:rPr>
              <a:t>Bundle all vaccines into one recommendation and use a  presumptive approach:  “Michael is going to get 5 vaccines today: </a:t>
            </a:r>
            <a:r>
              <a:rPr lang="en-US" dirty="0" err="1" smtClean="0">
                <a:solidFill>
                  <a:schemeClr val="bg2">
                    <a:lumMod val="50000"/>
                  </a:schemeClr>
                </a:solidFill>
              </a:rPr>
              <a:t>DTaP</a:t>
            </a:r>
            <a:r>
              <a:rPr lang="en-US" smtClean="0">
                <a:solidFill>
                  <a:schemeClr val="bg2">
                    <a:lumMod val="50000"/>
                  </a:schemeClr>
                </a:solidFill>
              </a:rPr>
              <a:t>, rotavirus</a:t>
            </a:r>
            <a:r>
              <a:rPr lang="en-US" dirty="0" smtClean="0">
                <a:solidFill>
                  <a:schemeClr val="bg2">
                    <a:lumMod val="50000"/>
                  </a:schemeClr>
                </a:solidFill>
              </a:rPr>
              <a:t>, Hib, pneumococcal, and polio.”</a:t>
            </a:r>
          </a:p>
          <a:p>
            <a:r>
              <a:rPr lang="en-US" dirty="0" smtClean="0">
                <a:solidFill>
                  <a:schemeClr val="bg2">
                    <a:lumMod val="50000"/>
                  </a:schemeClr>
                </a:solidFill>
              </a:rPr>
              <a:t>Explain the importance of each vaccine and every dose.</a:t>
            </a:r>
          </a:p>
          <a:p>
            <a:r>
              <a:rPr lang="en-US" dirty="0">
                <a:solidFill>
                  <a:schemeClr val="bg2">
                    <a:lumMod val="50000"/>
                  </a:schemeClr>
                </a:solidFill>
              </a:rPr>
              <a:t>Share personal experiences with vaccine-preventable diseases and vaccinating your own children.</a:t>
            </a:r>
          </a:p>
          <a:p>
            <a:endParaRPr lang="en-US" dirty="0">
              <a:solidFill>
                <a:schemeClr val="bg2">
                  <a:lumMod val="50000"/>
                </a:schemeClr>
              </a:solidFill>
            </a:endParaRPr>
          </a:p>
          <a:p>
            <a:pPr marL="457200" lvl="1" indent="0">
              <a:buNone/>
            </a:pPr>
            <a:endParaRPr lang="en-US" b="0" dirty="0" smtClean="0">
              <a:solidFill>
                <a:schemeClr val="bg2">
                  <a:lumMod val="50000"/>
                </a:schemeClr>
              </a:solidFill>
            </a:endParaRPr>
          </a:p>
          <a:p>
            <a:endParaRPr lang="en-US" dirty="0">
              <a:solidFill>
                <a:schemeClr val="bg2">
                  <a:lumMod val="50000"/>
                </a:schemeClr>
              </a:solidFill>
            </a:endParaRPr>
          </a:p>
          <a:p>
            <a:pPr lvl="1"/>
            <a:endParaRPr lang="en-US" b="0" dirty="0" smtClean="0">
              <a:solidFill>
                <a:schemeClr val="bg2">
                  <a:lumMod val="50000"/>
                </a:schemeClr>
              </a:solidFill>
            </a:endParaRPr>
          </a:p>
          <a:p>
            <a:endParaRPr lang="en-US" b="0" dirty="0">
              <a:solidFill>
                <a:schemeClr val="bg2">
                  <a:lumMod val="50000"/>
                </a:schemeClr>
              </a:solidFill>
            </a:endParaRPr>
          </a:p>
        </p:txBody>
      </p:sp>
      <p:pic>
        <p:nvPicPr>
          <p:cNvPr id="5" name="Picture 4" descr="Doctor talking to a mother who is holiding a baby on her lap&#10;&#10;SOURCE: CDC photo shoot 2010. Waivers on file." title="Provider-parent communi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7052" y="5082218"/>
            <a:ext cx="2250040" cy="1504979"/>
          </a:xfrm>
          <a:prstGeom prst="rect">
            <a:avLst/>
          </a:prstGeom>
        </p:spPr>
      </p:pic>
    </p:spTree>
    <p:extLst>
      <p:ext uri="{BB962C8B-B14F-4D97-AF65-F5344CB8AC3E}">
        <p14:creationId xmlns:p14="http://schemas.microsoft.com/office/powerpoint/2010/main" val="507960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Help parents feel supported by welcoming questions and knowing how to answer them</a:t>
            </a:r>
          </a:p>
        </p:txBody>
      </p:sp>
      <p:sp>
        <p:nvSpPr>
          <p:cNvPr id="3" name="Content Placeholder 2"/>
          <p:cNvSpPr>
            <a:spLocks noGrp="1"/>
          </p:cNvSpPr>
          <p:nvPr>
            <p:ph idx="1"/>
          </p:nvPr>
        </p:nvSpPr>
        <p:spPr/>
        <p:txBody>
          <a:bodyPr/>
          <a:lstStyle/>
          <a:p>
            <a:r>
              <a:rPr lang="en-US" dirty="0" smtClean="0">
                <a:solidFill>
                  <a:schemeClr val="bg2">
                    <a:lumMod val="50000"/>
                  </a:schemeClr>
                </a:solidFill>
              </a:rPr>
              <a:t>Most parents have questions, even if they plan to vaccinate.</a:t>
            </a:r>
          </a:p>
          <a:p>
            <a:r>
              <a:rPr lang="en-US" dirty="0" smtClean="0">
                <a:solidFill>
                  <a:schemeClr val="bg2">
                    <a:lumMod val="50000"/>
                  </a:schemeClr>
                </a:solidFill>
              </a:rPr>
              <a:t>Questions do </a:t>
            </a:r>
            <a:r>
              <a:rPr lang="en-US" u="sng" dirty="0" smtClean="0">
                <a:solidFill>
                  <a:schemeClr val="bg2">
                    <a:lumMod val="50000"/>
                  </a:schemeClr>
                </a:solidFill>
              </a:rPr>
              <a:t>not</a:t>
            </a:r>
            <a:r>
              <a:rPr lang="en-US" dirty="0" smtClean="0">
                <a:solidFill>
                  <a:schemeClr val="bg2">
                    <a:lumMod val="50000"/>
                  </a:schemeClr>
                </a:solidFill>
              </a:rPr>
              <a:t> necessarily equal concerns.</a:t>
            </a:r>
          </a:p>
          <a:p>
            <a:r>
              <a:rPr lang="en-US" dirty="0" smtClean="0">
                <a:solidFill>
                  <a:schemeClr val="bg2">
                    <a:lumMod val="50000"/>
                  </a:schemeClr>
                </a:solidFill>
              </a:rPr>
              <a:t>Learn how to answer common questions from parents (see following slide).</a:t>
            </a:r>
          </a:p>
          <a:p>
            <a:r>
              <a:rPr lang="en-US" dirty="0" smtClean="0">
                <a:solidFill>
                  <a:schemeClr val="bg2">
                    <a:lumMod val="50000"/>
                  </a:schemeClr>
                </a:solidFill>
              </a:rPr>
              <a:t>If you are unsure how to answer a question, refer it to the  doctor, nurse or other vaccine expert in the practice.</a:t>
            </a:r>
          </a:p>
        </p:txBody>
      </p:sp>
      <p:pic>
        <p:nvPicPr>
          <p:cNvPr id="5" name="Picture 4" descr="Nurse showing fact sheet to mom holding baby.  &#10;&#10;SOURCE:  CDC photo shoot 2010. Photo waivers on file." title="Nurse showing fact sheet to m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914" y="4309329"/>
            <a:ext cx="2723199" cy="1821459"/>
          </a:xfrm>
          <a:prstGeom prst="rect">
            <a:avLst/>
          </a:prstGeom>
        </p:spPr>
      </p:pic>
    </p:spTree>
    <p:extLst>
      <p:ext uri="{BB962C8B-B14F-4D97-AF65-F5344CB8AC3E}">
        <p14:creationId xmlns:p14="http://schemas.microsoft.com/office/powerpoint/2010/main" val="32336066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633"/>
            <a:ext cx="8229600" cy="1143000"/>
          </a:xfrm>
        </p:spPr>
        <p:txBody>
          <a:bodyPr/>
          <a:lstStyle/>
          <a:p>
            <a:r>
              <a:rPr lang="en-US" dirty="0" smtClean="0"/>
              <a:t>Common questions about infant immunization</a:t>
            </a:r>
            <a:endParaRPr lang="en-US" dirty="0"/>
          </a:p>
        </p:txBody>
      </p:sp>
      <p:sp>
        <p:nvSpPr>
          <p:cNvPr id="3" name="Content Placeholder 2"/>
          <p:cNvSpPr>
            <a:spLocks noGrp="1"/>
          </p:cNvSpPr>
          <p:nvPr>
            <p:ph idx="1"/>
          </p:nvPr>
        </p:nvSpPr>
        <p:spPr>
          <a:xfrm>
            <a:off x="377687" y="922421"/>
            <a:ext cx="8309113" cy="5472859"/>
          </a:xfrm>
        </p:spPr>
        <p:txBody>
          <a:bodyPr>
            <a:normAutofit fontScale="77500" lnSpcReduction="20000"/>
          </a:bodyPr>
          <a:lstStyle/>
          <a:p>
            <a:r>
              <a:rPr lang="en-US" sz="2200" dirty="0" smtClean="0">
                <a:solidFill>
                  <a:schemeClr val="bg2">
                    <a:lumMod val="50000"/>
                  </a:schemeClr>
                </a:solidFill>
              </a:rPr>
              <a:t>Are vaccines safe?</a:t>
            </a:r>
          </a:p>
          <a:p>
            <a:r>
              <a:rPr lang="en-US" sz="2200" dirty="0" smtClean="0">
                <a:solidFill>
                  <a:schemeClr val="bg2">
                    <a:lumMod val="50000"/>
                  </a:schemeClr>
                </a:solidFill>
              </a:rPr>
              <a:t>What are the side effects of vaccines? How do I treat them?</a:t>
            </a:r>
          </a:p>
          <a:p>
            <a:r>
              <a:rPr lang="en-US" sz="2200" dirty="0" smtClean="0">
                <a:solidFill>
                  <a:schemeClr val="bg2">
                    <a:lumMod val="50000"/>
                  </a:schemeClr>
                </a:solidFill>
              </a:rPr>
              <a:t>What are the risks and benefits of vaccines?</a:t>
            </a:r>
          </a:p>
          <a:p>
            <a:r>
              <a:rPr lang="en-US" sz="2200" dirty="0" smtClean="0">
                <a:solidFill>
                  <a:schemeClr val="bg2">
                    <a:lumMod val="50000"/>
                  </a:schemeClr>
                </a:solidFill>
              </a:rPr>
              <a:t>Is there a link between vaccines and autism?</a:t>
            </a:r>
          </a:p>
          <a:p>
            <a:r>
              <a:rPr lang="en-US" sz="2200" dirty="0" smtClean="0">
                <a:solidFill>
                  <a:schemeClr val="bg2">
                    <a:lumMod val="50000"/>
                  </a:schemeClr>
                </a:solidFill>
              </a:rPr>
              <a:t>Can vaccines overload my baby’s immune system?</a:t>
            </a:r>
          </a:p>
          <a:p>
            <a:r>
              <a:rPr lang="en-US" sz="2200" dirty="0" smtClean="0">
                <a:solidFill>
                  <a:schemeClr val="bg2">
                    <a:lumMod val="50000"/>
                  </a:schemeClr>
                </a:solidFill>
              </a:rPr>
              <a:t>Why are so many doses needed for each vaccine?</a:t>
            </a:r>
          </a:p>
          <a:p>
            <a:r>
              <a:rPr lang="en-US" sz="2200" dirty="0" smtClean="0">
                <a:solidFill>
                  <a:schemeClr val="bg2">
                    <a:lumMod val="50000"/>
                  </a:schemeClr>
                </a:solidFill>
              </a:rPr>
              <a:t>Why do vaccines start so early?</a:t>
            </a:r>
          </a:p>
          <a:p>
            <a:r>
              <a:rPr lang="en-US" sz="2200" dirty="0" smtClean="0">
                <a:solidFill>
                  <a:schemeClr val="bg2">
                    <a:lumMod val="50000"/>
                  </a:schemeClr>
                </a:solidFill>
              </a:rPr>
              <a:t>What do you think of delaying some vaccines or following a non-standard schedule?</a:t>
            </a:r>
          </a:p>
          <a:p>
            <a:r>
              <a:rPr lang="en-US" sz="2200" dirty="0" smtClean="0">
                <a:solidFill>
                  <a:schemeClr val="bg2">
                    <a:lumMod val="50000"/>
                  </a:schemeClr>
                </a:solidFill>
              </a:rPr>
              <a:t>Haven’t we gotten rid of most of these diseases in this country?</a:t>
            </a:r>
          </a:p>
          <a:p>
            <a:r>
              <a:rPr lang="en-US" sz="2200" dirty="0" smtClean="0">
                <a:solidFill>
                  <a:schemeClr val="bg2">
                    <a:lumMod val="50000"/>
                  </a:schemeClr>
                </a:solidFill>
              </a:rPr>
              <a:t>What are combination vaccines?  Why are they used?</a:t>
            </a:r>
          </a:p>
          <a:p>
            <a:r>
              <a:rPr lang="en-US" sz="2200" dirty="0" smtClean="0">
                <a:solidFill>
                  <a:schemeClr val="bg2">
                    <a:lumMod val="50000"/>
                  </a:schemeClr>
                </a:solidFill>
              </a:rPr>
              <a:t>Can’t I just wait until my child goes to school to catch up on immunizations?</a:t>
            </a:r>
          </a:p>
          <a:p>
            <a:r>
              <a:rPr lang="en-US" sz="2200" dirty="0" smtClean="0">
                <a:solidFill>
                  <a:schemeClr val="bg2">
                    <a:lumMod val="50000"/>
                  </a:schemeClr>
                </a:solidFill>
              </a:rPr>
              <a:t>Why does my child need a chickenpox shot?  Isn’t it a mild disease?</a:t>
            </a:r>
          </a:p>
          <a:p>
            <a:r>
              <a:rPr lang="en-US" sz="2200" dirty="0" smtClean="0">
                <a:solidFill>
                  <a:schemeClr val="bg2">
                    <a:lumMod val="50000"/>
                  </a:schemeClr>
                </a:solidFill>
              </a:rPr>
              <a:t>My child is sick right now.  Is it okay for her to still get shots?</a:t>
            </a:r>
          </a:p>
          <a:p>
            <a:r>
              <a:rPr lang="en-US" sz="2200" dirty="0" smtClean="0">
                <a:solidFill>
                  <a:schemeClr val="bg2">
                    <a:lumMod val="50000"/>
                  </a:schemeClr>
                </a:solidFill>
              </a:rPr>
              <a:t>What are the ingredients in vaccines and what do they do?</a:t>
            </a:r>
          </a:p>
          <a:p>
            <a:r>
              <a:rPr lang="en-US" sz="2200" dirty="0" smtClean="0">
                <a:solidFill>
                  <a:schemeClr val="bg2">
                    <a:lumMod val="50000"/>
                  </a:schemeClr>
                </a:solidFill>
              </a:rPr>
              <a:t>Don’t infants have natural immunity? Isn’t natural immunity better than the kind from vaccines?</a:t>
            </a:r>
          </a:p>
          <a:p>
            <a:r>
              <a:rPr lang="en-US" sz="2200" dirty="0" smtClean="0">
                <a:solidFill>
                  <a:schemeClr val="bg2">
                    <a:lumMod val="50000"/>
                  </a:schemeClr>
                </a:solidFill>
              </a:rPr>
              <a:t>Do I have </a:t>
            </a:r>
            <a:r>
              <a:rPr lang="en-US" sz="2200" smtClean="0">
                <a:solidFill>
                  <a:schemeClr val="bg2">
                    <a:lumMod val="50000"/>
                  </a:schemeClr>
                </a:solidFill>
              </a:rPr>
              <a:t>to vaccinate </a:t>
            </a:r>
            <a:r>
              <a:rPr lang="en-US" sz="2200" dirty="0" smtClean="0">
                <a:solidFill>
                  <a:schemeClr val="bg2">
                    <a:lumMod val="50000"/>
                  </a:schemeClr>
                </a:solidFill>
              </a:rPr>
              <a:t>my baby on schedule even if I’m breastfeeding him?</a:t>
            </a:r>
          </a:p>
          <a:p>
            <a:r>
              <a:rPr lang="en-US" sz="2200" dirty="0" smtClean="0">
                <a:solidFill>
                  <a:schemeClr val="bg2">
                    <a:lumMod val="50000"/>
                  </a:schemeClr>
                </a:solidFill>
              </a:rPr>
              <a:t>What’s wrong with delaying some of my baby’s vaccines if I’m planning on getting them all eventually?</a:t>
            </a:r>
          </a:p>
          <a:p>
            <a:endParaRPr lang="en-US" sz="2200" dirty="0" smtClean="0">
              <a:solidFill>
                <a:schemeClr val="bg2">
                  <a:lumMod val="50000"/>
                </a:schemeClr>
              </a:solidFill>
            </a:endParaRPr>
          </a:p>
        </p:txBody>
      </p:sp>
      <p:sp>
        <p:nvSpPr>
          <p:cNvPr id="4" name="Rounded Rectangle 3"/>
          <p:cNvSpPr/>
          <p:nvPr/>
        </p:nvSpPr>
        <p:spPr>
          <a:xfrm>
            <a:off x="417443" y="6221895"/>
            <a:ext cx="8525434" cy="36938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b="1" dirty="0" smtClean="0">
                <a:solidFill>
                  <a:schemeClr val="bg1"/>
                </a:solidFill>
              </a:rPr>
              <a:t>Get answers at: www.cdc.gov/vaccines/parents/parent-questions.html</a:t>
            </a:r>
            <a:endParaRPr lang="en-US" b="1" dirty="0">
              <a:solidFill>
                <a:schemeClr val="bg1"/>
              </a:solidFill>
            </a:endParaRPr>
          </a:p>
        </p:txBody>
      </p:sp>
    </p:spTree>
    <p:extLst>
      <p:ext uri="{BB962C8B-B14F-4D97-AF65-F5344CB8AC3E}">
        <p14:creationId xmlns:p14="http://schemas.microsoft.com/office/powerpoint/2010/main" val="3002223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248" y="433719"/>
            <a:ext cx="8229600" cy="1143000"/>
          </a:xfrm>
        </p:spPr>
        <p:txBody>
          <a:bodyPr>
            <a:normAutofit fontScale="90000"/>
          </a:bodyPr>
          <a:lstStyle/>
          <a:p>
            <a:r>
              <a:rPr lang="en-US" dirty="0"/>
              <a:t>CDC’s Provider Resources for Vaccine Conversations with Parents</a:t>
            </a:r>
            <a:r>
              <a:rPr lang="en-US" dirty="0">
                <a:solidFill>
                  <a:schemeClr val="bg2">
                    <a:lumMod val="50000"/>
                  </a:schemeClr>
                </a:solidFill>
              </a:rPr>
              <a:t/>
            </a:r>
            <a:br>
              <a:rPr lang="en-US" dirty="0">
                <a:solidFill>
                  <a:schemeClr val="bg2">
                    <a:lumMod val="50000"/>
                  </a:schemeClr>
                </a:solidFill>
              </a:rPr>
            </a:br>
            <a:endParaRPr lang="en-US" dirty="0"/>
          </a:p>
        </p:txBody>
      </p:sp>
      <p:pic>
        <p:nvPicPr>
          <p:cNvPr id="5" name="Picture 2" descr="CDC Web Page for Provider Resources for Vaccine Conversations with Parents." title="CDC Web Page for Provider Resources for Vaccine Conversations and Preventio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80089" y="1895219"/>
            <a:ext cx="3053829" cy="2902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1985632" y="5812764"/>
            <a:ext cx="5296832" cy="441517"/>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a:solidFill>
                  <a:schemeClr val="bg1"/>
                </a:solidFill>
              </a:rPr>
              <a:t>www.cdc.gov/vaccines/conversations</a:t>
            </a:r>
          </a:p>
        </p:txBody>
      </p:sp>
      <p:sp>
        <p:nvSpPr>
          <p:cNvPr id="8" name="Rectangle 3"/>
          <p:cNvSpPr txBox="1">
            <a:spLocks noChangeArrowheads="1"/>
          </p:cNvSpPr>
          <p:nvPr/>
        </p:nvSpPr>
        <p:spPr>
          <a:xfrm>
            <a:off x="618420" y="1413216"/>
            <a:ext cx="4761669" cy="4620306"/>
          </a:xfrm>
          <a:prstGeom prst="rect">
            <a:avLst/>
          </a:prstGeom>
        </p:spPr>
        <p:txBody>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r>
              <a:rPr lang="en-US" b="1" dirty="0" smtClean="0">
                <a:solidFill>
                  <a:schemeClr val="bg2">
                    <a:lumMod val="50000"/>
                  </a:schemeClr>
                </a:solidFill>
              </a:rPr>
              <a:t>Guidelines for talking to parents about vaccines</a:t>
            </a:r>
          </a:p>
          <a:p>
            <a:r>
              <a:rPr lang="en-US" b="1" dirty="0" smtClean="0">
                <a:solidFill>
                  <a:schemeClr val="bg2">
                    <a:lumMod val="50000"/>
                  </a:schemeClr>
                </a:solidFill>
              </a:rPr>
              <a:t>Vaccine safety fact sheets</a:t>
            </a:r>
          </a:p>
          <a:p>
            <a:r>
              <a:rPr lang="en-US" b="1" dirty="0" smtClean="0">
                <a:solidFill>
                  <a:schemeClr val="bg2">
                    <a:lumMod val="50000"/>
                  </a:schemeClr>
                </a:solidFill>
              </a:rPr>
              <a:t>Vaccine preventable disease fact sheets (English and Spanish)</a:t>
            </a:r>
          </a:p>
          <a:p>
            <a:r>
              <a:rPr lang="en-US" b="1" dirty="0" smtClean="0">
                <a:solidFill>
                  <a:schemeClr val="bg2">
                    <a:lumMod val="50000"/>
                  </a:schemeClr>
                </a:solidFill>
              </a:rPr>
              <a:t>Information for parents who choose not to vaccinate</a:t>
            </a:r>
          </a:p>
          <a:p>
            <a:r>
              <a:rPr lang="en-US" b="1" dirty="0" smtClean="0">
                <a:solidFill>
                  <a:schemeClr val="bg2">
                    <a:lumMod val="50000"/>
                  </a:schemeClr>
                </a:solidFill>
              </a:rPr>
              <a:t>Video showing pediatrician answering moms’ questions</a:t>
            </a:r>
          </a:p>
          <a:p>
            <a:pPr lvl="1"/>
            <a:endParaRPr lang="en-US" dirty="0" smtClean="0">
              <a:solidFill>
                <a:schemeClr val="bg2">
                  <a:lumMod val="50000"/>
                </a:schemeClr>
              </a:solidFill>
            </a:endParaRPr>
          </a:p>
        </p:txBody>
      </p:sp>
    </p:spTree>
    <p:extLst>
      <p:ext uri="{BB962C8B-B14F-4D97-AF65-F5344CB8AC3E}">
        <p14:creationId xmlns:p14="http://schemas.microsoft.com/office/powerpoint/2010/main" val="50203808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7. </a:t>
            </a:r>
            <a:r>
              <a:rPr lang="en-US" dirty="0"/>
              <a:t> </a:t>
            </a:r>
            <a:r>
              <a:rPr lang="en-US" dirty="0" smtClean="0"/>
              <a:t>Give Vaccine Information</a:t>
            </a:r>
            <a:r>
              <a:rPr lang="en-US" dirty="0"/>
              <a:t> </a:t>
            </a:r>
            <a:r>
              <a:rPr lang="en-US" dirty="0" smtClean="0"/>
              <a:t>Statements (VIS) and handouts to answer specific questions</a:t>
            </a:r>
            <a:endParaRPr lang="en-US" dirty="0"/>
          </a:p>
        </p:txBody>
      </p:sp>
      <p:sp>
        <p:nvSpPr>
          <p:cNvPr id="3" name="Content Placeholder 2"/>
          <p:cNvSpPr>
            <a:spLocks noGrp="1"/>
          </p:cNvSpPr>
          <p:nvPr>
            <p:ph idx="1"/>
          </p:nvPr>
        </p:nvSpPr>
        <p:spPr>
          <a:xfrm>
            <a:off x="457200" y="1294525"/>
            <a:ext cx="8229600" cy="4295391"/>
          </a:xfrm>
        </p:spPr>
        <p:txBody>
          <a:bodyPr/>
          <a:lstStyle/>
          <a:p>
            <a:r>
              <a:rPr lang="en-US" dirty="0" smtClean="0">
                <a:solidFill>
                  <a:schemeClr val="bg2">
                    <a:lumMod val="50000"/>
                  </a:schemeClr>
                </a:solidFill>
              </a:rPr>
              <a:t>Federal law requires that VIS be given with each vaccine.</a:t>
            </a:r>
          </a:p>
          <a:p>
            <a:r>
              <a:rPr lang="en-US" dirty="0" smtClean="0">
                <a:solidFill>
                  <a:schemeClr val="bg2">
                    <a:lumMod val="50000"/>
                  </a:schemeClr>
                </a:solidFill>
              </a:rPr>
              <a:t>Give the VIS </a:t>
            </a:r>
            <a:r>
              <a:rPr lang="en-US" u="sng" dirty="0" smtClean="0">
                <a:solidFill>
                  <a:schemeClr val="bg2">
                    <a:lumMod val="50000"/>
                  </a:schemeClr>
                </a:solidFill>
              </a:rPr>
              <a:t>before</a:t>
            </a:r>
            <a:r>
              <a:rPr lang="en-US" dirty="0" smtClean="0">
                <a:solidFill>
                  <a:schemeClr val="bg2">
                    <a:lumMod val="50000"/>
                  </a:schemeClr>
                </a:solidFill>
              </a:rPr>
              <a:t> administering any vaccines.</a:t>
            </a:r>
          </a:p>
          <a:p>
            <a:r>
              <a:rPr lang="en-US" dirty="0" smtClean="0">
                <a:solidFill>
                  <a:schemeClr val="bg2">
                    <a:lumMod val="50000"/>
                  </a:schemeClr>
                </a:solidFill>
              </a:rPr>
              <a:t>If parents have specific questions, give handouts from credible sources:</a:t>
            </a:r>
          </a:p>
          <a:p>
            <a:pPr lvl="1"/>
            <a:r>
              <a:rPr lang="en-US" dirty="0" smtClean="0">
                <a:solidFill>
                  <a:schemeClr val="bg2">
                    <a:lumMod val="50000"/>
                  </a:schemeClr>
                </a:solidFill>
              </a:rPr>
              <a:t>CDC’s Provider Resources (see previous slide)</a:t>
            </a:r>
          </a:p>
          <a:p>
            <a:pPr lvl="1"/>
            <a:r>
              <a:rPr lang="en-US" dirty="0" smtClean="0">
                <a:solidFill>
                  <a:schemeClr val="bg2">
                    <a:lumMod val="50000"/>
                  </a:schemeClr>
                </a:solidFill>
              </a:rPr>
              <a:t>CDC Infant Immunization FAQ (English and Spanish)</a:t>
            </a:r>
          </a:p>
          <a:p>
            <a:pPr lvl="1"/>
            <a:r>
              <a:rPr lang="en-US" dirty="0" smtClean="0">
                <a:solidFill>
                  <a:schemeClr val="bg2">
                    <a:lumMod val="50000"/>
                  </a:schemeClr>
                </a:solidFill>
              </a:rPr>
              <a:t>Children’s Hospital of Philadelphia Vaccine Education Center</a:t>
            </a:r>
          </a:p>
          <a:p>
            <a:pPr lvl="1"/>
            <a:r>
              <a:rPr lang="en-US" dirty="0" smtClean="0">
                <a:solidFill>
                  <a:schemeClr val="bg2">
                    <a:lumMod val="50000"/>
                  </a:schemeClr>
                </a:solidFill>
              </a:rPr>
              <a:t>Immunization Action Coalition</a:t>
            </a:r>
          </a:p>
          <a:p>
            <a:endParaRPr lang="en-US" dirty="0" smtClean="0">
              <a:solidFill>
                <a:schemeClr val="bg2">
                  <a:lumMod val="50000"/>
                </a:schemeClr>
              </a:solidFill>
            </a:endParaRPr>
          </a:p>
        </p:txBody>
      </p:sp>
      <p:pic>
        <p:nvPicPr>
          <p:cNvPr id="5" name="Picture 4" descr="Clipboards with VIS statements" title="Clipboards with VIS stat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736" y="4288314"/>
            <a:ext cx="1742809" cy="1045686"/>
          </a:xfrm>
          <a:prstGeom prst="rect">
            <a:avLst/>
          </a:prstGeom>
        </p:spPr>
      </p:pic>
      <p:sp>
        <p:nvSpPr>
          <p:cNvPr id="12" name="Rounded Rectangle 11"/>
          <p:cNvSpPr/>
          <p:nvPr/>
        </p:nvSpPr>
        <p:spPr>
          <a:xfrm>
            <a:off x="554804" y="5589916"/>
            <a:ext cx="8131996" cy="1149931"/>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b="1" dirty="0" smtClean="0">
                <a:solidFill>
                  <a:schemeClr val="bg1"/>
                </a:solidFill>
              </a:rPr>
              <a:t>www.cdc.gov/vaccines/hcp/vis</a:t>
            </a:r>
          </a:p>
          <a:p>
            <a:pPr algn="ctr">
              <a:defRPr/>
            </a:pPr>
            <a:r>
              <a:rPr lang="en-US" b="1" dirty="0" smtClean="0">
                <a:solidFill>
                  <a:schemeClr val="bg1"/>
                </a:solidFill>
              </a:rPr>
              <a:t>www.cdc.gov/vaccines/parents/parent-questions.html</a:t>
            </a:r>
          </a:p>
          <a:p>
            <a:pPr algn="ctr">
              <a:defRPr/>
            </a:pPr>
            <a:r>
              <a:rPr lang="en-US" b="1" dirty="0" smtClean="0">
                <a:solidFill>
                  <a:schemeClr val="bg1"/>
                </a:solidFill>
              </a:rPr>
              <a:t>www.chop.edu/centers-programs/vaccine-education-center</a:t>
            </a:r>
          </a:p>
          <a:p>
            <a:pPr algn="ctr"/>
            <a:r>
              <a:rPr lang="en-US" b="1" dirty="0" smtClean="0"/>
              <a:t>www.immunize.org/handouts</a:t>
            </a:r>
            <a:r>
              <a:rPr lang="en-US" b="1" dirty="0"/>
              <a:t>/</a:t>
            </a:r>
          </a:p>
        </p:txBody>
      </p:sp>
      <p:pic>
        <p:nvPicPr>
          <p:cNvPr id="6" name="Picture 5" descr="Infant Immunizations FAQs in English and Spanish." title="Infant Immunizations FAQs"/>
          <p:cNvPicPr>
            <a:picLocks noChangeAspect="1"/>
          </p:cNvPicPr>
          <p:nvPr/>
        </p:nvPicPr>
        <p:blipFill>
          <a:blip r:embed="rId4"/>
          <a:stretch>
            <a:fillRect/>
          </a:stretch>
        </p:blipFill>
        <p:spPr>
          <a:xfrm>
            <a:off x="4744073" y="3949775"/>
            <a:ext cx="1150629" cy="1488615"/>
          </a:xfrm>
          <a:prstGeom prst="rect">
            <a:avLst/>
          </a:prstGeom>
          <a:ln>
            <a:solidFill>
              <a:schemeClr val="tx1"/>
            </a:solidFill>
          </a:ln>
        </p:spPr>
      </p:pic>
      <p:pic>
        <p:nvPicPr>
          <p:cNvPr id="9" name="Picture 8" descr="CDC page Preguntas communes sobre la vacunacion de los bebes." title="CDC page Preguntas communes sobre la vacunacion de los bebes"/>
          <p:cNvPicPr>
            <a:picLocks noChangeAspect="1"/>
          </p:cNvPicPr>
          <p:nvPr/>
        </p:nvPicPr>
        <p:blipFill>
          <a:blip r:embed="rId5"/>
          <a:stretch>
            <a:fillRect/>
          </a:stretch>
        </p:blipFill>
        <p:spPr>
          <a:xfrm>
            <a:off x="6023763" y="3949776"/>
            <a:ext cx="1149191" cy="1488614"/>
          </a:xfrm>
          <a:prstGeom prst="rect">
            <a:avLst/>
          </a:prstGeom>
          <a:ln>
            <a:solidFill>
              <a:srgbClr val="000000"/>
            </a:solidFill>
          </a:ln>
        </p:spPr>
      </p:pic>
    </p:spTree>
    <p:extLst>
      <p:ext uri="{BB962C8B-B14F-4D97-AF65-F5344CB8AC3E}">
        <p14:creationId xmlns:p14="http://schemas.microsoft.com/office/powerpoint/2010/main" val="2021945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391"/>
            <a:ext cx="8229600" cy="1143000"/>
          </a:xfrm>
        </p:spPr>
        <p:txBody>
          <a:bodyPr>
            <a:normAutofit/>
          </a:bodyPr>
          <a:lstStyle/>
          <a:p>
            <a:r>
              <a:rPr lang="en-US" dirty="0" smtClean="0"/>
              <a:t>8. Make immunization resources easy for parents to </a:t>
            </a:r>
            <a:br>
              <a:rPr lang="en-US" dirty="0" smtClean="0"/>
            </a:br>
            <a:r>
              <a:rPr lang="en-US" dirty="0" smtClean="0"/>
              <a:t>    find</a:t>
            </a:r>
            <a:endParaRPr lang="en-US" dirty="0"/>
          </a:p>
        </p:txBody>
      </p:sp>
      <p:sp>
        <p:nvSpPr>
          <p:cNvPr id="3" name="Content Placeholder 2"/>
          <p:cNvSpPr>
            <a:spLocks noGrp="1"/>
          </p:cNvSpPr>
          <p:nvPr>
            <p:ph idx="1"/>
          </p:nvPr>
        </p:nvSpPr>
        <p:spPr>
          <a:xfrm>
            <a:off x="457200" y="1417638"/>
            <a:ext cx="8229600" cy="4191000"/>
          </a:xfrm>
        </p:spPr>
        <p:txBody>
          <a:bodyPr/>
          <a:lstStyle/>
          <a:p>
            <a:r>
              <a:rPr lang="en-US" dirty="0" smtClean="0">
                <a:solidFill>
                  <a:schemeClr val="bg2">
                    <a:lumMod val="50000"/>
                  </a:schemeClr>
                </a:solidFill>
              </a:rPr>
              <a:t>Include information in new patient packets.</a:t>
            </a:r>
          </a:p>
          <a:p>
            <a:r>
              <a:rPr lang="en-US" dirty="0" smtClean="0">
                <a:solidFill>
                  <a:schemeClr val="bg2">
                    <a:lumMod val="50000"/>
                  </a:schemeClr>
                </a:solidFill>
              </a:rPr>
              <a:t>Display posters, flyers and/or immunization schedules in exam rooms.</a:t>
            </a:r>
          </a:p>
          <a:p>
            <a:r>
              <a:rPr lang="en-US" dirty="0" smtClean="0">
                <a:solidFill>
                  <a:schemeClr val="bg2">
                    <a:lumMod val="50000"/>
                  </a:schemeClr>
                </a:solidFill>
              </a:rPr>
              <a:t>Syndicate CDC content or post CDC web buttons on our website.</a:t>
            </a:r>
          </a:p>
          <a:p>
            <a:r>
              <a:rPr lang="en-US" dirty="0">
                <a:solidFill>
                  <a:schemeClr val="bg2">
                    <a:lumMod val="50000"/>
                  </a:schemeClr>
                </a:solidFill>
              </a:rPr>
              <a:t>Share resources </a:t>
            </a:r>
            <a:r>
              <a:rPr lang="en-US" dirty="0" smtClean="0">
                <a:solidFill>
                  <a:schemeClr val="bg2">
                    <a:lumMod val="50000"/>
                  </a:schemeClr>
                </a:solidFill>
              </a:rPr>
              <a:t>via social media or email blasts.</a:t>
            </a:r>
            <a:endParaRPr lang="en-US" dirty="0">
              <a:solidFill>
                <a:schemeClr val="bg2">
                  <a:lumMod val="50000"/>
                </a:schemeClr>
              </a:solidFill>
            </a:endParaRPr>
          </a:p>
          <a:p>
            <a:r>
              <a:rPr lang="en-US" dirty="0" smtClean="0">
                <a:solidFill>
                  <a:schemeClr val="bg2">
                    <a:lumMod val="50000"/>
                  </a:schemeClr>
                </a:solidFill>
              </a:rPr>
              <a:t>Insert auto-text dot phrases into electronic medical records for easy printing (see following slide).</a:t>
            </a:r>
          </a:p>
        </p:txBody>
      </p:sp>
      <p:pic>
        <p:nvPicPr>
          <p:cNvPr id="5" name="Picture 4" descr="Learn about vaccines for your baby pamphlet" title="Learn about vaccines for your baby pamph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751" y="4806631"/>
            <a:ext cx="1340508" cy="1117091"/>
          </a:xfrm>
          <a:prstGeom prst="rect">
            <a:avLst/>
          </a:prstGeom>
        </p:spPr>
      </p:pic>
      <p:sp>
        <p:nvSpPr>
          <p:cNvPr id="10" name="Rounded Rectangle 9"/>
          <p:cNvSpPr/>
          <p:nvPr/>
        </p:nvSpPr>
        <p:spPr>
          <a:xfrm>
            <a:off x="859910" y="6207379"/>
            <a:ext cx="7424179" cy="441517"/>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smtClean="0"/>
              <a:t>www.cdc.gov/vaccines/partners/childhood/multimedia.html</a:t>
            </a:r>
            <a:endParaRPr lang="en-US" sz="2000" b="1" dirty="0"/>
          </a:p>
        </p:txBody>
      </p:sp>
      <p:pic>
        <p:nvPicPr>
          <p:cNvPr id="4" name="Picture 3" descr="CDC's Vaccines and your baby's immune system screen shot." title="Vaccines and your baby's immune system illustr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066" y="4862272"/>
            <a:ext cx="1605672" cy="1006221"/>
          </a:xfrm>
          <a:prstGeom prst="rect">
            <a:avLst/>
          </a:prstGeom>
        </p:spPr>
      </p:pic>
      <p:pic>
        <p:nvPicPr>
          <p:cNvPr id="6" name="Picture 5" descr="The Ultimate Babyproffing Plan. 6 reaons to follow CDC's Immunization Schedule info booklet cover page." title="The Ultimate Babyproffing Pl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008" y="4862272"/>
            <a:ext cx="1748236" cy="874118"/>
          </a:xfrm>
          <a:prstGeom prst="rect">
            <a:avLst/>
          </a:prstGeom>
        </p:spPr>
      </p:pic>
    </p:spTree>
    <p:extLst>
      <p:ext uri="{BB962C8B-B14F-4D97-AF65-F5344CB8AC3E}">
        <p14:creationId xmlns:p14="http://schemas.microsoft.com/office/powerpoint/2010/main" val="22513510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Sample auto-text dot phrase</a:t>
            </a:r>
            <a:endParaRPr lang="en-US" dirty="0"/>
          </a:p>
        </p:txBody>
      </p:sp>
      <p:sp>
        <p:nvSpPr>
          <p:cNvPr id="3" name="Content Placeholder 2"/>
          <p:cNvSpPr>
            <a:spLocks noGrp="1"/>
          </p:cNvSpPr>
          <p:nvPr>
            <p:ph idx="1"/>
          </p:nvPr>
        </p:nvSpPr>
        <p:spPr>
          <a:xfrm>
            <a:off x="457200" y="1457663"/>
            <a:ext cx="8358027" cy="4821147"/>
          </a:xfrm>
        </p:spPr>
        <p:txBody>
          <a:bodyPr>
            <a:normAutofit lnSpcReduction="10000"/>
          </a:bodyPr>
          <a:lstStyle/>
          <a:p>
            <a:pPr marL="0" indent="0" algn="ctr">
              <a:buNone/>
            </a:pPr>
            <a:r>
              <a:rPr lang="en-US" dirty="0" smtClean="0">
                <a:solidFill>
                  <a:schemeClr val="bg2">
                    <a:lumMod val="50000"/>
                  </a:schemeClr>
                </a:solidFill>
              </a:rPr>
              <a:t>Information about Immunization</a:t>
            </a:r>
          </a:p>
          <a:p>
            <a:pPr marL="0" indent="0">
              <a:buNone/>
            </a:pPr>
            <a:endParaRPr lang="en-US" sz="800" b="0" dirty="0" smtClean="0">
              <a:solidFill>
                <a:schemeClr val="bg2">
                  <a:lumMod val="50000"/>
                </a:schemeClr>
              </a:solidFill>
            </a:endParaRPr>
          </a:p>
          <a:p>
            <a:pPr marL="0" indent="0">
              <a:buNone/>
            </a:pPr>
            <a:r>
              <a:rPr lang="en-US" dirty="0" smtClean="0">
                <a:solidFill>
                  <a:schemeClr val="bg2">
                    <a:lumMod val="50000"/>
                  </a:schemeClr>
                </a:solidFill>
              </a:rPr>
              <a:t>We are so excited that you want to learn more about protecting your child through on-time immunization!  Our healthcare professionals trust these websites:</a:t>
            </a:r>
          </a:p>
          <a:p>
            <a:pPr marL="0" indent="0">
              <a:buNone/>
            </a:pPr>
            <a:endParaRPr lang="en-US" sz="800" b="0" dirty="0" smtClean="0">
              <a:solidFill>
                <a:schemeClr val="bg2">
                  <a:lumMod val="50000"/>
                </a:schemeClr>
              </a:solidFill>
            </a:endParaRPr>
          </a:p>
          <a:p>
            <a:r>
              <a:rPr lang="en-US" sz="2000" b="0" dirty="0" smtClean="0">
                <a:solidFill>
                  <a:schemeClr val="bg2">
                    <a:lumMod val="50000"/>
                  </a:schemeClr>
                </a:solidFill>
              </a:rPr>
              <a:t>Centers for Disease Control and Prevention: </a:t>
            </a:r>
            <a:r>
              <a:rPr lang="en-US" sz="2000" b="0" dirty="0" smtClean="0">
                <a:solidFill>
                  <a:schemeClr val="bg2">
                    <a:lumMod val="50000"/>
                  </a:schemeClr>
                </a:solidFill>
                <a:hlinkClick r:id="rId3" action="ppaction://hlinkpres?slideindex=1&amp;slidetitle=" tooltip="CDC's url"/>
              </a:rPr>
              <a:t>creating-culture-of-IZ-in-your-practice-UPDATES 2_26_19.pptx</a:t>
            </a:r>
            <a:endParaRPr lang="en-US" sz="2000" b="0" dirty="0" smtClean="0">
              <a:solidFill>
                <a:schemeClr val="bg2">
                  <a:lumMod val="50000"/>
                </a:schemeClr>
              </a:solidFill>
            </a:endParaRPr>
          </a:p>
          <a:p>
            <a:r>
              <a:rPr lang="en-US" sz="2000" b="0" dirty="0" smtClean="0">
                <a:solidFill>
                  <a:schemeClr val="bg2">
                    <a:lumMod val="50000"/>
                  </a:schemeClr>
                </a:solidFill>
              </a:rPr>
              <a:t>Children’s Hospital of Philadelphia</a:t>
            </a:r>
            <a:r>
              <a:rPr lang="en-US" sz="2000" b="0" dirty="0" smtClean="0">
                <a:solidFill>
                  <a:schemeClr val="bg2">
                    <a:lumMod val="50000"/>
                  </a:schemeClr>
                </a:solidFill>
                <a:hlinkClick r:id="rId4" tooltip="Children's Hospital of Philadelphia"/>
              </a:rPr>
              <a:t>www.chop.edu/vaccine </a:t>
            </a:r>
            <a:endParaRPr lang="en-US" sz="2000" b="0" dirty="0" smtClean="0">
              <a:solidFill>
                <a:schemeClr val="bg2">
                  <a:lumMod val="50000"/>
                </a:schemeClr>
              </a:solidFill>
            </a:endParaRPr>
          </a:p>
          <a:p>
            <a:pPr>
              <a:lnSpc>
                <a:spcPct val="110000"/>
              </a:lnSpc>
              <a:spcBef>
                <a:spcPts val="600"/>
              </a:spcBef>
            </a:pPr>
            <a:r>
              <a:rPr lang="en-US" sz="2000" b="0" dirty="0">
                <a:solidFill>
                  <a:schemeClr val="bg2">
                    <a:lumMod val="50000"/>
                  </a:schemeClr>
                </a:solidFill>
              </a:rPr>
              <a:t>AAP’s Healthy Children website:  </a:t>
            </a:r>
            <a:r>
              <a:rPr lang="en-US" sz="2000" b="0" dirty="0">
                <a:solidFill>
                  <a:schemeClr val="bg2">
                    <a:lumMod val="50000"/>
                  </a:schemeClr>
                </a:solidFill>
                <a:hlinkClick r:id="rId5" tooltip="AAP's Healthy Children website"/>
              </a:rPr>
              <a:t>https://www.healthychildren.org</a:t>
            </a:r>
            <a:r>
              <a:rPr lang="en-US" sz="2000" b="0" dirty="0">
                <a:solidFill>
                  <a:schemeClr val="bg2">
                    <a:lumMod val="50000"/>
                  </a:schemeClr>
                </a:solidFill>
              </a:rPr>
              <a:t> </a:t>
            </a:r>
          </a:p>
          <a:p>
            <a:pPr>
              <a:lnSpc>
                <a:spcPct val="110000"/>
              </a:lnSpc>
              <a:spcBef>
                <a:spcPts val="600"/>
              </a:spcBef>
            </a:pPr>
            <a:r>
              <a:rPr lang="en-US" sz="2000" b="0" dirty="0" smtClean="0">
                <a:solidFill>
                  <a:schemeClr val="bg2">
                    <a:lumMod val="50000"/>
                  </a:schemeClr>
                </a:solidFill>
              </a:rPr>
              <a:t>Immunization </a:t>
            </a:r>
            <a:r>
              <a:rPr lang="en-US" sz="2000" b="0" dirty="0">
                <a:solidFill>
                  <a:schemeClr val="bg2">
                    <a:lumMod val="50000"/>
                  </a:schemeClr>
                </a:solidFill>
              </a:rPr>
              <a:t>Action Coalition:  </a:t>
            </a:r>
            <a:r>
              <a:rPr lang="en-US" sz="2000" b="0" dirty="0">
                <a:solidFill>
                  <a:schemeClr val="bg2">
                    <a:lumMod val="50000"/>
                  </a:schemeClr>
                </a:solidFill>
                <a:hlinkClick r:id="rId6" tooltip="Immunization Action Coalition link"/>
              </a:rPr>
              <a:t>http://immunize.org/ </a:t>
            </a:r>
            <a:endParaRPr lang="en-US" sz="2000" b="0" dirty="0">
              <a:solidFill>
                <a:schemeClr val="bg2">
                  <a:lumMod val="50000"/>
                </a:schemeClr>
              </a:solidFill>
            </a:endParaRPr>
          </a:p>
          <a:p>
            <a:pPr marL="341313" indent="-341313">
              <a:lnSpc>
                <a:spcPct val="110000"/>
              </a:lnSpc>
              <a:spcBef>
                <a:spcPts val="600"/>
              </a:spcBef>
            </a:pPr>
            <a:r>
              <a:rPr lang="en-US" sz="2000" b="0" dirty="0">
                <a:solidFill>
                  <a:schemeClr val="bg2">
                    <a:lumMod val="50000"/>
                  </a:schemeClr>
                </a:solidFill>
              </a:rPr>
              <a:t>Vaccinate Your Family: </a:t>
            </a:r>
            <a:r>
              <a:rPr lang="en-US" sz="2000" b="0" dirty="0">
                <a:solidFill>
                  <a:schemeClr val="bg2">
                    <a:lumMod val="50000"/>
                  </a:schemeClr>
                </a:solidFill>
                <a:hlinkClick r:id="rId7" tooltip="Vaccinate Your Family"/>
              </a:rPr>
              <a:t>http://www.vaccinateyourfamily.org/</a:t>
            </a:r>
            <a:r>
              <a:rPr lang="en-US" sz="2000" b="0" dirty="0">
                <a:solidFill>
                  <a:schemeClr val="bg2">
                    <a:lumMod val="50000"/>
                  </a:schemeClr>
                </a:solidFill>
              </a:rPr>
              <a:t> </a:t>
            </a:r>
            <a:endParaRPr lang="en-US" sz="2000" b="0" dirty="0" smtClean="0">
              <a:solidFill>
                <a:schemeClr val="bg2">
                  <a:lumMod val="50000"/>
                </a:schemeClr>
              </a:solidFill>
            </a:endParaRPr>
          </a:p>
          <a:p>
            <a:pPr marL="0" indent="0">
              <a:buNone/>
            </a:pPr>
            <a:endParaRPr lang="en-US" sz="800" b="0" dirty="0" smtClean="0">
              <a:solidFill>
                <a:schemeClr val="bg2">
                  <a:lumMod val="50000"/>
                </a:schemeClr>
              </a:solidFill>
            </a:endParaRPr>
          </a:p>
          <a:p>
            <a:pPr marL="0" indent="0">
              <a:buNone/>
            </a:pPr>
            <a:r>
              <a:rPr lang="en-US" dirty="0" smtClean="0">
                <a:solidFill>
                  <a:schemeClr val="bg2">
                    <a:lumMod val="50000"/>
                  </a:schemeClr>
                </a:solidFill>
              </a:rPr>
              <a:t>Please call us at </a:t>
            </a:r>
            <a:r>
              <a:rPr lang="en-US" dirty="0" smtClean="0">
                <a:solidFill>
                  <a:srgbClr val="C00000"/>
                </a:solidFill>
              </a:rPr>
              <a:t>(xxx) xxx-xxxx</a:t>
            </a:r>
            <a:r>
              <a:rPr lang="en-US" dirty="0" smtClean="0">
                <a:solidFill>
                  <a:schemeClr val="bg2">
                    <a:lumMod val="50000"/>
                  </a:schemeClr>
                </a:solidFill>
              </a:rPr>
              <a:t> and ask to speak with </a:t>
            </a:r>
            <a:r>
              <a:rPr lang="en-US" dirty="0" smtClean="0">
                <a:solidFill>
                  <a:srgbClr val="C00000"/>
                </a:solidFill>
              </a:rPr>
              <a:t>[NAME] </a:t>
            </a:r>
            <a:r>
              <a:rPr lang="en-US" dirty="0" smtClean="0">
                <a:solidFill>
                  <a:schemeClr val="bg2">
                    <a:lumMod val="50000"/>
                  </a:schemeClr>
                </a:solidFill>
              </a:rPr>
              <a:t>if you have any questions.</a:t>
            </a:r>
            <a:endParaRPr lang="en-US" dirty="0">
              <a:solidFill>
                <a:schemeClr val="bg2">
                  <a:lumMod val="50000"/>
                </a:schemeClr>
              </a:solidFill>
            </a:endParaRPr>
          </a:p>
        </p:txBody>
      </p:sp>
    </p:spTree>
    <p:extLst>
      <p:ext uri="{BB962C8B-B14F-4D97-AF65-F5344CB8AC3E}">
        <p14:creationId xmlns:p14="http://schemas.microsoft.com/office/powerpoint/2010/main" val="42911952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23"/>
            <a:ext cx="8229600" cy="1143000"/>
          </a:xfrm>
        </p:spPr>
        <p:txBody>
          <a:bodyPr/>
          <a:lstStyle/>
          <a:p>
            <a:r>
              <a:rPr lang="en-US" dirty="0" smtClean="0"/>
              <a:t>HOW TO PREPARE FOR THIS PRESENTATION</a:t>
            </a:r>
            <a:endParaRPr lang="en-US" dirty="0"/>
          </a:p>
        </p:txBody>
      </p:sp>
      <p:sp>
        <p:nvSpPr>
          <p:cNvPr id="3" name="Content Placeholder 2"/>
          <p:cNvSpPr>
            <a:spLocks noGrp="1"/>
          </p:cNvSpPr>
          <p:nvPr>
            <p:ph idx="1"/>
          </p:nvPr>
        </p:nvSpPr>
        <p:spPr>
          <a:xfrm>
            <a:off x="457200" y="970377"/>
            <a:ext cx="8229600" cy="5466522"/>
          </a:xfrm>
        </p:spPr>
        <p:txBody>
          <a:bodyPr>
            <a:normAutofit fontScale="92500" lnSpcReduction="20000"/>
          </a:bodyPr>
          <a:lstStyle/>
          <a:p>
            <a:r>
              <a:rPr lang="en-US" dirty="0">
                <a:solidFill>
                  <a:srgbClr val="C00000"/>
                </a:solidFill>
              </a:rPr>
              <a:t>Review your practice’s current immunization procedures.  If they differ from the recommendations presented </a:t>
            </a:r>
            <a:r>
              <a:rPr lang="en-US" dirty="0" smtClean="0">
                <a:solidFill>
                  <a:srgbClr val="C00000"/>
                </a:solidFill>
              </a:rPr>
              <a:t>here, be </a:t>
            </a:r>
            <a:r>
              <a:rPr lang="en-US" dirty="0">
                <a:solidFill>
                  <a:srgbClr val="C00000"/>
                </a:solidFill>
              </a:rPr>
              <a:t>prepared to discuss these differences and how you plan to change your procedures.  </a:t>
            </a:r>
          </a:p>
          <a:p>
            <a:r>
              <a:rPr lang="en-US" dirty="0" smtClean="0">
                <a:solidFill>
                  <a:srgbClr val="C00000"/>
                </a:solidFill>
              </a:rPr>
              <a:t>Gather your practice’s immunization coverage data for infants/young children and adolescents through your EMR or immunization information system (IIS).  Contact your state or local IIS coordinator if you need assistance.  Insert your rates into </a:t>
            </a:r>
            <a:r>
              <a:rPr lang="en-US" u="sng" dirty="0" smtClean="0">
                <a:solidFill>
                  <a:srgbClr val="C00000"/>
                </a:solidFill>
              </a:rPr>
              <a:t>slide 5</a:t>
            </a:r>
            <a:r>
              <a:rPr lang="en-US" dirty="0" smtClean="0">
                <a:solidFill>
                  <a:srgbClr val="C00000"/>
                </a:solidFill>
              </a:rPr>
              <a:t>.</a:t>
            </a:r>
          </a:p>
          <a:p>
            <a:r>
              <a:rPr lang="en-US" dirty="0" smtClean="0">
                <a:solidFill>
                  <a:srgbClr val="C00000"/>
                </a:solidFill>
              </a:rPr>
              <a:t>Insert your practice’s immunization policy or philosophy into </a:t>
            </a:r>
            <a:r>
              <a:rPr lang="en-US" u="sng" dirty="0" smtClean="0">
                <a:solidFill>
                  <a:srgbClr val="C00000"/>
                </a:solidFill>
              </a:rPr>
              <a:t>slide 8</a:t>
            </a:r>
            <a:r>
              <a:rPr lang="en-US" dirty="0" smtClean="0">
                <a:solidFill>
                  <a:srgbClr val="C00000"/>
                </a:solidFill>
              </a:rPr>
              <a:t>. </a:t>
            </a:r>
          </a:p>
          <a:p>
            <a:r>
              <a:rPr lang="en-US" dirty="0" smtClean="0">
                <a:solidFill>
                  <a:srgbClr val="C00000"/>
                </a:solidFill>
              </a:rPr>
              <a:t>Customize </a:t>
            </a:r>
            <a:r>
              <a:rPr lang="en-US" u="sng" dirty="0" smtClean="0">
                <a:solidFill>
                  <a:srgbClr val="C00000"/>
                </a:solidFill>
              </a:rPr>
              <a:t>slide 11</a:t>
            </a:r>
            <a:r>
              <a:rPr lang="en-US" dirty="0" smtClean="0">
                <a:solidFill>
                  <a:srgbClr val="C00000"/>
                </a:solidFill>
              </a:rPr>
              <a:t> to indicate where staff can find CDC clinical resources.</a:t>
            </a:r>
            <a:endParaRPr lang="en-US" u="sng" dirty="0" smtClean="0">
              <a:solidFill>
                <a:srgbClr val="C00000"/>
              </a:solidFill>
            </a:endParaRPr>
          </a:p>
          <a:p>
            <a:r>
              <a:rPr lang="en-US" dirty="0" smtClean="0">
                <a:solidFill>
                  <a:srgbClr val="C00000"/>
                </a:solidFill>
              </a:rPr>
              <a:t>Insert the name of your state immunization information system (IIS) into </a:t>
            </a:r>
            <a:r>
              <a:rPr lang="en-US" u="sng" dirty="0" smtClean="0">
                <a:solidFill>
                  <a:srgbClr val="C00000"/>
                </a:solidFill>
              </a:rPr>
              <a:t>slide 12</a:t>
            </a:r>
            <a:r>
              <a:rPr lang="en-US" dirty="0" smtClean="0">
                <a:solidFill>
                  <a:srgbClr val="C00000"/>
                </a:solidFill>
              </a:rPr>
              <a:t>.</a:t>
            </a:r>
          </a:p>
          <a:p>
            <a:r>
              <a:rPr lang="en-US" dirty="0" smtClean="0">
                <a:solidFill>
                  <a:srgbClr val="C00000"/>
                </a:solidFill>
              </a:rPr>
              <a:t>Make copies of the FAQ fact sheet listed on </a:t>
            </a:r>
            <a:r>
              <a:rPr lang="en-US" u="sng" dirty="0" smtClean="0">
                <a:solidFill>
                  <a:srgbClr val="C00000"/>
                </a:solidFill>
              </a:rPr>
              <a:t>slide 15</a:t>
            </a:r>
            <a:r>
              <a:rPr lang="en-US" dirty="0" smtClean="0">
                <a:solidFill>
                  <a:srgbClr val="C00000"/>
                </a:solidFill>
              </a:rPr>
              <a:t>.</a:t>
            </a:r>
          </a:p>
          <a:p>
            <a:r>
              <a:rPr lang="en-US" dirty="0" smtClean="0">
                <a:solidFill>
                  <a:srgbClr val="C00000"/>
                </a:solidFill>
              </a:rPr>
              <a:t>If applicable, customize </a:t>
            </a:r>
            <a:r>
              <a:rPr lang="en-US" u="sng" dirty="0" smtClean="0">
                <a:solidFill>
                  <a:srgbClr val="C00000"/>
                </a:solidFill>
              </a:rPr>
              <a:t>slide 19</a:t>
            </a:r>
            <a:r>
              <a:rPr lang="en-US" dirty="0" smtClean="0">
                <a:solidFill>
                  <a:srgbClr val="C00000"/>
                </a:solidFill>
              </a:rPr>
              <a:t> to include similar text from your electronic medical record (EMR) system. </a:t>
            </a:r>
          </a:p>
          <a:p>
            <a:r>
              <a:rPr lang="en-US" dirty="0" smtClean="0">
                <a:solidFill>
                  <a:srgbClr val="C00000"/>
                </a:solidFill>
              </a:rPr>
              <a:t>DELETE THIS SLIDE.</a:t>
            </a:r>
          </a:p>
          <a:p>
            <a:pPr lvl="1"/>
            <a:endParaRPr lang="en-US" dirty="0" smtClean="0">
              <a:solidFill>
                <a:srgbClr val="C00000"/>
              </a:solidFill>
            </a:endParaRPr>
          </a:p>
          <a:p>
            <a:endParaRPr lang="en-US" dirty="0"/>
          </a:p>
        </p:txBody>
      </p:sp>
    </p:spTree>
    <p:extLst>
      <p:ext uri="{BB962C8B-B14F-4D97-AF65-F5344CB8AC3E}">
        <p14:creationId xmlns:p14="http://schemas.microsoft.com/office/powerpoint/2010/main" val="76896458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9.  Schedule follow-up immunizations before the child</a:t>
            </a:r>
            <a:br>
              <a:rPr lang="en-US" dirty="0" smtClean="0"/>
            </a:br>
            <a:r>
              <a:rPr lang="en-US" dirty="0"/>
              <a:t> </a:t>
            </a:r>
            <a:r>
              <a:rPr lang="en-US" dirty="0" smtClean="0"/>
              <a:t>    leaves the office</a:t>
            </a:r>
            <a:endParaRPr lang="en-US" dirty="0"/>
          </a:p>
        </p:txBody>
      </p:sp>
      <p:sp>
        <p:nvSpPr>
          <p:cNvPr id="3" name="Content Placeholder 2"/>
          <p:cNvSpPr>
            <a:spLocks noGrp="1"/>
          </p:cNvSpPr>
          <p:nvPr>
            <p:ph idx="1"/>
          </p:nvPr>
        </p:nvSpPr>
        <p:spPr>
          <a:xfrm>
            <a:off x="457200" y="1502173"/>
            <a:ext cx="5196289" cy="5544671"/>
          </a:xfrm>
        </p:spPr>
        <p:txBody>
          <a:bodyPr>
            <a:normAutofit/>
          </a:bodyPr>
          <a:lstStyle/>
          <a:p>
            <a:r>
              <a:rPr lang="en-US" dirty="0">
                <a:solidFill>
                  <a:schemeClr val="bg2">
                    <a:lumMod val="50000"/>
                  </a:schemeClr>
                </a:solidFill>
              </a:rPr>
              <a:t>Schedule the next immunization appointment before a </a:t>
            </a:r>
            <a:r>
              <a:rPr lang="en-US" dirty="0" smtClean="0">
                <a:solidFill>
                  <a:schemeClr val="bg2">
                    <a:lumMod val="50000"/>
                  </a:schemeClr>
                </a:solidFill>
              </a:rPr>
              <a:t>parent </a:t>
            </a:r>
            <a:r>
              <a:rPr lang="en-US" dirty="0">
                <a:solidFill>
                  <a:schemeClr val="bg2">
                    <a:lumMod val="50000"/>
                  </a:schemeClr>
                </a:solidFill>
              </a:rPr>
              <a:t>leaves.  </a:t>
            </a:r>
            <a:endParaRPr lang="en-US" dirty="0" smtClean="0">
              <a:solidFill>
                <a:schemeClr val="bg2">
                  <a:lumMod val="50000"/>
                </a:schemeClr>
              </a:solidFill>
            </a:endParaRPr>
          </a:p>
          <a:p>
            <a:r>
              <a:rPr lang="en-US" dirty="0">
                <a:solidFill>
                  <a:schemeClr val="bg2">
                    <a:lumMod val="50000"/>
                  </a:schemeClr>
                </a:solidFill>
              </a:rPr>
              <a:t>Make sure that the next appointment falls within the recommended timeframe of the CDC schedule. </a:t>
            </a:r>
          </a:p>
          <a:p>
            <a:r>
              <a:rPr lang="en-US" dirty="0" smtClean="0">
                <a:solidFill>
                  <a:schemeClr val="bg2">
                    <a:lumMod val="50000"/>
                  </a:schemeClr>
                </a:solidFill>
              </a:rPr>
              <a:t>If a parent defers scheduling the appointment, offer to call them a few days later.</a:t>
            </a:r>
            <a:endParaRPr lang="en-US" dirty="0">
              <a:solidFill>
                <a:schemeClr val="bg2">
                  <a:lumMod val="50000"/>
                </a:schemeClr>
              </a:solidFill>
            </a:endParaRPr>
          </a:p>
          <a:p>
            <a:r>
              <a:rPr lang="en-US" dirty="0" smtClean="0">
                <a:solidFill>
                  <a:schemeClr val="bg2">
                    <a:lumMod val="50000"/>
                  </a:schemeClr>
                </a:solidFill>
              </a:rPr>
              <a:t>Give older children a sticker or other small prize and tell them they did a great job.   </a:t>
            </a:r>
          </a:p>
          <a:p>
            <a:endParaRPr lang="en-US" dirty="0"/>
          </a:p>
        </p:txBody>
      </p:sp>
      <p:pic>
        <p:nvPicPr>
          <p:cNvPr id="4" name="Picture 3" descr="Mother holding a happy baby on her lap.&#10;&#10;SOURCE: CDC photo shoot 2010. Waivers on file.&#10;" title="Mom and ba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986" y="2074552"/>
            <a:ext cx="1737355" cy="2597456"/>
          </a:xfrm>
          <a:prstGeom prst="rect">
            <a:avLst/>
          </a:prstGeom>
        </p:spPr>
      </p:pic>
    </p:spTree>
    <p:extLst>
      <p:ext uri="{BB962C8B-B14F-4D97-AF65-F5344CB8AC3E}">
        <p14:creationId xmlns:p14="http://schemas.microsoft.com/office/powerpoint/2010/main" val="36663507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Remind parents about upcoming immunization</a:t>
            </a:r>
            <a:br>
              <a:rPr lang="en-US" dirty="0" smtClean="0"/>
            </a:br>
            <a:r>
              <a:rPr lang="en-US" dirty="0"/>
              <a:t> </a:t>
            </a:r>
            <a:r>
              <a:rPr lang="en-US" dirty="0" smtClean="0"/>
              <a:t>      appointments and contact those who miss appointments</a:t>
            </a:r>
            <a:endParaRPr lang="en-US" dirty="0"/>
          </a:p>
        </p:txBody>
      </p:sp>
      <p:sp>
        <p:nvSpPr>
          <p:cNvPr id="3" name="Content Placeholder 2"/>
          <p:cNvSpPr>
            <a:spLocks noGrp="1"/>
          </p:cNvSpPr>
          <p:nvPr>
            <p:ph idx="1"/>
          </p:nvPr>
        </p:nvSpPr>
        <p:spPr>
          <a:xfrm>
            <a:off x="457200" y="1672120"/>
            <a:ext cx="8229600" cy="4191000"/>
          </a:xfrm>
        </p:spPr>
        <p:txBody>
          <a:bodyPr/>
          <a:lstStyle/>
          <a:p>
            <a:r>
              <a:rPr lang="en-US" dirty="0" smtClean="0">
                <a:solidFill>
                  <a:schemeClr val="bg2">
                    <a:lumMod val="50000"/>
                  </a:schemeClr>
                </a:solidFill>
              </a:rPr>
              <a:t>Give reminders by phone, text, email, or postcard.</a:t>
            </a:r>
          </a:p>
          <a:p>
            <a:r>
              <a:rPr lang="en-US" dirty="0" smtClean="0">
                <a:solidFill>
                  <a:schemeClr val="bg2">
                    <a:lumMod val="50000"/>
                  </a:schemeClr>
                </a:solidFill>
              </a:rPr>
              <a:t>Give reminders when children are in for sick visits.</a:t>
            </a:r>
          </a:p>
          <a:p>
            <a:r>
              <a:rPr lang="en-US" dirty="0" smtClean="0">
                <a:solidFill>
                  <a:schemeClr val="bg2">
                    <a:lumMod val="50000"/>
                  </a:schemeClr>
                </a:solidFill>
              </a:rPr>
              <a:t>Explain why:  A child is not fully protected until she receives all doses. </a:t>
            </a:r>
          </a:p>
          <a:p>
            <a:r>
              <a:rPr lang="en-US" dirty="0" smtClean="0">
                <a:solidFill>
                  <a:schemeClr val="bg2">
                    <a:lumMod val="50000"/>
                  </a:schemeClr>
                </a:solidFill>
              </a:rPr>
              <a:t>If a child misses an appointment, call the parents to follow-up.</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p:txBody>
      </p:sp>
      <p:pic>
        <p:nvPicPr>
          <p:cNvPr id="5" name="Picture 4" descr="PHIL: #21757" title="Smart ph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5269" y="4153606"/>
            <a:ext cx="2573462" cy="1709514"/>
          </a:xfrm>
          <a:prstGeom prst="rect">
            <a:avLst/>
          </a:prstGeom>
        </p:spPr>
      </p:pic>
    </p:spTree>
    <p:extLst>
      <p:ext uri="{BB962C8B-B14F-4D97-AF65-F5344CB8AC3E}">
        <p14:creationId xmlns:p14="http://schemas.microsoft.com/office/powerpoint/2010/main" val="35326529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234"/>
            <a:ext cx="8229600" cy="1143000"/>
          </a:xfrm>
        </p:spPr>
        <p:txBody>
          <a:bodyPr/>
          <a:lstStyle/>
          <a:p>
            <a:r>
              <a:rPr lang="en-US" dirty="0" smtClean="0"/>
              <a:t>Other resources for healthcare professionals</a:t>
            </a:r>
            <a:endParaRPr lang="en-US" dirty="0"/>
          </a:p>
        </p:txBody>
      </p:sp>
      <p:sp>
        <p:nvSpPr>
          <p:cNvPr id="3" name="Content Placeholder 2"/>
          <p:cNvSpPr>
            <a:spLocks noGrp="1"/>
          </p:cNvSpPr>
          <p:nvPr>
            <p:ph idx="1"/>
          </p:nvPr>
        </p:nvSpPr>
        <p:spPr>
          <a:xfrm>
            <a:off x="457200" y="1093065"/>
            <a:ext cx="8229600" cy="4191000"/>
          </a:xfrm>
        </p:spPr>
        <p:txBody>
          <a:bodyPr/>
          <a:lstStyle/>
          <a:p>
            <a:r>
              <a:rPr lang="en-US" sz="2000" dirty="0" smtClean="0">
                <a:solidFill>
                  <a:schemeClr val="bg2">
                    <a:lumMod val="50000"/>
                  </a:schemeClr>
                </a:solidFill>
              </a:rPr>
              <a:t>CDC immunization training: </a:t>
            </a:r>
            <a:r>
              <a:rPr lang="en-US" sz="2000" dirty="0">
                <a:solidFill>
                  <a:schemeClr val="bg2">
                    <a:lumMod val="50000"/>
                  </a:schemeClr>
                </a:solidFill>
                <a:hlinkClick r:id="rId3" tooltip="cdc vaccines education index"/>
              </a:rPr>
              <a:t>https://</a:t>
            </a:r>
            <a:r>
              <a:rPr lang="en-US" sz="2000" dirty="0" smtClean="0">
                <a:solidFill>
                  <a:schemeClr val="bg2">
                    <a:lumMod val="50000"/>
                  </a:schemeClr>
                </a:solidFill>
                <a:hlinkClick r:id="rId3" tooltip="cdc vaccines education index"/>
              </a:rPr>
              <a:t>www.cdc.gov/vaccines/ed/index.html </a:t>
            </a:r>
            <a:endParaRPr lang="en-US" sz="2000" dirty="0" smtClean="0">
              <a:solidFill>
                <a:schemeClr val="bg2">
                  <a:lumMod val="50000"/>
                </a:schemeClr>
              </a:solidFill>
            </a:endParaRPr>
          </a:p>
          <a:p>
            <a:r>
              <a:rPr lang="en-US" sz="2000" dirty="0" smtClean="0">
                <a:solidFill>
                  <a:schemeClr val="bg2">
                    <a:lumMod val="50000"/>
                  </a:schemeClr>
                </a:solidFill>
              </a:rPr>
              <a:t>CDC-Medscape Expert Commentaries</a:t>
            </a:r>
            <a:r>
              <a:rPr lang="en-US" sz="2000" dirty="0">
                <a:solidFill>
                  <a:schemeClr val="bg2">
                    <a:lumMod val="50000"/>
                  </a:schemeClr>
                </a:solidFill>
              </a:rPr>
              <a:t>: </a:t>
            </a:r>
            <a:r>
              <a:rPr lang="en-US" sz="2000" dirty="0">
                <a:solidFill>
                  <a:schemeClr val="bg2">
                    <a:lumMod val="50000"/>
                  </a:schemeClr>
                </a:solidFill>
                <a:hlinkClick r:id="rId4" tooltip="medscap expert commentaries"/>
              </a:rPr>
              <a:t>http://</a:t>
            </a:r>
            <a:r>
              <a:rPr lang="en-US" sz="2000" dirty="0" smtClean="0">
                <a:solidFill>
                  <a:schemeClr val="bg2">
                    <a:lumMod val="50000"/>
                  </a:schemeClr>
                </a:solidFill>
                <a:hlinkClick r:id="rId4" tooltip="medscap expert commentaries"/>
              </a:rPr>
              <a:t>www.medscape.com/partners/cdc/public/cdc-commentary </a:t>
            </a:r>
            <a:endParaRPr lang="en-US" sz="2000" dirty="0" smtClean="0">
              <a:solidFill>
                <a:schemeClr val="bg2">
                  <a:lumMod val="50000"/>
                </a:schemeClr>
              </a:solidFill>
            </a:endParaRPr>
          </a:p>
          <a:p>
            <a:r>
              <a:rPr lang="en-US" sz="2000" dirty="0" smtClean="0">
                <a:solidFill>
                  <a:schemeClr val="bg2">
                    <a:lumMod val="50000"/>
                  </a:schemeClr>
                </a:solidFill>
              </a:rPr>
              <a:t>AAP </a:t>
            </a:r>
            <a:r>
              <a:rPr lang="en-US" sz="2000" dirty="0">
                <a:solidFill>
                  <a:schemeClr val="bg2">
                    <a:lumMod val="50000"/>
                  </a:schemeClr>
                </a:solidFill>
              </a:rPr>
              <a:t>Immunization Resources: </a:t>
            </a:r>
            <a:r>
              <a:rPr lang="en-US" sz="2000" dirty="0">
                <a:solidFill>
                  <a:schemeClr val="bg2">
                    <a:lumMod val="50000"/>
                  </a:schemeClr>
                </a:solidFill>
                <a:hlinkClick r:id="rId5" tooltip="aap imunizations pages"/>
              </a:rPr>
              <a:t>https://</a:t>
            </a:r>
            <a:r>
              <a:rPr lang="en-US" sz="2000" dirty="0" smtClean="0">
                <a:solidFill>
                  <a:schemeClr val="bg2">
                    <a:lumMod val="50000"/>
                  </a:schemeClr>
                </a:solidFill>
                <a:hlinkClick r:id="rId5" tooltip="aap imunizations pages"/>
              </a:rPr>
              <a:t>www.aap.org/en-us/advocacy-and-policy/aap-health-initiatives/immunizations/Pages/Immunizations-home.aspx </a:t>
            </a:r>
            <a:endParaRPr lang="en-US" sz="2000" dirty="0" smtClean="0">
              <a:solidFill>
                <a:schemeClr val="bg2">
                  <a:lumMod val="50000"/>
                </a:schemeClr>
              </a:solidFill>
            </a:endParaRPr>
          </a:p>
          <a:p>
            <a:r>
              <a:rPr lang="en-US" sz="2000" dirty="0" smtClean="0">
                <a:solidFill>
                  <a:schemeClr val="bg2">
                    <a:lumMod val="50000"/>
                  </a:schemeClr>
                </a:solidFill>
              </a:rPr>
              <a:t>Immunization </a:t>
            </a:r>
            <a:r>
              <a:rPr lang="en-US" sz="2000" dirty="0">
                <a:solidFill>
                  <a:schemeClr val="bg2">
                    <a:lumMod val="50000"/>
                  </a:schemeClr>
                </a:solidFill>
              </a:rPr>
              <a:t>Action </a:t>
            </a:r>
            <a:r>
              <a:rPr lang="en-US" sz="2000" dirty="0" smtClean="0">
                <a:solidFill>
                  <a:schemeClr val="bg2">
                    <a:lumMod val="50000"/>
                  </a:schemeClr>
                </a:solidFill>
              </a:rPr>
              <a:t>Coalition</a:t>
            </a:r>
            <a:r>
              <a:rPr lang="en-US" sz="2000" dirty="0" smtClean="0">
                <a:solidFill>
                  <a:schemeClr val="bg2">
                    <a:lumMod val="50000"/>
                  </a:schemeClr>
                </a:solidFill>
                <a:hlinkClick r:id="rId6" tooltip="Immunization action coalition"/>
              </a:rPr>
              <a:t>http://immunize.org/</a:t>
            </a:r>
            <a:endParaRPr lang="en-US" sz="2000" dirty="0" smtClean="0">
              <a:solidFill>
                <a:schemeClr val="bg2">
                  <a:lumMod val="50000"/>
                </a:schemeClr>
              </a:solidFill>
            </a:endParaRPr>
          </a:p>
          <a:p>
            <a:r>
              <a:rPr lang="en-US" sz="2000" dirty="0" smtClean="0">
                <a:solidFill>
                  <a:schemeClr val="bg2">
                    <a:lumMod val="50000"/>
                  </a:schemeClr>
                </a:solidFill>
              </a:rPr>
              <a:t>Medical Assistants Resources and Training </a:t>
            </a:r>
            <a:r>
              <a:rPr lang="en-US" sz="2000" dirty="0">
                <a:solidFill>
                  <a:schemeClr val="bg2">
                    <a:lumMod val="50000"/>
                  </a:schemeClr>
                </a:solidFill>
              </a:rPr>
              <a:t>on Immunization (MARTI): </a:t>
            </a:r>
            <a:r>
              <a:rPr lang="en-US" sz="2000" dirty="0">
                <a:solidFill>
                  <a:schemeClr val="bg2">
                    <a:lumMod val="50000"/>
                  </a:schemeClr>
                </a:solidFill>
                <a:hlinkClick r:id="rId7" tooltip="Medical Assistant Resources and Training"/>
              </a:rPr>
              <a:t>http://marti-us.org</a:t>
            </a:r>
            <a:r>
              <a:rPr lang="en-US" sz="2000" dirty="0" smtClean="0">
                <a:solidFill>
                  <a:schemeClr val="bg2">
                    <a:lumMod val="50000"/>
                  </a:schemeClr>
                </a:solidFill>
                <a:hlinkClick r:id="rId7" tooltip="Medical Assistant Resources and Training"/>
              </a:rPr>
              <a:t>/  </a:t>
            </a:r>
            <a:endParaRPr lang="en-US" sz="2000" dirty="0">
              <a:solidFill>
                <a:schemeClr val="bg2">
                  <a:lumMod val="50000"/>
                </a:schemeClr>
              </a:solidFill>
            </a:endParaRPr>
          </a:p>
          <a:p>
            <a:endParaRPr lang="en-US" dirty="0"/>
          </a:p>
        </p:txBody>
      </p:sp>
      <p:pic>
        <p:nvPicPr>
          <p:cNvPr id="4" name="Picture 3" descr="Logo banner for Centers for Disease Control and Prevention (CDC) - 24/7 Saving Live, Protection People." title="Logo banner for Centers for Disease Control and Prevention"/>
          <p:cNvPicPr>
            <a:picLocks noChangeAspect="1"/>
          </p:cNvPicPr>
          <p:nvPr/>
        </p:nvPicPr>
        <p:blipFill>
          <a:blip r:embed="rId8"/>
          <a:stretch>
            <a:fillRect/>
          </a:stretch>
        </p:blipFill>
        <p:spPr>
          <a:xfrm>
            <a:off x="1288657" y="4759598"/>
            <a:ext cx="4105276" cy="545327"/>
          </a:xfrm>
          <a:prstGeom prst="rect">
            <a:avLst/>
          </a:prstGeom>
        </p:spPr>
      </p:pic>
      <p:pic>
        <p:nvPicPr>
          <p:cNvPr id="5" name="Picture 4" descr="Logo for American Academy of Pediatrics - Dedicated to the Health of all Children." title="Logo for American Academy of Pediatric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0468" y="5690535"/>
            <a:ext cx="1985479" cy="574033"/>
          </a:xfrm>
          <a:prstGeom prst="rect">
            <a:avLst/>
          </a:prstGeom>
        </p:spPr>
      </p:pic>
      <p:pic>
        <p:nvPicPr>
          <p:cNvPr id="6" name="Picture 5" descr="Logo for immunization action coaltion - immunize.org" title="Logo for immunization action coalition"/>
          <p:cNvPicPr>
            <a:picLocks noChangeAspect="1"/>
          </p:cNvPicPr>
          <p:nvPr/>
        </p:nvPicPr>
        <p:blipFill>
          <a:blip r:embed="rId10"/>
          <a:stretch>
            <a:fillRect/>
          </a:stretch>
        </p:blipFill>
        <p:spPr>
          <a:xfrm>
            <a:off x="6570162" y="5538042"/>
            <a:ext cx="855476" cy="911268"/>
          </a:xfrm>
          <a:prstGeom prst="rect">
            <a:avLst/>
          </a:prstGeom>
        </p:spPr>
      </p:pic>
      <p:pic>
        <p:nvPicPr>
          <p:cNvPr id="7" name="Picture 6" descr="Logo for MARTi - Medical Assistants Resources and Training on immunization." title="Logo for MARTi"/>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8414" y="4809049"/>
            <a:ext cx="1243495" cy="524467"/>
          </a:xfrm>
          <a:prstGeom prst="rect">
            <a:avLst/>
          </a:prstGeom>
        </p:spPr>
      </p:pic>
      <p:pic>
        <p:nvPicPr>
          <p:cNvPr id="8" name="Picture 7" descr="Logo for Medscape" title="Logo for Medscape"/>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78793" y="5856083"/>
            <a:ext cx="1777460" cy="408485"/>
          </a:xfrm>
          <a:prstGeom prst="rect">
            <a:avLst/>
          </a:prstGeom>
        </p:spPr>
      </p:pic>
    </p:spTree>
    <p:extLst>
      <p:ext uri="{BB962C8B-B14F-4D97-AF65-F5344CB8AC3E}">
        <p14:creationId xmlns:p14="http://schemas.microsoft.com/office/powerpoint/2010/main" val="14919804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78542" y="2986551"/>
            <a:ext cx="8229600" cy="1142998"/>
          </a:xfrm>
        </p:spPr>
        <p:txBody>
          <a:bodyPr>
            <a:normAutofit/>
          </a:bodyPr>
          <a:lstStyle/>
          <a:p>
            <a:pPr marL="0" indent="0" algn="ctr">
              <a:buNone/>
            </a:pPr>
            <a:r>
              <a:rPr lang="en-US" sz="4800" dirty="0" smtClean="0">
                <a:solidFill>
                  <a:schemeClr val="bg2">
                    <a:lumMod val="50000"/>
                  </a:schemeClr>
                </a:solidFill>
              </a:rPr>
              <a:t>Questions?</a:t>
            </a:r>
            <a:endParaRPr lang="en-US" sz="4800" dirty="0">
              <a:solidFill>
                <a:schemeClr val="bg2">
                  <a:lumMod val="50000"/>
                </a:schemeClr>
              </a:solidFill>
            </a:endParaRPr>
          </a:p>
        </p:txBody>
      </p:sp>
      <p:sp>
        <p:nvSpPr>
          <p:cNvPr id="5" name="Text Placeholder 4" hidden="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367825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Learning Objectives</a:t>
            </a:r>
            <a:endParaRPr lang="en-US" sz="3200" dirty="0"/>
          </a:p>
        </p:txBody>
      </p:sp>
      <p:sp>
        <p:nvSpPr>
          <p:cNvPr id="3" name="Content Placeholder 2"/>
          <p:cNvSpPr>
            <a:spLocks noGrp="1"/>
          </p:cNvSpPr>
          <p:nvPr>
            <p:ph idx="1"/>
          </p:nvPr>
        </p:nvSpPr>
        <p:spPr>
          <a:xfrm>
            <a:off x="457200" y="1291976"/>
            <a:ext cx="8229600" cy="4050586"/>
          </a:xfrm>
        </p:spPr>
        <p:txBody>
          <a:bodyPr>
            <a:normAutofit/>
          </a:bodyPr>
          <a:lstStyle/>
          <a:p>
            <a:pPr marL="0" lvl="0" indent="0">
              <a:buNone/>
            </a:pPr>
            <a:r>
              <a:rPr lang="en-US" dirty="0" smtClean="0">
                <a:solidFill>
                  <a:schemeClr val="bg2">
                    <a:lumMod val="50000"/>
                  </a:schemeClr>
                </a:solidFill>
              </a:rPr>
              <a:t>After today’s session you should be able to:</a:t>
            </a:r>
          </a:p>
          <a:p>
            <a:pPr marL="0" lvl="0" indent="0">
              <a:buNone/>
            </a:pPr>
            <a:endParaRPr lang="en-US" sz="800" b="0" dirty="0" smtClean="0">
              <a:solidFill>
                <a:schemeClr val="bg2">
                  <a:lumMod val="50000"/>
                </a:schemeClr>
              </a:solidFill>
            </a:endParaRPr>
          </a:p>
          <a:p>
            <a:r>
              <a:rPr lang="en-US" b="0" dirty="0" smtClean="0">
                <a:solidFill>
                  <a:schemeClr val="bg2">
                    <a:lumMod val="50000"/>
                  </a:schemeClr>
                </a:solidFill>
              </a:rPr>
              <a:t>Understand why we need a culture of immunization </a:t>
            </a:r>
          </a:p>
          <a:p>
            <a:r>
              <a:rPr lang="en-US" b="0" dirty="0" smtClean="0">
                <a:solidFill>
                  <a:schemeClr val="bg2">
                    <a:lumMod val="50000"/>
                  </a:schemeClr>
                </a:solidFill>
              </a:rPr>
              <a:t>Cite our current immunization coverage rates</a:t>
            </a:r>
          </a:p>
          <a:p>
            <a:r>
              <a:rPr lang="en-US" b="0" dirty="0" smtClean="0">
                <a:solidFill>
                  <a:schemeClr val="bg2">
                    <a:lumMod val="50000"/>
                  </a:schemeClr>
                </a:solidFill>
              </a:rPr>
              <a:t>Describe how all office staff play a part in creating a culture of immunization</a:t>
            </a:r>
          </a:p>
          <a:p>
            <a:r>
              <a:rPr lang="en-US" b="0" dirty="0" smtClean="0">
                <a:solidFill>
                  <a:schemeClr val="bg2">
                    <a:lumMod val="50000"/>
                  </a:schemeClr>
                </a:solidFill>
              </a:rPr>
              <a:t>Describe several ways to create a culture of immunization</a:t>
            </a:r>
            <a:endParaRPr lang="en-US" b="0" dirty="0"/>
          </a:p>
          <a:p>
            <a:endParaRPr lang="en-US" dirty="0"/>
          </a:p>
        </p:txBody>
      </p:sp>
      <p:pic>
        <p:nvPicPr>
          <p:cNvPr id="5" name="Picture 4" descr="Photo of three people around a conference table.&#10;&#10;SOURCE: Photo of NCIRD staff" title="Three people mee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851" y="4543000"/>
            <a:ext cx="2845612" cy="1897075"/>
          </a:xfrm>
          <a:prstGeom prst="rect">
            <a:avLst/>
          </a:prstGeom>
        </p:spPr>
      </p:pic>
    </p:spTree>
    <p:extLst>
      <p:ext uri="{BB962C8B-B14F-4D97-AF65-F5344CB8AC3E}">
        <p14:creationId xmlns:p14="http://schemas.microsoft.com/office/powerpoint/2010/main" val="40137562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p>
            <a:r>
              <a:rPr lang="en-US" dirty="0" smtClean="0"/>
              <a:t>Why do we need a culture of immunization?</a:t>
            </a:r>
            <a:endParaRPr lang="en-US" dirty="0"/>
          </a:p>
        </p:txBody>
      </p:sp>
      <p:sp>
        <p:nvSpPr>
          <p:cNvPr id="3" name="Content Placeholder 2"/>
          <p:cNvSpPr>
            <a:spLocks noGrp="1"/>
          </p:cNvSpPr>
          <p:nvPr>
            <p:ph idx="1"/>
          </p:nvPr>
        </p:nvSpPr>
        <p:spPr>
          <a:xfrm>
            <a:off x="457199" y="1441059"/>
            <a:ext cx="5018927" cy="4987886"/>
          </a:xfrm>
        </p:spPr>
        <p:txBody>
          <a:bodyPr>
            <a:normAutofit/>
          </a:bodyPr>
          <a:lstStyle/>
          <a:p>
            <a:r>
              <a:rPr lang="en-US" dirty="0">
                <a:solidFill>
                  <a:schemeClr val="bg2">
                    <a:lumMod val="50000"/>
                  </a:schemeClr>
                </a:solidFill>
              </a:rPr>
              <a:t>We are committed </a:t>
            </a:r>
            <a:r>
              <a:rPr lang="en-US" dirty="0" smtClean="0">
                <a:solidFill>
                  <a:schemeClr val="bg2">
                    <a:lumMod val="50000"/>
                  </a:schemeClr>
                </a:solidFill>
              </a:rPr>
              <a:t>to protecting children through </a:t>
            </a:r>
            <a:r>
              <a:rPr lang="en-US" dirty="0">
                <a:solidFill>
                  <a:schemeClr val="bg2">
                    <a:lumMod val="50000"/>
                  </a:schemeClr>
                </a:solidFill>
              </a:rPr>
              <a:t>full coverage and on-time </a:t>
            </a:r>
            <a:r>
              <a:rPr lang="en-US" dirty="0" smtClean="0">
                <a:solidFill>
                  <a:schemeClr val="bg2">
                    <a:lumMod val="50000"/>
                  </a:schemeClr>
                </a:solidFill>
              </a:rPr>
              <a:t>immunization.</a:t>
            </a:r>
            <a:endParaRPr lang="en-US" dirty="0">
              <a:solidFill>
                <a:schemeClr val="bg2">
                  <a:lumMod val="50000"/>
                </a:schemeClr>
              </a:solidFill>
            </a:endParaRPr>
          </a:p>
          <a:p>
            <a:r>
              <a:rPr lang="en-US" dirty="0" smtClean="0">
                <a:solidFill>
                  <a:schemeClr val="bg2">
                    <a:lumMod val="50000"/>
                  </a:schemeClr>
                </a:solidFill>
              </a:rPr>
              <a:t>Healthcare professionals are </a:t>
            </a:r>
            <a:r>
              <a:rPr lang="en-US" dirty="0">
                <a:solidFill>
                  <a:schemeClr val="bg2">
                    <a:lumMod val="50000"/>
                  </a:schemeClr>
                </a:solidFill>
              </a:rPr>
              <a:t>parents’ most trusted source of information about </a:t>
            </a:r>
            <a:r>
              <a:rPr lang="en-US" dirty="0" smtClean="0">
                <a:solidFill>
                  <a:schemeClr val="bg2">
                    <a:lumMod val="50000"/>
                  </a:schemeClr>
                </a:solidFill>
              </a:rPr>
              <a:t>vaccines.</a:t>
            </a:r>
          </a:p>
          <a:p>
            <a:r>
              <a:rPr lang="en-US" dirty="0" smtClean="0">
                <a:solidFill>
                  <a:schemeClr val="bg2">
                    <a:lumMod val="50000"/>
                  </a:schemeClr>
                </a:solidFill>
              </a:rPr>
              <a:t>Parents’ confidence is increased when they receive the same information from different people.</a:t>
            </a:r>
          </a:p>
          <a:p>
            <a:r>
              <a:rPr lang="en-US" dirty="0" smtClean="0">
                <a:solidFill>
                  <a:schemeClr val="bg2">
                    <a:lumMod val="50000"/>
                  </a:schemeClr>
                </a:solidFill>
              </a:rPr>
              <a:t>Inconsistent messages from staff may confuse parents and create mistrust.</a:t>
            </a:r>
          </a:p>
          <a:p>
            <a:pPr marL="0" indent="0">
              <a:buNone/>
            </a:pPr>
            <a:endParaRPr lang="en-US" b="0" dirty="0" smtClean="0">
              <a:solidFill>
                <a:schemeClr val="bg2">
                  <a:lumMod val="50000"/>
                </a:schemeClr>
              </a:solidFill>
            </a:endParaRPr>
          </a:p>
          <a:p>
            <a:endParaRPr lang="en-US" dirty="0" smtClean="0">
              <a:solidFill>
                <a:schemeClr val="bg2">
                  <a:lumMod val="50000"/>
                </a:schemeClr>
              </a:solidFill>
            </a:endParaRPr>
          </a:p>
          <a:p>
            <a:pPr marL="0" indent="0">
              <a:buNone/>
            </a:pPr>
            <a:endParaRPr lang="en-US" dirty="0">
              <a:solidFill>
                <a:schemeClr val="bg2">
                  <a:lumMod val="50000"/>
                </a:schemeClr>
              </a:solidFill>
            </a:endParaRPr>
          </a:p>
          <a:p>
            <a:endParaRPr lang="en-US" dirty="0"/>
          </a:p>
        </p:txBody>
      </p:sp>
      <p:pic>
        <p:nvPicPr>
          <p:cNvPr id="7" name="Content Placeholder 6" descr="PHIL #9345" title="Nurse giving shot to baby bo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9689" y="2402366"/>
            <a:ext cx="2898150" cy="1912779"/>
          </a:xfrm>
          <a:prstGeom prst="rect">
            <a:avLst/>
          </a:prstGeom>
        </p:spPr>
      </p:pic>
    </p:spTree>
    <p:extLst>
      <p:ext uri="{BB962C8B-B14F-4D97-AF65-F5344CB8AC3E}">
        <p14:creationId xmlns:p14="http://schemas.microsoft.com/office/powerpoint/2010/main" val="38982702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03"/>
            <a:ext cx="8229600" cy="1143000"/>
          </a:xfrm>
        </p:spPr>
        <p:txBody>
          <a:bodyPr/>
          <a:lstStyle/>
          <a:p>
            <a:r>
              <a:rPr lang="en-US" dirty="0" smtClean="0"/>
              <a:t>How well is our practice doing?</a:t>
            </a:r>
            <a:endParaRPr lang="en-US" dirty="0"/>
          </a:p>
        </p:txBody>
      </p:sp>
      <p:sp>
        <p:nvSpPr>
          <p:cNvPr id="3" name="Content Placeholder 2"/>
          <p:cNvSpPr>
            <a:spLocks noGrp="1"/>
          </p:cNvSpPr>
          <p:nvPr>
            <p:ph idx="1"/>
          </p:nvPr>
        </p:nvSpPr>
        <p:spPr>
          <a:xfrm>
            <a:off x="457200" y="1107042"/>
            <a:ext cx="8229600" cy="4191000"/>
          </a:xfrm>
        </p:spPr>
        <p:txBody>
          <a:bodyPr/>
          <a:lstStyle/>
          <a:p>
            <a:r>
              <a:rPr lang="en-US" dirty="0" smtClean="0">
                <a:solidFill>
                  <a:schemeClr val="bg2">
                    <a:lumMod val="50000"/>
                  </a:schemeClr>
                </a:solidFill>
              </a:rPr>
              <a:t>Healthy People 2020 Objectives  </a:t>
            </a:r>
          </a:p>
          <a:p>
            <a:pPr lvl="1"/>
            <a:r>
              <a:rPr lang="en-US" dirty="0" smtClean="0">
                <a:solidFill>
                  <a:schemeClr val="bg2">
                    <a:lumMod val="50000"/>
                  </a:schemeClr>
                </a:solidFill>
              </a:rPr>
              <a:t>90% coverage for individual infant vaccines (children 19-35 months)</a:t>
            </a:r>
          </a:p>
          <a:p>
            <a:pPr lvl="1"/>
            <a:r>
              <a:rPr lang="en-US" dirty="0" smtClean="0">
                <a:solidFill>
                  <a:schemeClr val="bg2">
                    <a:lumMod val="50000"/>
                  </a:schemeClr>
                </a:solidFill>
              </a:rPr>
              <a:t>80% coverage for the 7-vaccine series* (children 19-35 months)</a:t>
            </a:r>
          </a:p>
          <a:p>
            <a:pPr lvl="1"/>
            <a:r>
              <a:rPr lang="en-US" dirty="0">
                <a:solidFill>
                  <a:schemeClr val="bg2">
                    <a:lumMod val="50000"/>
                  </a:schemeClr>
                </a:solidFill>
              </a:rPr>
              <a:t>80% coverage for Tdap, </a:t>
            </a:r>
            <a:r>
              <a:rPr lang="en-US" dirty="0" smtClean="0">
                <a:solidFill>
                  <a:schemeClr val="bg2">
                    <a:lumMod val="50000"/>
                  </a:schemeClr>
                </a:solidFill>
              </a:rPr>
              <a:t>meningococcal conjugate </a:t>
            </a:r>
            <a:r>
              <a:rPr lang="en-US" dirty="0">
                <a:solidFill>
                  <a:schemeClr val="bg2">
                    <a:lumMod val="50000"/>
                  </a:schemeClr>
                </a:solidFill>
              </a:rPr>
              <a:t>and HVP (adolescents 13-15 years)</a:t>
            </a:r>
          </a:p>
          <a:p>
            <a:r>
              <a:rPr lang="en-US" dirty="0" smtClean="0">
                <a:solidFill>
                  <a:srgbClr val="FF0000"/>
                </a:solidFill>
              </a:rPr>
              <a:t>INSERT YOUR PRACTICE IMMUNIZATION RATES</a:t>
            </a:r>
          </a:p>
          <a:p>
            <a:pPr lvl="1"/>
            <a:r>
              <a:rPr lang="en-US" dirty="0" smtClean="0">
                <a:solidFill>
                  <a:srgbClr val="FF0000"/>
                </a:solidFill>
              </a:rPr>
              <a:t>Infants and young children</a:t>
            </a:r>
          </a:p>
          <a:p>
            <a:pPr lvl="1"/>
            <a:r>
              <a:rPr lang="en-US" dirty="0" smtClean="0">
                <a:solidFill>
                  <a:srgbClr val="FF0000"/>
                </a:solidFill>
              </a:rPr>
              <a:t>Adolescents</a:t>
            </a:r>
            <a:endParaRPr lang="en-US" dirty="0">
              <a:solidFill>
                <a:srgbClr val="FF0000"/>
              </a:solidFill>
            </a:endParaRPr>
          </a:p>
        </p:txBody>
      </p:sp>
      <p:sp>
        <p:nvSpPr>
          <p:cNvPr id="4" name="TextBox 3">
            <a:hlinkClick r:id="rId3" tooltip="https://www.healthypeople.gov/2020/topics-objectives/topics/immunization-and-infectious-diseases/objectives"/>
          </p:cNvPr>
          <p:cNvSpPr txBox="1"/>
          <p:nvPr/>
        </p:nvSpPr>
        <p:spPr>
          <a:xfrm>
            <a:off x="457200" y="6035634"/>
            <a:ext cx="8494160" cy="738664"/>
          </a:xfrm>
          <a:prstGeom prst="rect">
            <a:avLst/>
          </a:prstGeom>
          <a:noFill/>
        </p:spPr>
        <p:txBody>
          <a:bodyPr wrap="square" rtlCol="0">
            <a:spAutoFit/>
          </a:bodyPr>
          <a:lstStyle/>
          <a:p>
            <a:r>
              <a:rPr lang="en-US" sz="1400" dirty="0" smtClean="0"/>
              <a:t>*DTaP, polio, MMR, Hib, hepatitis B, varicella, PCV</a:t>
            </a:r>
          </a:p>
          <a:p>
            <a:r>
              <a:rPr lang="en-US" sz="1400" u="sng" dirty="0" smtClean="0"/>
              <a:t>Source:</a:t>
            </a:r>
            <a:r>
              <a:rPr lang="en-US" sz="1400" dirty="0" smtClean="0"/>
              <a:t> </a:t>
            </a:r>
            <a:r>
              <a:rPr lang="en-US" sz="1400" dirty="0" smtClean="0">
                <a:hlinkClick r:id="rId4" tooltip="Healthy People 2020 topics"/>
              </a:rPr>
              <a:t>https://www.healthypeople.gov/2020/topics-objectives/topic/immunization-and-infectious-diseases/objectives </a:t>
            </a:r>
            <a:endParaRPr lang="en-US" sz="1400" u="sng" dirty="0"/>
          </a:p>
        </p:txBody>
      </p:sp>
    </p:spTree>
    <p:extLst>
      <p:ext uri="{BB962C8B-B14F-4D97-AF65-F5344CB8AC3E}">
        <p14:creationId xmlns:p14="http://schemas.microsoft.com/office/powerpoint/2010/main" val="4809202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Everyone plays a part</a:t>
            </a:r>
            <a:endParaRPr lang="en-US" dirty="0"/>
          </a:p>
        </p:txBody>
      </p:sp>
      <p:sp>
        <p:nvSpPr>
          <p:cNvPr id="3" name="Content Placeholder 2"/>
          <p:cNvSpPr>
            <a:spLocks noGrp="1"/>
          </p:cNvSpPr>
          <p:nvPr>
            <p:ph idx="1"/>
          </p:nvPr>
        </p:nvSpPr>
        <p:spPr>
          <a:xfrm>
            <a:off x="457200" y="1215143"/>
            <a:ext cx="8229600" cy="4191000"/>
          </a:xfrm>
        </p:spPr>
        <p:txBody>
          <a:bodyPr/>
          <a:lstStyle/>
          <a:p>
            <a:r>
              <a:rPr lang="en-US" dirty="0" smtClean="0">
                <a:solidFill>
                  <a:schemeClr val="bg2">
                    <a:lumMod val="50000"/>
                  </a:schemeClr>
                </a:solidFill>
              </a:rPr>
              <a:t>A culture of immunization starts </a:t>
            </a:r>
            <a:r>
              <a:rPr lang="en-US" dirty="0">
                <a:solidFill>
                  <a:schemeClr val="bg2">
                    <a:lumMod val="50000"/>
                  </a:schemeClr>
                </a:solidFill>
              </a:rPr>
              <a:t>at the front desk and extends into the waiting </a:t>
            </a:r>
            <a:r>
              <a:rPr lang="en-US" dirty="0" smtClean="0">
                <a:solidFill>
                  <a:schemeClr val="bg2">
                    <a:lumMod val="50000"/>
                  </a:schemeClr>
                </a:solidFill>
              </a:rPr>
              <a:t>room, into </a:t>
            </a:r>
            <a:r>
              <a:rPr lang="en-US" dirty="0">
                <a:solidFill>
                  <a:schemeClr val="bg2">
                    <a:lumMod val="50000"/>
                  </a:schemeClr>
                </a:solidFill>
              </a:rPr>
              <a:t>the exam </a:t>
            </a:r>
            <a:r>
              <a:rPr lang="en-US" dirty="0" smtClean="0">
                <a:solidFill>
                  <a:schemeClr val="bg2">
                    <a:lumMod val="50000"/>
                  </a:schemeClr>
                </a:solidFill>
              </a:rPr>
              <a:t>room, and finally to the check out desk.</a:t>
            </a:r>
            <a:endParaRPr lang="en-US" dirty="0">
              <a:solidFill>
                <a:schemeClr val="bg2">
                  <a:lumMod val="50000"/>
                </a:schemeClr>
              </a:solidFill>
            </a:endParaRPr>
          </a:p>
          <a:p>
            <a:r>
              <a:rPr lang="en-US" dirty="0" smtClean="0">
                <a:solidFill>
                  <a:schemeClr val="bg2">
                    <a:lumMod val="50000"/>
                  </a:schemeClr>
                </a:solidFill>
              </a:rPr>
              <a:t>Everyone plays a part:</a:t>
            </a:r>
          </a:p>
          <a:p>
            <a:pPr lvl="1"/>
            <a:r>
              <a:rPr lang="en-US" dirty="0" smtClean="0">
                <a:solidFill>
                  <a:schemeClr val="bg2">
                    <a:lumMod val="50000"/>
                  </a:schemeClr>
                </a:solidFill>
              </a:rPr>
              <a:t>Receptionists and other support staff</a:t>
            </a:r>
          </a:p>
          <a:p>
            <a:pPr lvl="1"/>
            <a:r>
              <a:rPr lang="en-US" dirty="0" smtClean="0">
                <a:solidFill>
                  <a:schemeClr val="bg2">
                    <a:lumMod val="50000"/>
                  </a:schemeClr>
                </a:solidFill>
              </a:rPr>
              <a:t>Nurses and nurse practitioners</a:t>
            </a:r>
          </a:p>
          <a:p>
            <a:pPr lvl="1"/>
            <a:r>
              <a:rPr lang="en-US" dirty="0" smtClean="0">
                <a:solidFill>
                  <a:schemeClr val="bg2">
                    <a:lumMod val="50000"/>
                  </a:schemeClr>
                </a:solidFill>
              </a:rPr>
              <a:t>Physicians and physician assistants</a:t>
            </a:r>
          </a:p>
          <a:p>
            <a:pPr lvl="1"/>
            <a:r>
              <a:rPr lang="en-US" dirty="0" smtClean="0">
                <a:solidFill>
                  <a:schemeClr val="bg2">
                    <a:lumMod val="50000"/>
                  </a:schemeClr>
                </a:solidFill>
              </a:rPr>
              <a:t>Medical assistants</a:t>
            </a:r>
          </a:p>
          <a:p>
            <a:pPr lvl="1"/>
            <a:r>
              <a:rPr lang="en-US" dirty="0" smtClean="0">
                <a:solidFill>
                  <a:schemeClr val="bg2">
                    <a:lumMod val="50000"/>
                  </a:schemeClr>
                </a:solidFill>
              </a:rPr>
              <a:t>Office manger</a:t>
            </a:r>
          </a:p>
          <a:p>
            <a:pPr lvl="1"/>
            <a:r>
              <a:rPr lang="en-US" dirty="0" smtClean="0">
                <a:solidFill>
                  <a:schemeClr val="bg2">
                    <a:lumMod val="50000"/>
                  </a:schemeClr>
                </a:solidFill>
              </a:rPr>
              <a:t>Vaccine coordinator</a:t>
            </a:r>
          </a:p>
          <a:p>
            <a:pPr lvl="1"/>
            <a:endParaRPr lang="en-US" dirty="0"/>
          </a:p>
        </p:txBody>
      </p:sp>
      <p:graphicFrame>
        <p:nvGraphicFramePr>
          <p:cNvPr id="5" name="Diagram 4" descr="Check in - Waiting room, Exam room and check out." title="Chart showing the progression of what happens in a doctor's offcice when visiting."/>
          <p:cNvGraphicFramePr/>
          <p:nvPr>
            <p:extLst>
              <p:ext uri="{D42A27DB-BD31-4B8C-83A1-F6EECF244321}">
                <p14:modId xmlns:p14="http://schemas.microsoft.com/office/powerpoint/2010/main" val="207423581"/>
              </p:ext>
            </p:extLst>
          </p:nvPr>
        </p:nvGraphicFramePr>
        <p:xfrm>
          <a:off x="1245704" y="331064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810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63" y="-370219"/>
            <a:ext cx="8229600" cy="1143000"/>
          </a:xfrm>
        </p:spPr>
        <p:txBody>
          <a:bodyPr>
            <a:normAutofit/>
          </a:bodyPr>
          <a:lstStyle/>
          <a:p>
            <a:r>
              <a:rPr lang="en-US" sz="3200" dirty="0" smtClean="0"/>
              <a:t/>
            </a:r>
            <a:br>
              <a:rPr lang="en-US" sz="3200" dirty="0" smtClean="0"/>
            </a:br>
            <a:r>
              <a:rPr lang="en-US" sz="3200" dirty="0" smtClean="0"/>
              <a:t>10 Ways to Create a Culture of Immunization</a:t>
            </a:r>
            <a:endParaRPr lang="en-US" sz="3200" dirty="0"/>
          </a:p>
        </p:txBody>
      </p:sp>
      <p:sp>
        <p:nvSpPr>
          <p:cNvPr id="3" name="Content Placeholder 2"/>
          <p:cNvSpPr>
            <a:spLocks noGrp="1"/>
          </p:cNvSpPr>
          <p:nvPr>
            <p:ph idx="1"/>
          </p:nvPr>
        </p:nvSpPr>
        <p:spPr>
          <a:xfrm>
            <a:off x="174382" y="772781"/>
            <a:ext cx="8342088" cy="6466473"/>
          </a:xfrm>
        </p:spPr>
        <p:txBody>
          <a:bodyPr>
            <a:normAutofit fontScale="92500" lnSpcReduction="20000"/>
          </a:bodyPr>
          <a:lstStyle/>
          <a:p>
            <a:pPr marL="801688" lvl="1" indent="-569913">
              <a:lnSpc>
                <a:spcPct val="120000"/>
              </a:lnSpc>
              <a:buFont typeface="+mj-lt"/>
              <a:buAutoNum type="arabicPeriod"/>
            </a:pPr>
            <a:r>
              <a:rPr lang="en-US" sz="2500" b="1" dirty="0">
                <a:solidFill>
                  <a:schemeClr val="bg2">
                    <a:lumMod val="50000"/>
                  </a:schemeClr>
                </a:solidFill>
              </a:rPr>
              <a:t>Make parents aware of our immunization philosophy and policy.</a:t>
            </a:r>
          </a:p>
          <a:p>
            <a:pPr marL="801688" lvl="1" indent="-569913">
              <a:lnSpc>
                <a:spcPct val="120000"/>
              </a:lnSpc>
              <a:buFont typeface="+mj-lt"/>
              <a:buAutoNum type="arabicPeriod"/>
            </a:pPr>
            <a:r>
              <a:rPr lang="en-US" sz="2500" b="1" dirty="0" smtClean="0">
                <a:solidFill>
                  <a:schemeClr val="bg2">
                    <a:lumMod val="50000"/>
                  </a:schemeClr>
                </a:solidFill>
              </a:rPr>
              <a:t>Keep </a:t>
            </a:r>
            <a:r>
              <a:rPr lang="en-US" sz="2500" b="1" dirty="0">
                <a:solidFill>
                  <a:schemeClr val="bg2">
                    <a:lumMod val="50000"/>
                  </a:schemeClr>
                </a:solidFill>
              </a:rPr>
              <a:t>up to date on current CDC vaccine recommendations</a:t>
            </a:r>
            <a:r>
              <a:rPr lang="en-US" sz="2500" b="1" dirty="0" smtClean="0">
                <a:solidFill>
                  <a:schemeClr val="bg2">
                    <a:lumMod val="50000"/>
                  </a:schemeClr>
                </a:solidFill>
              </a:rPr>
              <a:t>.</a:t>
            </a:r>
          </a:p>
          <a:p>
            <a:pPr marL="801688" lvl="1" indent="-569913">
              <a:lnSpc>
                <a:spcPct val="120000"/>
              </a:lnSpc>
              <a:buFont typeface="+mj-lt"/>
              <a:buAutoNum type="arabicPeriod"/>
            </a:pPr>
            <a:r>
              <a:rPr lang="en-US" sz="2500" b="1" dirty="0" smtClean="0">
                <a:solidFill>
                  <a:schemeClr val="bg2">
                    <a:lumMod val="50000"/>
                  </a:schemeClr>
                </a:solidFill>
              </a:rPr>
              <a:t>Make clinical resources readily available to staff. </a:t>
            </a:r>
          </a:p>
          <a:p>
            <a:pPr marL="801688" lvl="1" indent="-569913">
              <a:lnSpc>
                <a:spcPct val="120000"/>
              </a:lnSpc>
              <a:buFont typeface="+mj-lt"/>
              <a:buAutoNum type="arabicPeriod"/>
            </a:pPr>
            <a:r>
              <a:rPr lang="en-US" sz="2500" b="1" dirty="0" smtClean="0">
                <a:solidFill>
                  <a:schemeClr val="bg2">
                    <a:lumMod val="50000"/>
                  </a:schemeClr>
                </a:solidFill>
              </a:rPr>
              <a:t>Assess a child’s immunization status at </a:t>
            </a:r>
            <a:r>
              <a:rPr lang="en-US" sz="2500" b="1" u="sng" dirty="0">
                <a:solidFill>
                  <a:schemeClr val="bg2">
                    <a:lumMod val="50000"/>
                  </a:schemeClr>
                </a:solidFill>
              </a:rPr>
              <a:t>every</a:t>
            </a:r>
            <a:r>
              <a:rPr lang="en-US" sz="2500" b="1" dirty="0">
                <a:solidFill>
                  <a:schemeClr val="bg2">
                    <a:lumMod val="50000"/>
                  </a:schemeClr>
                </a:solidFill>
              </a:rPr>
              <a:t> </a:t>
            </a:r>
            <a:r>
              <a:rPr lang="en-US" sz="2500" b="1" dirty="0" smtClean="0">
                <a:solidFill>
                  <a:schemeClr val="bg2">
                    <a:lumMod val="50000"/>
                  </a:schemeClr>
                </a:solidFill>
              </a:rPr>
              <a:t>visit.</a:t>
            </a:r>
            <a:endParaRPr lang="en-US" sz="2500" b="1" dirty="0">
              <a:solidFill>
                <a:schemeClr val="bg2">
                  <a:lumMod val="50000"/>
                </a:schemeClr>
              </a:solidFill>
            </a:endParaRPr>
          </a:p>
          <a:p>
            <a:pPr marL="801688" lvl="1" indent="-569913">
              <a:lnSpc>
                <a:spcPct val="120000"/>
              </a:lnSpc>
              <a:buFont typeface="+mj-lt"/>
              <a:buAutoNum type="arabicPeriod"/>
            </a:pPr>
            <a:r>
              <a:rPr lang="en-US" sz="2500" b="1" dirty="0">
                <a:solidFill>
                  <a:schemeClr val="bg2">
                    <a:lumMod val="50000"/>
                  </a:schemeClr>
                </a:solidFill>
              </a:rPr>
              <a:t>Give strong recommendations for immunization.</a:t>
            </a:r>
          </a:p>
          <a:p>
            <a:pPr marL="801688" lvl="1" indent="-569913">
              <a:lnSpc>
                <a:spcPct val="120000"/>
              </a:lnSpc>
              <a:buFont typeface="+mj-lt"/>
              <a:buAutoNum type="arabicPeriod"/>
            </a:pPr>
            <a:r>
              <a:rPr lang="en-US" sz="2500" b="1" dirty="0" smtClean="0">
                <a:solidFill>
                  <a:schemeClr val="bg2">
                    <a:lumMod val="50000"/>
                  </a:schemeClr>
                </a:solidFill>
              </a:rPr>
              <a:t>Help parents feel supported by welcoming </a:t>
            </a:r>
            <a:r>
              <a:rPr lang="en-US" sz="2500" b="1" dirty="0">
                <a:solidFill>
                  <a:schemeClr val="bg2">
                    <a:lumMod val="50000"/>
                  </a:schemeClr>
                </a:solidFill>
              </a:rPr>
              <a:t>questions and </a:t>
            </a:r>
            <a:r>
              <a:rPr lang="en-US" sz="2500" b="1" dirty="0" smtClean="0">
                <a:solidFill>
                  <a:schemeClr val="bg2">
                    <a:lumMod val="50000"/>
                  </a:schemeClr>
                </a:solidFill>
              </a:rPr>
              <a:t>knowing </a:t>
            </a:r>
            <a:r>
              <a:rPr lang="en-US" sz="2500" b="1" dirty="0">
                <a:solidFill>
                  <a:schemeClr val="bg2">
                    <a:lumMod val="50000"/>
                  </a:schemeClr>
                </a:solidFill>
              </a:rPr>
              <a:t>how to answer them.</a:t>
            </a:r>
          </a:p>
          <a:p>
            <a:pPr marL="801688" lvl="1" indent="-569913">
              <a:lnSpc>
                <a:spcPct val="120000"/>
              </a:lnSpc>
              <a:buFont typeface="+mj-lt"/>
              <a:buAutoNum type="arabicPeriod"/>
            </a:pPr>
            <a:r>
              <a:rPr lang="en-US" sz="2500" b="1" dirty="0" smtClean="0">
                <a:solidFill>
                  <a:schemeClr val="bg2">
                    <a:lumMod val="50000"/>
                  </a:schemeClr>
                </a:solidFill>
              </a:rPr>
              <a:t>Give </a:t>
            </a:r>
            <a:r>
              <a:rPr lang="en-US" sz="2500" b="1" dirty="0">
                <a:solidFill>
                  <a:schemeClr val="bg2">
                    <a:lumMod val="50000"/>
                  </a:schemeClr>
                </a:solidFill>
              </a:rPr>
              <a:t>Vaccine Information Statements (VIS) and handouts to answer specific </a:t>
            </a:r>
            <a:r>
              <a:rPr lang="en-US" sz="2500" b="1" dirty="0" smtClean="0">
                <a:solidFill>
                  <a:schemeClr val="bg2">
                    <a:lumMod val="50000"/>
                  </a:schemeClr>
                </a:solidFill>
              </a:rPr>
              <a:t>questions</a:t>
            </a:r>
          </a:p>
          <a:p>
            <a:pPr marL="801688" lvl="1" indent="-569913">
              <a:lnSpc>
                <a:spcPct val="120000"/>
              </a:lnSpc>
              <a:buFont typeface="+mj-lt"/>
              <a:buAutoNum type="arabicPeriod"/>
            </a:pPr>
            <a:r>
              <a:rPr lang="en-US" sz="2500" b="1" dirty="0" smtClean="0">
                <a:solidFill>
                  <a:schemeClr val="bg2">
                    <a:lumMod val="50000"/>
                  </a:schemeClr>
                </a:solidFill>
              </a:rPr>
              <a:t>Make immunization </a:t>
            </a:r>
            <a:r>
              <a:rPr lang="en-US" sz="2500" b="1" dirty="0">
                <a:solidFill>
                  <a:schemeClr val="bg2">
                    <a:lumMod val="50000"/>
                  </a:schemeClr>
                </a:solidFill>
              </a:rPr>
              <a:t>resources </a:t>
            </a:r>
            <a:r>
              <a:rPr lang="en-US" sz="2500" b="1" dirty="0" smtClean="0">
                <a:solidFill>
                  <a:schemeClr val="bg2">
                    <a:lumMod val="50000"/>
                  </a:schemeClr>
                </a:solidFill>
              </a:rPr>
              <a:t>easy </a:t>
            </a:r>
            <a:r>
              <a:rPr lang="en-US" sz="2500" b="1" dirty="0">
                <a:solidFill>
                  <a:schemeClr val="bg2">
                    <a:lumMod val="50000"/>
                  </a:schemeClr>
                </a:solidFill>
              </a:rPr>
              <a:t>for parents to find.</a:t>
            </a:r>
          </a:p>
          <a:p>
            <a:pPr marL="801688" lvl="1" indent="-569913">
              <a:lnSpc>
                <a:spcPct val="120000"/>
              </a:lnSpc>
              <a:buFont typeface="+mj-lt"/>
              <a:buAutoNum type="arabicPeriod"/>
            </a:pPr>
            <a:r>
              <a:rPr lang="en-US" sz="2500" b="1" dirty="0" smtClean="0">
                <a:solidFill>
                  <a:schemeClr val="bg2">
                    <a:lumMod val="50000"/>
                  </a:schemeClr>
                </a:solidFill>
              </a:rPr>
              <a:t>Schedule </a:t>
            </a:r>
            <a:r>
              <a:rPr lang="en-US" sz="2500" b="1" dirty="0">
                <a:solidFill>
                  <a:schemeClr val="bg2">
                    <a:lumMod val="50000"/>
                  </a:schemeClr>
                </a:solidFill>
              </a:rPr>
              <a:t>follow-up </a:t>
            </a:r>
            <a:r>
              <a:rPr lang="en-US" sz="2500" b="1" dirty="0" smtClean="0">
                <a:solidFill>
                  <a:schemeClr val="bg2">
                    <a:lumMod val="50000"/>
                  </a:schemeClr>
                </a:solidFill>
              </a:rPr>
              <a:t>immunization appointments </a:t>
            </a:r>
            <a:r>
              <a:rPr lang="en-US" sz="2500" b="1" dirty="0">
                <a:solidFill>
                  <a:schemeClr val="bg2">
                    <a:lumMod val="50000"/>
                  </a:schemeClr>
                </a:solidFill>
              </a:rPr>
              <a:t>before the child leaves the office.</a:t>
            </a:r>
          </a:p>
          <a:p>
            <a:pPr marL="801688" lvl="1" indent="-569913">
              <a:lnSpc>
                <a:spcPct val="120000"/>
              </a:lnSpc>
              <a:buFont typeface="+mj-lt"/>
              <a:buAutoNum type="arabicPeriod"/>
            </a:pPr>
            <a:r>
              <a:rPr lang="en-US" sz="2500" b="1" dirty="0">
                <a:solidFill>
                  <a:schemeClr val="bg2">
                    <a:lumMod val="50000"/>
                  </a:schemeClr>
                </a:solidFill>
              </a:rPr>
              <a:t>Remind parents about upcoming immunization appointments and contact those who miss appointments.</a:t>
            </a:r>
          </a:p>
          <a:p>
            <a:pPr marL="231775" lvl="1" indent="0">
              <a:lnSpc>
                <a:spcPct val="120000"/>
              </a:lnSpc>
              <a:buNone/>
            </a:pPr>
            <a:r>
              <a:rPr lang="en-US" sz="2500" b="1" dirty="0" smtClean="0">
                <a:solidFill>
                  <a:schemeClr val="bg2">
                    <a:lumMod val="50000"/>
                  </a:schemeClr>
                </a:solidFill>
              </a:rPr>
              <a:t> </a:t>
            </a:r>
            <a:endParaRPr lang="en-US" sz="2500" b="1" dirty="0" smtClean="0"/>
          </a:p>
          <a:p>
            <a:pPr marL="457200" lvl="1" indent="0">
              <a:buNone/>
            </a:pPr>
            <a:r>
              <a:rPr lang="en-US" dirty="0" smtClean="0"/>
              <a:t> </a:t>
            </a:r>
          </a:p>
        </p:txBody>
      </p:sp>
    </p:spTree>
    <p:extLst>
      <p:ext uri="{BB962C8B-B14F-4D97-AF65-F5344CB8AC3E}">
        <p14:creationId xmlns:p14="http://schemas.microsoft.com/office/powerpoint/2010/main" val="15121712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703"/>
            <a:ext cx="8229600" cy="1143000"/>
          </a:xfrm>
        </p:spPr>
        <p:txBody>
          <a:bodyPr/>
          <a:lstStyle/>
          <a:p>
            <a:r>
              <a:rPr lang="en-US" dirty="0" smtClean="0"/>
              <a:t>1.  Make parents aware of our practice immunization </a:t>
            </a:r>
            <a:br>
              <a:rPr lang="en-US" dirty="0" smtClean="0"/>
            </a:br>
            <a:r>
              <a:rPr lang="en-US" dirty="0"/>
              <a:t> </a:t>
            </a:r>
            <a:r>
              <a:rPr lang="en-US" dirty="0" smtClean="0"/>
              <a:t>    philosophy/policy</a:t>
            </a:r>
            <a:endParaRPr lang="en-US" dirty="0"/>
          </a:p>
        </p:txBody>
      </p:sp>
      <p:sp>
        <p:nvSpPr>
          <p:cNvPr id="3" name="Content Placeholder 2"/>
          <p:cNvSpPr>
            <a:spLocks noGrp="1"/>
          </p:cNvSpPr>
          <p:nvPr>
            <p:ph idx="1"/>
          </p:nvPr>
        </p:nvSpPr>
        <p:spPr>
          <a:xfrm>
            <a:off x="457200" y="1502597"/>
            <a:ext cx="8229600" cy="5113960"/>
          </a:xfrm>
        </p:spPr>
        <p:txBody>
          <a:bodyPr>
            <a:normAutofit/>
          </a:bodyPr>
          <a:lstStyle/>
          <a:p>
            <a:r>
              <a:rPr lang="en-US" dirty="0" smtClean="0">
                <a:solidFill>
                  <a:srgbClr val="C00000"/>
                </a:solidFill>
              </a:rPr>
              <a:t>INSERT YOUR PRACTICE PHILOSOPHY/POLICY OR PROVIDE HARD COPIES IF IT IS TOO LONG TO FIT ON THIS SLIDE.</a:t>
            </a:r>
          </a:p>
          <a:p>
            <a:pPr marL="0" indent="0">
              <a:buNone/>
            </a:pPr>
            <a:endParaRPr lang="en-US" dirty="0" smtClean="0">
              <a:solidFill>
                <a:srgbClr val="C00000"/>
              </a:solidFill>
            </a:endParaRPr>
          </a:p>
          <a:p>
            <a:r>
              <a:rPr lang="en-US" dirty="0" smtClean="0">
                <a:solidFill>
                  <a:schemeClr val="bg2">
                    <a:lumMod val="50000"/>
                  </a:schemeClr>
                </a:solidFill>
              </a:rPr>
              <a:t>Ways to make parents aware </a:t>
            </a:r>
            <a:r>
              <a:rPr lang="en-US" dirty="0">
                <a:solidFill>
                  <a:schemeClr val="bg2">
                    <a:lumMod val="50000"/>
                  </a:schemeClr>
                </a:solidFill>
              </a:rPr>
              <a:t>of our </a:t>
            </a:r>
            <a:r>
              <a:rPr lang="en-US" dirty="0" smtClean="0">
                <a:solidFill>
                  <a:schemeClr val="bg2">
                    <a:lumMod val="50000"/>
                  </a:schemeClr>
                </a:solidFill>
              </a:rPr>
              <a:t>policy:</a:t>
            </a:r>
            <a:endParaRPr lang="en-US" dirty="0">
              <a:solidFill>
                <a:schemeClr val="bg2">
                  <a:lumMod val="50000"/>
                </a:schemeClr>
              </a:solidFill>
            </a:endParaRPr>
          </a:p>
          <a:p>
            <a:pPr marL="571500" lvl="1" indent="-171450"/>
            <a:r>
              <a:rPr lang="en-US" b="0" dirty="0" smtClean="0">
                <a:solidFill>
                  <a:schemeClr val="bg2">
                    <a:lumMod val="50000"/>
                  </a:schemeClr>
                </a:solidFill>
              </a:rPr>
              <a:t>Posting </a:t>
            </a:r>
            <a:r>
              <a:rPr lang="en-US" b="0" dirty="0">
                <a:solidFill>
                  <a:schemeClr val="bg2">
                    <a:lumMod val="50000"/>
                  </a:schemeClr>
                </a:solidFill>
              </a:rPr>
              <a:t>it on our website</a:t>
            </a:r>
          </a:p>
          <a:p>
            <a:pPr marL="571500" lvl="1" indent="-171450"/>
            <a:r>
              <a:rPr lang="en-US" b="0" dirty="0">
                <a:solidFill>
                  <a:schemeClr val="bg2">
                    <a:lumMod val="50000"/>
                  </a:schemeClr>
                </a:solidFill>
              </a:rPr>
              <a:t>Inserting a copy in new parent packets</a:t>
            </a:r>
          </a:p>
          <a:p>
            <a:pPr marL="571500" lvl="1" indent="-171450"/>
            <a:r>
              <a:rPr lang="en-US" b="0" dirty="0">
                <a:solidFill>
                  <a:schemeClr val="bg2">
                    <a:lumMod val="50000"/>
                  </a:schemeClr>
                </a:solidFill>
              </a:rPr>
              <a:t>Telling parents about it during their first </a:t>
            </a:r>
            <a:r>
              <a:rPr lang="en-US" b="0" dirty="0" smtClean="0">
                <a:solidFill>
                  <a:schemeClr val="bg2">
                    <a:lumMod val="50000"/>
                  </a:schemeClr>
                </a:solidFill>
              </a:rPr>
              <a:t>visit</a:t>
            </a:r>
          </a:p>
          <a:p>
            <a:pPr marL="571500" lvl="1" indent="-171450"/>
            <a:r>
              <a:rPr lang="en-US" dirty="0" smtClean="0">
                <a:solidFill>
                  <a:schemeClr val="bg2">
                    <a:lumMod val="50000"/>
                  </a:schemeClr>
                </a:solidFill>
              </a:rPr>
              <a:t>Posting it in the waiting room</a:t>
            </a:r>
            <a:endParaRPr lang="en-US" b="0" dirty="0">
              <a:solidFill>
                <a:schemeClr val="bg2">
                  <a:lumMod val="50000"/>
                </a:schemeClr>
              </a:solidFill>
            </a:endParaRPr>
          </a:p>
          <a:p>
            <a:endParaRPr lang="en-US" dirty="0">
              <a:solidFill>
                <a:srgbClr val="FF0000"/>
              </a:solidFill>
            </a:endParaRP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p:txBody>
      </p:sp>
    </p:spTree>
    <p:extLst>
      <p:ext uri="{BB962C8B-B14F-4D97-AF65-F5344CB8AC3E}">
        <p14:creationId xmlns:p14="http://schemas.microsoft.com/office/powerpoint/2010/main" val="10695936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854"/>
            <a:ext cx="8229600" cy="1143000"/>
          </a:xfrm>
        </p:spPr>
        <p:txBody>
          <a:bodyPr/>
          <a:lstStyle/>
          <a:p>
            <a:r>
              <a:rPr lang="en-US" dirty="0" smtClean="0"/>
              <a:t/>
            </a:r>
            <a:br>
              <a:rPr lang="en-US" dirty="0" smtClean="0"/>
            </a:br>
            <a:r>
              <a:rPr lang="en-US" dirty="0" smtClean="0"/>
              <a:t>2.  Keep up to date on CDC recommendations</a:t>
            </a:r>
            <a:endParaRPr lang="en-US" dirty="0"/>
          </a:p>
        </p:txBody>
      </p:sp>
      <p:sp>
        <p:nvSpPr>
          <p:cNvPr id="3" name="Content Placeholder 2"/>
          <p:cNvSpPr>
            <a:spLocks noGrp="1"/>
          </p:cNvSpPr>
          <p:nvPr>
            <p:ph idx="1"/>
          </p:nvPr>
        </p:nvSpPr>
        <p:spPr>
          <a:xfrm>
            <a:off x="457200" y="1087314"/>
            <a:ext cx="8229600" cy="4191000"/>
          </a:xfrm>
        </p:spPr>
        <p:txBody>
          <a:bodyPr>
            <a:normAutofit/>
          </a:bodyPr>
          <a:lstStyle/>
          <a:p>
            <a:r>
              <a:rPr lang="en-US" dirty="0" smtClean="0">
                <a:solidFill>
                  <a:schemeClr val="bg2">
                    <a:lumMod val="50000"/>
                  </a:schemeClr>
                </a:solidFill>
              </a:rPr>
              <a:t>CDC updates the immunization schedules every February.</a:t>
            </a:r>
          </a:p>
          <a:p>
            <a:r>
              <a:rPr lang="en-US" dirty="0" smtClean="0">
                <a:solidFill>
                  <a:schemeClr val="bg2">
                    <a:lumMod val="50000"/>
                  </a:schemeClr>
                </a:solidFill>
              </a:rPr>
              <a:t>Immunization guidance may change during the year based on recommendations by the Advisory Committee on Immunization Practices (ACIP).</a:t>
            </a:r>
          </a:p>
          <a:p>
            <a:r>
              <a:rPr lang="en-US" dirty="0" smtClean="0">
                <a:solidFill>
                  <a:schemeClr val="bg2">
                    <a:lumMod val="50000"/>
                  </a:schemeClr>
                </a:solidFill>
              </a:rPr>
              <a:t>Two versions of the schedule</a:t>
            </a:r>
          </a:p>
          <a:p>
            <a:pPr lvl="1"/>
            <a:r>
              <a:rPr lang="en-US" dirty="0" smtClean="0">
                <a:solidFill>
                  <a:schemeClr val="bg2">
                    <a:lumMod val="50000"/>
                  </a:schemeClr>
                </a:solidFill>
              </a:rPr>
              <a:t>Clinician version—different ways to access </a:t>
            </a:r>
          </a:p>
          <a:p>
            <a:pPr lvl="1"/>
            <a:r>
              <a:rPr lang="en-US" dirty="0">
                <a:solidFill>
                  <a:schemeClr val="bg2">
                    <a:lumMod val="50000"/>
                  </a:schemeClr>
                </a:solidFill>
              </a:rPr>
              <a:t>P</a:t>
            </a:r>
            <a:r>
              <a:rPr lang="en-US" dirty="0" smtClean="0">
                <a:solidFill>
                  <a:schemeClr val="bg2">
                    <a:lumMod val="50000"/>
                  </a:schemeClr>
                </a:solidFill>
              </a:rPr>
              <a:t>arent-friendly version (English and Spanish)</a:t>
            </a:r>
          </a:p>
          <a:p>
            <a:pPr marL="0" indent="0">
              <a:buNone/>
            </a:pPr>
            <a:endParaRPr lang="en-US" dirty="0">
              <a:solidFill>
                <a:schemeClr val="bg2">
                  <a:lumMod val="50000"/>
                </a:schemeClr>
              </a:solidFill>
            </a:endParaRPr>
          </a:p>
        </p:txBody>
      </p:sp>
      <p:sp>
        <p:nvSpPr>
          <p:cNvPr id="7" name="Rounded Rectangle 6"/>
          <p:cNvSpPr/>
          <p:nvPr/>
        </p:nvSpPr>
        <p:spPr>
          <a:xfrm>
            <a:off x="1027416" y="6214153"/>
            <a:ext cx="7320338" cy="382924"/>
          </a:xfrm>
          <a:prstGeom prst="roundRect">
            <a:avLst/>
          </a:prstGeom>
          <a:solidFill>
            <a:schemeClr val="bg2">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2000" b="1" dirty="0" smtClean="0">
                <a:solidFill>
                  <a:schemeClr val="bg1"/>
                </a:solidFill>
              </a:rPr>
              <a:t>www.cdc.gov/vaccines/schedules</a:t>
            </a:r>
            <a:endParaRPr lang="en-US" sz="2000" b="1" dirty="0">
              <a:solidFill>
                <a:schemeClr val="bg1"/>
              </a:solidFill>
            </a:endParaRPr>
          </a:p>
        </p:txBody>
      </p:sp>
      <p:pic>
        <p:nvPicPr>
          <p:cNvPr id="4" name="Picture 3" descr="2019 Recommended Immunizations for Children from Birth Throught 6 Years old" title="2019 Recommended Immunizations for Children from Birth Throught 6 Years old"/>
          <p:cNvPicPr>
            <a:picLocks noChangeAspect="1"/>
          </p:cNvPicPr>
          <p:nvPr/>
        </p:nvPicPr>
        <p:blipFill>
          <a:blip r:embed="rId3"/>
          <a:stretch>
            <a:fillRect/>
          </a:stretch>
        </p:blipFill>
        <p:spPr>
          <a:xfrm>
            <a:off x="4788044" y="3860437"/>
            <a:ext cx="2932401" cy="2260895"/>
          </a:xfrm>
          <a:prstGeom prst="rect">
            <a:avLst/>
          </a:prstGeom>
          <a:ln>
            <a:solidFill>
              <a:schemeClr val="tx1"/>
            </a:solidFill>
          </a:ln>
        </p:spPr>
      </p:pic>
      <p:pic>
        <p:nvPicPr>
          <p:cNvPr id="9" name="Picture 8" descr="Table 1 Recommended Child and Adolescnet Immunization Schedule for Ages 18 years or younger." title="Table 1 -Immunization schedule"/>
          <p:cNvPicPr>
            <a:picLocks noChangeAspect="1"/>
          </p:cNvPicPr>
          <p:nvPr/>
        </p:nvPicPr>
        <p:blipFill>
          <a:blip r:embed="rId4"/>
          <a:stretch>
            <a:fillRect/>
          </a:stretch>
        </p:blipFill>
        <p:spPr>
          <a:xfrm>
            <a:off x="1538356" y="3860438"/>
            <a:ext cx="2927569" cy="2260895"/>
          </a:xfrm>
          <a:prstGeom prst="rect">
            <a:avLst/>
          </a:prstGeom>
          <a:ln>
            <a:solidFill>
              <a:schemeClr val="tx1"/>
            </a:solidFill>
          </a:ln>
        </p:spPr>
      </p:pic>
    </p:spTree>
    <p:extLst>
      <p:ext uri="{BB962C8B-B14F-4D97-AF65-F5344CB8AC3E}">
        <p14:creationId xmlns:p14="http://schemas.microsoft.com/office/powerpoint/2010/main" val="4145867550"/>
      </p:ext>
    </p:extLst>
  </p:cSld>
  <p:clrMapOvr>
    <a:masterClrMapping/>
  </p:clrMapOvr>
  <p:transition>
    <p:fade/>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26581</TotalTime>
  <Words>6425</Words>
  <Application>Microsoft Office PowerPoint</Application>
  <PresentationFormat>On-screen Show (4:3)</PresentationFormat>
  <Paragraphs>446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Wingdings</vt:lpstr>
      <vt:lpstr>Courier New</vt:lpstr>
      <vt:lpstr>Arial</vt:lpstr>
      <vt:lpstr>Calibri Light</vt:lpstr>
      <vt:lpstr>Office Theme</vt:lpstr>
      <vt:lpstr>10 Ways to Create a Culture of Immunization Within Our Pediatric Practice</vt:lpstr>
      <vt:lpstr>HOW TO PREPARE FOR THIS PRESENTATION</vt:lpstr>
      <vt:lpstr>Learning Objectives</vt:lpstr>
      <vt:lpstr>Why do we need a culture of immunization?</vt:lpstr>
      <vt:lpstr>How well is our practice doing?</vt:lpstr>
      <vt:lpstr>Everyone plays a part</vt:lpstr>
      <vt:lpstr> 10 Ways to Create a Culture of Immunization</vt:lpstr>
      <vt:lpstr>1.  Make parents aware of our practice immunization       philosophy/policy</vt:lpstr>
      <vt:lpstr> 2.  Keep up to date on CDC recommendations</vt:lpstr>
      <vt:lpstr> How else can we stay up-to-date? </vt:lpstr>
      <vt:lpstr> 3. Make clinical resources readily available to staff</vt:lpstr>
      <vt:lpstr>4.  Assess a child’s vaccination status at every visit</vt:lpstr>
      <vt:lpstr>5.  Give strong and compelling recommendations for      immunization</vt:lpstr>
      <vt:lpstr>6. Help parents feel supported by welcoming questions and knowing how to answer them</vt:lpstr>
      <vt:lpstr>Common questions about infant immunization</vt:lpstr>
      <vt:lpstr>CDC’s Provider Resources for Vaccine Conversations with Parents </vt:lpstr>
      <vt:lpstr>7.  Give Vaccine Information Statements (VIS) and handouts to answer specific questions</vt:lpstr>
      <vt:lpstr>8. Make immunization resources easy for parents to      find</vt:lpstr>
      <vt:lpstr>Sample auto-text dot phrase</vt:lpstr>
      <vt:lpstr>9.  Schedule follow-up immunizations before the child      leaves the office</vt:lpstr>
      <vt:lpstr>10.  Remind parents about upcoming immunization        appointments and contact those who miss appointments</vt:lpstr>
      <vt:lpstr>Other resources for healthcare professionals</vt:lpstr>
      <vt:lpstr>Questions?</vt:lpstr>
    </vt:vector>
  </TitlesOfParts>
  <Company>CDC/NCIRD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Your Child Care Program Can Support Immunization</dc:title>
  <dc:subject>How Your Child Care Program Can Support Immunization</dc:subject>
  <dc:creator>Centers for Disease Control and Prevention</dc:creator>
  <cp:keywords>CDC, NCIRD, Immunization, Childhood, Childhood Immunization, vaccine, vaccines, childhood vaccines, daycare, childcare, child care, childcare program, childcare programs, childhood illness, vaccine preventable disease, vaccine schdule,</cp:keywords>
  <cp:lastModifiedBy>Aishwarya Shah</cp:lastModifiedBy>
  <cp:revision>690</cp:revision>
  <dcterms:created xsi:type="dcterms:W3CDTF">2011-03-17T17:43:16Z</dcterms:created>
  <dcterms:modified xsi:type="dcterms:W3CDTF">2022-11-23T18:25:38Z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